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57" r:id="rId3"/>
    <p:sldId id="258" r:id="rId4"/>
    <p:sldId id="273" r:id="rId5"/>
    <p:sldId id="285" r:id="rId6"/>
    <p:sldId id="274" r:id="rId7"/>
    <p:sldId id="276" r:id="rId8"/>
    <p:sldId id="280" r:id="rId9"/>
    <p:sldId id="277" r:id="rId10"/>
    <p:sldId id="278" r:id="rId11"/>
    <p:sldId id="279" r:id="rId12"/>
    <p:sldId id="281" r:id="rId13"/>
    <p:sldId id="283" r:id="rId14"/>
    <p:sldId id="259" r:id="rId15"/>
    <p:sldId id="284" r:id="rId16"/>
    <p:sldId id="260" r:id="rId17"/>
    <p:sldId id="261" r:id="rId18"/>
    <p:sldId id="262" r:id="rId19"/>
    <p:sldId id="263" r:id="rId20"/>
    <p:sldId id="264" r:id="rId21"/>
    <p:sldId id="306" r:id="rId22"/>
    <p:sldId id="265" r:id="rId23"/>
    <p:sldId id="286" r:id="rId24"/>
    <p:sldId id="267" r:id="rId25"/>
    <p:sldId id="268" r:id="rId26"/>
    <p:sldId id="269" r:id="rId27"/>
    <p:sldId id="270" r:id="rId28"/>
    <p:sldId id="271" r:id="rId29"/>
    <p:sldId id="287" r:id="rId30"/>
    <p:sldId id="307" r:id="rId31"/>
    <p:sldId id="288" r:id="rId32"/>
    <p:sldId id="296" r:id="rId33"/>
    <p:sldId id="297" r:id="rId34"/>
    <p:sldId id="298" r:id="rId35"/>
    <p:sldId id="299" r:id="rId36"/>
    <p:sldId id="300" r:id="rId37"/>
    <p:sldId id="301" r:id="rId38"/>
    <p:sldId id="272" r:id="rId39"/>
    <p:sldId id="290" r:id="rId40"/>
    <p:sldId id="293" r:id="rId41"/>
    <p:sldId id="304" r:id="rId42"/>
    <p:sldId id="305" r:id="rId43"/>
    <p:sldId id="291" r:id="rId44"/>
    <p:sldId id="292" r:id="rId45"/>
    <p:sldId id="302" r:id="rId46"/>
    <p:sldId id="289" r:id="rId47"/>
    <p:sldId id="295" r:id="rId48"/>
    <p:sldId id="309" r:id="rId49"/>
    <p:sldId id="310" r:id="rId50"/>
    <p:sldId id="311" r:id="rId51"/>
    <p:sldId id="312" r:id="rId52"/>
    <p:sldId id="308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47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5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A282D393-7308-4EC2-832E-C8DB58270D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6000B67-3D6E-4E25-9D7E-12A81B637A1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6616371-3B0F-4CB8-A28F-A566B6E7F883}" type="datetimeFigureOut">
              <a:rPr lang="ru-RU"/>
              <a:pPr>
                <a:defRPr/>
              </a:pPr>
              <a:t>16.06.2019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A70ECAE5-3A4E-4FDE-8F2B-B72CC78465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F2B480DB-1C9A-47DD-80D3-EF7522C0E4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F5DFD0-6E76-4385-899B-3453112B415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F0D12E-3E7E-459D-8B6A-FDD5319DDB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30AD4F5-B636-4C7F-9F9C-C7BA3CD3BE1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">
            <a:extLst>
              <a:ext uri="{FF2B5EF4-FFF2-40B4-BE49-F238E27FC236}">
                <a16:creationId xmlns:a16="http://schemas.microsoft.com/office/drawing/2014/main" id="{3A778941-7697-43BF-980D-87C7769088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C7A240A-991B-4932-8258-D8C9D0D4C049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4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56323" name="Rectangle 1">
            <a:extLst>
              <a:ext uri="{FF2B5EF4-FFF2-40B4-BE49-F238E27FC236}">
                <a16:creationId xmlns:a16="http://schemas.microsoft.com/office/drawing/2014/main" id="{95DEEE3A-03B5-4FCD-BC27-3FE7F0D4B1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2">
            <a:extLst>
              <a:ext uri="{FF2B5EF4-FFF2-40B4-BE49-F238E27FC236}">
                <a16:creationId xmlns:a16="http://schemas.microsoft.com/office/drawing/2014/main" id="{A68D4114-24C2-49E0-A6F2-4BB4AA560D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de-DE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">
            <a:extLst>
              <a:ext uri="{FF2B5EF4-FFF2-40B4-BE49-F238E27FC236}">
                <a16:creationId xmlns:a16="http://schemas.microsoft.com/office/drawing/2014/main" id="{57B2248E-1ED9-412C-A1A2-999F9F7FD1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BAC310-E57B-475D-8706-B3CA45CC54E1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8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57347" name="Rectangle 1">
            <a:extLst>
              <a:ext uri="{FF2B5EF4-FFF2-40B4-BE49-F238E27FC236}">
                <a16:creationId xmlns:a16="http://schemas.microsoft.com/office/drawing/2014/main" id="{309C64D4-B301-4D37-983A-AC6F82A3976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2">
            <a:extLst>
              <a:ext uri="{FF2B5EF4-FFF2-40B4-BE49-F238E27FC236}">
                <a16:creationId xmlns:a16="http://schemas.microsoft.com/office/drawing/2014/main" id="{5EC9D55E-DFFA-4660-83D4-5381EF9F91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">
            <a:extLst>
              <a:ext uri="{FF2B5EF4-FFF2-40B4-BE49-F238E27FC236}">
                <a16:creationId xmlns:a16="http://schemas.microsoft.com/office/drawing/2014/main" id="{E9064DA3-7AB3-4949-B486-C50F4A03DE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95630B2-11E2-44DD-ADCD-9E20C4A0A095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9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58371" name="Rectangle 1">
            <a:extLst>
              <a:ext uri="{FF2B5EF4-FFF2-40B4-BE49-F238E27FC236}">
                <a16:creationId xmlns:a16="http://schemas.microsoft.com/office/drawing/2014/main" id="{870C9B80-D7F0-4836-9BA3-02A8B39D8B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2">
            <a:extLst>
              <a:ext uri="{FF2B5EF4-FFF2-40B4-BE49-F238E27FC236}">
                <a16:creationId xmlns:a16="http://schemas.microsoft.com/office/drawing/2014/main" id="{EAFA1A87-C607-4356-BE93-03C52E7D22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">
            <a:extLst>
              <a:ext uri="{FF2B5EF4-FFF2-40B4-BE49-F238E27FC236}">
                <a16:creationId xmlns:a16="http://schemas.microsoft.com/office/drawing/2014/main" id="{875DA0B4-FD05-460A-B28A-EBB418CB0F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97CF335-8934-4378-B9B3-9EBFEC9081E9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10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59395" name="Rectangle 1">
            <a:extLst>
              <a:ext uri="{FF2B5EF4-FFF2-40B4-BE49-F238E27FC236}">
                <a16:creationId xmlns:a16="http://schemas.microsoft.com/office/drawing/2014/main" id="{2FBE9936-CCE0-47B5-9C30-5E85D923A3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2">
            <a:extLst>
              <a:ext uri="{FF2B5EF4-FFF2-40B4-BE49-F238E27FC236}">
                <a16:creationId xmlns:a16="http://schemas.microsoft.com/office/drawing/2014/main" id="{1EDE5452-99AA-425B-BB23-88876C436A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">
            <a:extLst>
              <a:ext uri="{FF2B5EF4-FFF2-40B4-BE49-F238E27FC236}">
                <a16:creationId xmlns:a16="http://schemas.microsoft.com/office/drawing/2014/main" id="{A5EAC260-84FF-4114-81AB-E831C6AA05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E025FE4-4C21-4C88-89AF-F389C72D3F81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11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60419" name="Rectangle 1">
            <a:extLst>
              <a:ext uri="{FF2B5EF4-FFF2-40B4-BE49-F238E27FC236}">
                <a16:creationId xmlns:a16="http://schemas.microsoft.com/office/drawing/2014/main" id="{5E2B3776-EA5A-402F-B16A-0EAE86A785E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2">
            <a:extLst>
              <a:ext uri="{FF2B5EF4-FFF2-40B4-BE49-F238E27FC236}">
                <a16:creationId xmlns:a16="http://schemas.microsoft.com/office/drawing/2014/main" id="{D538B289-7964-4508-AD43-99C12459F1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">
            <a:extLst>
              <a:ext uri="{FF2B5EF4-FFF2-40B4-BE49-F238E27FC236}">
                <a16:creationId xmlns:a16="http://schemas.microsoft.com/office/drawing/2014/main" id="{991D953E-77D6-48FC-BE48-1744D65D6F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DF96AFC-B3A7-4028-AD62-C670D70D4BC3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12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61443" name="Rectangle 1">
            <a:extLst>
              <a:ext uri="{FF2B5EF4-FFF2-40B4-BE49-F238E27FC236}">
                <a16:creationId xmlns:a16="http://schemas.microsoft.com/office/drawing/2014/main" id="{977827A0-8A42-4E2D-84C0-EB9B9F7EC8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2">
            <a:extLst>
              <a:ext uri="{FF2B5EF4-FFF2-40B4-BE49-F238E27FC236}">
                <a16:creationId xmlns:a16="http://schemas.microsoft.com/office/drawing/2014/main" id="{1188242F-32EE-47EC-B5CB-324DEAA499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">
            <a:extLst>
              <a:ext uri="{FF2B5EF4-FFF2-40B4-BE49-F238E27FC236}">
                <a16:creationId xmlns:a16="http://schemas.microsoft.com/office/drawing/2014/main" id="{D39E5E21-F906-4B5A-BA61-3B54E5723A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E3BD1B1-8655-498A-A5E8-F367704EB1B6}" type="slidenum">
              <a:rPr lang="en-US" altLang="ru-RU">
                <a:ea typeface="ＭＳ Ｐゴシック" panose="020B0600070205080204" pitchFamily="34" charset="-128"/>
              </a:rPr>
              <a:pPr eaLnBrk="1" hangingPunct="1"/>
              <a:t>13</a:t>
            </a:fld>
            <a:endParaRPr lang="en-US" altLang="ru-RU">
              <a:ea typeface="ＭＳ Ｐゴシック" panose="020B0600070205080204" pitchFamily="34" charset="-128"/>
            </a:endParaRPr>
          </a:p>
        </p:txBody>
      </p:sp>
      <p:sp>
        <p:nvSpPr>
          <p:cNvPr id="62467" name="Rectangle 1">
            <a:extLst>
              <a:ext uri="{FF2B5EF4-FFF2-40B4-BE49-F238E27FC236}">
                <a16:creationId xmlns:a16="http://schemas.microsoft.com/office/drawing/2014/main" id="{35325F4E-E7A1-4E5A-A152-02AAAA3F01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2">
            <a:extLst>
              <a:ext uri="{FF2B5EF4-FFF2-40B4-BE49-F238E27FC236}">
                <a16:creationId xmlns:a16="http://schemas.microsoft.com/office/drawing/2014/main" id="{7259D380-196F-46BA-B916-221D57F89B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6025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de-DE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5F0BA452-E540-4F14-994A-09B96D7E88FF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FA6BD285-6BE7-4A39-8A4B-454C8F33BBB6}" type="slidenum">
              <a:rPr lang="en-US" altLang="zh-CN" sz="1200">
                <a:latin typeface="Calibri" panose="020F0502020204030204" pitchFamily="34" charset="0"/>
              </a:rPr>
              <a:pPr algn="r" eaLnBrk="1" hangingPunct="1"/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FF62E671-F81D-4C1B-A8B6-F33632CC25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8DCBAC1F-CDE0-484A-9E04-42B38BE258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eaLnBrk="1" hangingPunct="1">
              <a:spcBef>
                <a:spcPct val="0"/>
              </a:spcBef>
            </a:pPr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>
            <a:extLst>
              <a:ext uri="{FF2B5EF4-FFF2-40B4-BE49-F238E27FC236}">
                <a16:creationId xmlns:a16="http://schemas.microsoft.com/office/drawing/2014/main" id="{D2DFE04C-3850-49DC-BA37-6DF32849C4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>
            <a:extLst>
              <a:ext uri="{FF2B5EF4-FFF2-40B4-BE49-F238E27FC236}">
                <a16:creationId xmlns:a16="http://schemas.microsoft.com/office/drawing/2014/main" id="{8F604285-DC06-49DE-81AC-17A1535964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457200" eaLnBrk="1" hangingPunct="1"/>
            <a:r>
              <a:rPr lang="en-US" altLang="ru-RU"/>
              <a:t>Don</a:t>
            </a:r>
            <a:r>
              <a:rPr lang="ja-JP" altLang="en-US"/>
              <a:t>’</a:t>
            </a:r>
            <a:r>
              <a:rPr lang="en-US" altLang="ja-JP"/>
              <a:t>t learn from draws.</a:t>
            </a:r>
          </a:p>
          <a:p>
            <a:pPr defTabSz="457200" eaLnBrk="1" hangingPunct="1"/>
            <a:r>
              <a:rPr lang="en-US" altLang="ru-RU"/>
              <a:t>Each example appears twice, one in each direction, so you only need to use one.</a:t>
            </a:r>
          </a:p>
        </p:txBody>
      </p:sp>
      <p:sp>
        <p:nvSpPr>
          <p:cNvPr id="64516" name="Slide Number Placeholder 3">
            <a:extLst>
              <a:ext uri="{FF2B5EF4-FFF2-40B4-BE49-F238E27FC236}">
                <a16:creationId xmlns:a16="http://schemas.microsoft.com/office/drawing/2014/main" id="{45FD8E7C-92B9-4458-835F-74F4D467F7E9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A6029AE-4062-41F9-8893-3C8D8009D17B}" type="slidenum">
              <a:rPr lang="en-US" altLang="ru-RU" sz="1200">
                <a:latin typeface="Calibri" panose="020F0502020204030204" pitchFamily="34" charset="0"/>
                <a:ea typeface="ＭＳ Ｐゴシック" panose="020B0600070205080204" pitchFamily="34" charset="-128"/>
              </a:rPr>
              <a:pPr algn="r" eaLnBrk="1" hangingPunct="1"/>
              <a:t>26</a:t>
            </a:fld>
            <a:endParaRPr lang="en-US" altLang="ru-RU" sz="120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1B38323-B9AE-416B-B3B0-7122067B26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E7842DB-49E8-4C47-A48F-7E3F6150327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44B9E22-D839-4765-9CF1-394D3EC8EF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56F8EF-D0A4-44E9-B63B-6E40341783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936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EC9F1B-E895-47A0-BA60-C6B618EFE5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5B27AF4-D9FF-4A1A-BA82-1C1CBD3715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2FEB62C-4424-440D-B001-0A3D4CA1E6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AC3ADF-7FF6-42B3-AECE-42016A7BFC6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4828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2F5376C-9FB7-464F-B80A-9A0532F9A8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4F8498F-01AA-4878-A40D-8C1C77D8AE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2E7E72-9247-48DC-B252-450CD126ED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C8F6DA-94D6-49E5-B70A-86F2B4E8441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72667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B0915D-CA5C-421B-B8A6-788D0B9585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CED46C-74CC-465C-9474-7084760FC6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FD8E3E-F710-4A4A-9E5C-156E72D22E9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387C1E-6469-45B2-A04C-62990C8D51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6556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78BDAA-9956-43CB-9D6C-2643DB54F5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5099E59-69E4-48BB-A781-4E7355B050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E783A5A-258A-4B59-AD10-9A50DF05E9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F4DFA8-233B-4E25-B5F5-3E5CCF7A300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7233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C029223-72BC-4A60-B6E1-D64EF34198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4AA0607-2AA8-4FD1-9802-C4FD6069F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636E624-CCF3-4092-B399-CA0C7CC383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FB276E-3B73-4A39-BE42-692FEE36C6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8721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CCD0A2-C231-45A3-A451-3406376318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100CDC-20B5-4C0D-9C37-A4A098B976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965C9E-512A-46FD-9555-CAE3D17A4F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AC23F8-6E18-4EB8-BB98-DD561EC131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3791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864F81C-270F-4881-A4C4-433B6DFE73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F58B6E4-64D5-43ED-92F4-9FB72BD70B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1F5EA53-19AA-40C9-967D-1A5A27FB60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1A2529-1593-450E-B50B-6FDE5BC55F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857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DCC1C7D-C0A8-40E8-ADEA-F978B0E1958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F0F8BDE-9A93-4B9B-8298-9618806F4D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56807C5-5268-4E33-9F33-051941DA51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B8CD59-56C5-47DA-B620-448170EC785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4786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65AE07B-D767-4A81-92E5-AD1B64E866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172F269-9B5E-4F74-B3CF-4EE8169B29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AC962B3-9110-4A61-925F-A115C2033E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A54B69-FF10-42CE-9B45-0EDA869312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444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6B2A22-3EFE-45F3-BF1A-9CF2074D02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41DF88-3F03-4C6D-9C52-D69999BE34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FDEE6E-26A1-4E22-80BA-96CCE150B5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B04A02-E765-4A16-88D9-253806C206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6029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6D43FA-CCB4-410D-A574-532ABE991B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4B75DB3-4E42-403F-B017-7100A0F75B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5FA47E-0C38-4A41-960D-9D071F795C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A80F39-7F22-4F1B-B831-5B1BB281984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7372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C8C10E5-8415-4CCB-80EC-3C87B25066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C2D66348-EDE0-4799-BEF1-49791552FC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240E380-22B1-42CC-85DE-F4F3C4E3C2C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8CDB480-6796-4A03-B0C5-4A59A564C84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573E400-FABF-47EF-AA67-985C78A3F9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89A68C-614A-4E6C-A3F8-52A6184463F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1.m4a"/><Relationship Id="rId7" Type="http://schemas.openxmlformats.org/officeDocument/2006/relationships/image" Target="../media/image4.wmf"/><Relationship Id="rId2" Type="http://schemas.microsoft.com/office/2007/relationships/media" Target="../media/media11.m4a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2.m4a"/><Relationship Id="rId7" Type="http://schemas.openxmlformats.org/officeDocument/2006/relationships/image" Target="../media/image5.wmf"/><Relationship Id="rId2" Type="http://schemas.microsoft.com/office/2007/relationships/media" Target="../media/media12.m4a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3.m4a"/><Relationship Id="rId7" Type="http://schemas.openxmlformats.org/officeDocument/2006/relationships/image" Target="../media/image5.wmf"/><Relationship Id="rId2" Type="http://schemas.microsoft.com/office/2007/relationships/media" Target="../media/media13.m4a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audio" Target="../media/media25.m4a"/><Relationship Id="rId7" Type="http://schemas.openxmlformats.org/officeDocument/2006/relationships/oleObject" Target="../embeddings/oleObject4.bin"/><Relationship Id="rId2" Type="http://schemas.microsoft.com/office/2007/relationships/media" Target="../media/media25.m4a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1.png"/><Relationship Id="rId4" Type="http://schemas.openxmlformats.org/officeDocument/2006/relationships/hyperlink" Target="http://www.pixelplus.ru/images/outside/Algoritm_MatrixNet_Gulin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.png"/><Relationship Id="rId5" Type="http://schemas.openxmlformats.org/officeDocument/2006/relationships/hyperlink" Target="http://research.microsoft.com/en-us/projects/mslr/feature.aspx" TargetMode="External"/><Relationship Id="rId4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1.png"/><Relationship Id="rId4" Type="http://schemas.openxmlformats.org/officeDocument/2006/relationships/image" Target="../media/image2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media46.m4a"/><Relationship Id="rId7" Type="http://schemas.openxmlformats.org/officeDocument/2006/relationships/image" Target="../media/image1.png"/><Relationship Id="rId2" Type="http://schemas.microsoft.com/office/2007/relationships/media" Target="../media/media46.m4a"/><Relationship Id="rId1" Type="http://schemas.openxmlformats.org/officeDocument/2006/relationships/vmlDrawing" Target="../drawings/vmlDrawing5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5.bin"/><Relationship Id="rId4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media" Target="../media/media48.m4a"/><Relationship Id="rId7" Type="http://schemas.openxmlformats.org/officeDocument/2006/relationships/image" Target="../media/image1.png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26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8.m4a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5" Type="http://schemas.openxmlformats.org/officeDocument/2006/relationships/image" Target="../media/image1.png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5" Type="http://schemas.openxmlformats.org/officeDocument/2006/relationships/image" Target="../media/image1.png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5" Type="http://schemas.openxmlformats.org/officeDocument/2006/relationships/image" Target="../media/image1.png"/><Relationship Id="rId4" Type="http://schemas.openxmlformats.org/officeDocument/2006/relationships/image" Target="../media/image2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446CFAA-9A80-4453-B38E-27D29C034D8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Обучение ранжированию</a:t>
            </a:r>
            <a:br>
              <a:rPr lang="en-US" altLang="ru-RU" sz="3600"/>
            </a:br>
            <a:r>
              <a:rPr lang="ru-RU" altLang="ru-RU" sz="3600"/>
              <a:t>в информационном поиске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50CA403-8670-4360-8B3B-E1BCA8BDE2A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ru-RU"/>
              <a:t>Learning to rank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05AB627-37E3-40F6-9C53-7F993E9815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>
            <a:extLst>
              <a:ext uri="{FF2B5EF4-FFF2-40B4-BE49-F238E27FC236}">
                <a16:creationId xmlns:a16="http://schemas.microsoft.com/office/drawing/2014/main" id="{F11ADEC3-02C6-4BA7-901C-C92C37A890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154A79B8-9CA1-4E5E-BB8C-D0AFDE8320CB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10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Text Box 2">
            <a:extLst>
              <a:ext uri="{FF2B5EF4-FFF2-40B4-BE49-F238E27FC236}">
                <a16:creationId xmlns:a16="http://schemas.microsoft.com/office/drawing/2014/main" id="{A95C2037-FEDA-4B74-9004-327ECC5C0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9296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Обучение весов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определение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z="3200" i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 основе обучающих данных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84996" name="Text Box 3">
            <a:extLst>
              <a:ext uri="{FF2B5EF4-FFF2-40B4-BE49-F238E27FC236}">
                <a16:creationId xmlns:a16="http://schemas.microsoft.com/office/drawing/2014/main" id="{0EB43572-FB3D-4706-9A47-69D735F96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286250"/>
            <a:ext cx="8858250" cy="2357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lvl="1">
              <a:defRPr/>
            </a:pPr>
            <a:endParaRPr lang="de-DE" dirty="0">
              <a:latin typeface="+mj-lt"/>
            </a:endParaRP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dirty="0">
                <a:latin typeface="+mj-lt"/>
              </a:rPr>
              <a:t>Для каждого обучающего примера мы имеем</a:t>
            </a:r>
            <a:r>
              <a:rPr lang="en-US" dirty="0">
                <a:latin typeface="+mj-lt"/>
              </a:rPr>
              <a:t> </a:t>
            </a:r>
            <a:r>
              <a:rPr lang="ru-RU" dirty="0">
                <a:latin typeface="+mj-lt"/>
              </a:rPr>
              <a:t>Булевские значения соответствий по зонам</a:t>
            </a:r>
            <a:r>
              <a:rPr lang="en-US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s</a:t>
            </a:r>
            <a:r>
              <a:rPr lang="en-US" i="1" baseline="-25000" dirty="0" err="1">
                <a:latin typeface="+mj-lt"/>
              </a:rPr>
              <a:t>T</a:t>
            </a:r>
            <a:r>
              <a:rPr lang="en-US" dirty="0">
                <a:latin typeface="+mj-lt"/>
              </a:rPr>
              <a:t> (</a:t>
            </a:r>
            <a:r>
              <a:rPr lang="en-US" i="1" dirty="0" err="1">
                <a:latin typeface="+mj-lt"/>
              </a:rPr>
              <a:t>d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, </a:t>
            </a:r>
            <a:r>
              <a:rPr lang="en-US" i="1" dirty="0" err="1">
                <a:latin typeface="+mj-lt"/>
              </a:rPr>
              <a:t>q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) </a:t>
            </a:r>
            <a:r>
              <a:rPr lang="ru-RU" dirty="0">
                <a:latin typeface="+mj-lt"/>
              </a:rPr>
              <a:t>и</a:t>
            </a:r>
            <a:r>
              <a:rPr lang="en-US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s</a:t>
            </a:r>
            <a:r>
              <a:rPr lang="en-US" i="1" baseline="-25000" dirty="0" err="1">
                <a:latin typeface="+mj-lt"/>
              </a:rPr>
              <a:t>B</a:t>
            </a:r>
            <a:r>
              <a:rPr lang="en-US" dirty="0">
                <a:latin typeface="+mj-lt"/>
              </a:rPr>
              <a:t>(</a:t>
            </a:r>
            <a:r>
              <a:rPr lang="en-US" i="1" dirty="0" err="1">
                <a:latin typeface="+mj-lt"/>
              </a:rPr>
              <a:t>d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, </a:t>
            </a:r>
            <a:r>
              <a:rPr lang="en-US" i="1" dirty="0" err="1">
                <a:latin typeface="+mj-lt"/>
              </a:rPr>
              <a:t>q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)</a:t>
            </a:r>
            <a:r>
              <a:rPr lang="ru-RU" dirty="0">
                <a:latin typeface="+mj-lt"/>
              </a:rPr>
              <a:t>, которые используется для вычисления веса</a:t>
            </a:r>
          </a:p>
          <a:p>
            <a:pPr lvl="1"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de-DE" i="1" dirty="0">
                <a:latin typeface="+mj-lt"/>
              </a:rPr>
              <a:t>			</a:t>
            </a:r>
          </a:p>
          <a:p>
            <a:pPr lvl="1">
              <a:defRPr/>
            </a:pPr>
            <a:r>
              <a:rPr lang="de-DE" i="1" dirty="0">
                <a:latin typeface="+mj-lt"/>
              </a:rPr>
              <a:t>           score</a:t>
            </a:r>
            <a:r>
              <a:rPr lang="en-US" dirty="0">
                <a:latin typeface="+mj-lt"/>
              </a:rPr>
              <a:t>(</a:t>
            </a:r>
            <a:r>
              <a:rPr lang="en-US" i="1" dirty="0" err="1">
                <a:latin typeface="+mj-lt"/>
              </a:rPr>
              <a:t>d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, </a:t>
            </a:r>
            <a:r>
              <a:rPr lang="en-US" i="1" dirty="0" err="1">
                <a:latin typeface="+mj-lt"/>
              </a:rPr>
              <a:t>q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) </a:t>
            </a:r>
            <a:r>
              <a:rPr lang="de-DE" dirty="0">
                <a:latin typeface="+mj-lt"/>
              </a:rPr>
              <a:t>= </a:t>
            </a:r>
            <a:r>
              <a:rPr lang="de-DE" i="1" dirty="0">
                <a:latin typeface="+mj-lt"/>
              </a:rPr>
              <a:t>g</a:t>
            </a:r>
            <a:r>
              <a:rPr lang="de-DE" dirty="0">
                <a:latin typeface="+mj-lt"/>
              </a:rPr>
              <a:t> ・ </a:t>
            </a:r>
            <a:r>
              <a:rPr lang="en-US" i="1" dirty="0" err="1">
                <a:latin typeface="+mj-lt"/>
              </a:rPr>
              <a:t>s</a:t>
            </a:r>
            <a:r>
              <a:rPr lang="en-US" i="1" baseline="-25000" dirty="0" err="1">
                <a:latin typeface="+mj-lt"/>
              </a:rPr>
              <a:t>T</a:t>
            </a:r>
            <a:r>
              <a:rPr lang="en-US" dirty="0">
                <a:latin typeface="+mj-lt"/>
              </a:rPr>
              <a:t> (</a:t>
            </a:r>
            <a:r>
              <a:rPr lang="en-US" i="1" dirty="0" err="1">
                <a:latin typeface="+mj-lt"/>
              </a:rPr>
              <a:t>d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, </a:t>
            </a:r>
            <a:r>
              <a:rPr lang="en-US" i="1" dirty="0" err="1">
                <a:latin typeface="+mj-lt"/>
              </a:rPr>
              <a:t>q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)</a:t>
            </a:r>
            <a:r>
              <a:rPr lang="de-DE" dirty="0">
                <a:latin typeface="+mj-lt"/>
              </a:rPr>
              <a:t> + (1 − </a:t>
            </a:r>
            <a:r>
              <a:rPr lang="de-DE" i="1" dirty="0">
                <a:latin typeface="+mj-lt"/>
              </a:rPr>
              <a:t>g</a:t>
            </a:r>
            <a:r>
              <a:rPr lang="de-DE" dirty="0">
                <a:latin typeface="+mj-lt"/>
              </a:rPr>
              <a:t>) ・</a:t>
            </a:r>
            <a:r>
              <a:rPr lang="en-US" i="1" dirty="0">
                <a:latin typeface="+mj-lt"/>
              </a:rPr>
              <a:t> </a:t>
            </a:r>
            <a:r>
              <a:rPr lang="en-US" i="1" dirty="0" err="1">
                <a:latin typeface="+mj-lt"/>
              </a:rPr>
              <a:t>s</a:t>
            </a:r>
            <a:r>
              <a:rPr lang="en-US" i="1" baseline="-25000" dirty="0" err="1">
                <a:latin typeface="+mj-lt"/>
              </a:rPr>
              <a:t>B</a:t>
            </a:r>
            <a:r>
              <a:rPr lang="en-US" dirty="0">
                <a:latin typeface="+mj-lt"/>
              </a:rPr>
              <a:t>(</a:t>
            </a:r>
            <a:r>
              <a:rPr lang="en-US" i="1" dirty="0" err="1">
                <a:latin typeface="+mj-lt"/>
              </a:rPr>
              <a:t>d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, </a:t>
            </a:r>
            <a:r>
              <a:rPr lang="en-US" i="1" dirty="0" err="1">
                <a:latin typeface="+mj-lt"/>
              </a:rPr>
              <a:t>q</a:t>
            </a:r>
            <a:r>
              <a:rPr lang="en-US" i="1" baseline="-25000" dirty="0" err="1">
                <a:latin typeface="+mj-lt"/>
              </a:rPr>
              <a:t>j</a:t>
            </a:r>
            <a:r>
              <a:rPr lang="en-US" dirty="0">
                <a:latin typeface="+mj-lt"/>
              </a:rPr>
              <a:t>)</a:t>
            </a:r>
            <a:r>
              <a:rPr lang="de-DE" dirty="0">
                <a:latin typeface="+mj-lt"/>
              </a:rPr>
              <a:t> 		(4)</a:t>
            </a:r>
            <a:endParaRPr lang="en-US" dirty="0">
              <a:latin typeface="+mj-lt"/>
              <a:cs typeface="Times New Roman" pitchFamily="16" charset="0"/>
            </a:endParaRPr>
          </a:p>
          <a:p>
            <a:pPr marL="1079500" lvl="1" indent="-336550">
              <a:spcBef>
                <a:spcPts val="700"/>
              </a:spcBef>
              <a:buClr>
                <a:srgbClr val="437085"/>
              </a:buClr>
              <a:buSzPct val="10000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dirty="0">
              <a:latin typeface="+mj-lt"/>
              <a:cs typeface="Times New Roman" pitchFamily="16" charset="0"/>
            </a:endParaRPr>
          </a:p>
          <a:p>
            <a:pPr marL="1479550" lvl="2" indent="-336550">
              <a:spcBef>
                <a:spcPts val="700"/>
              </a:spcBef>
              <a:buClr>
                <a:srgbClr val="437085"/>
              </a:buClr>
              <a:buSzPct val="100000"/>
              <a:buFont typeface="Wingdings" charset="2"/>
              <a:buChar char="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dirty="0">
              <a:latin typeface="+mj-lt"/>
              <a:cs typeface="Times New Roman" pitchFamily="16" charset="0"/>
            </a:endParaRPr>
          </a:p>
          <a:p>
            <a:pPr marL="1479550" lvl="2" indent="-336550">
              <a:spcBef>
                <a:spcPts val="700"/>
              </a:spcBef>
              <a:buClr>
                <a:srgbClr val="437085"/>
              </a:buClr>
              <a:buSzPct val="10000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dirty="0">
              <a:latin typeface="+mj-lt"/>
              <a:cs typeface="Times New Roman" pitchFamily="16" charset="0"/>
            </a:endParaRPr>
          </a:p>
          <a:p>
            <a:pPr marL="1479550" lvl="2" indent="-336550">
              <a:spcBef>
                <a:spcPts val="700"/>
              </a:spcBef>
              <a:buClr>
                <a:srgbClr val="437085"/>
              </a:buClr>
              <a:buSzPct val="100000"/>
              <a:tabLst>
                <a:tab pos="336550" algn="l"/>
                <a:tab pos="784225" algn="l"/>
                <a:tab pos="1233488" algn="l"/>
                <a:tab pos="1682750" algn="l"/>
                <a:tab pos="2132013" algn="l"/>
                <a:tab pos="2581275" algn="l"/>
                <a:tab pos="3030538" algn="l"/>
                <a:tab pos="3479800" algn="l"/>
                <a:tab pos="3929063" algn="l"/>
                <a:tab pos="4378325" algn="l"/>
                <a:tab pos="4827588" algn="l"/>
                <a:tab pos="5276850" algn="l"/>
                <a:tab pos="5726113" algn="l"/>
                <a:tab pos="6175375" algn="l"/>
                <a:tab pos="6624638" algn="l"/>
                <a:tab pos="7073900" algn="l"/>
                <a:tab pos="7523163" algn="l"/>
                <a:tab pos="7972425" algn="l"/>
                <a:tab pos="8421688" algn="l"/>
                <a:tab pos="8870950" algn="l"/>
                <a:tab pos="9320213" algn="l"/>
              </a:tabLst>
              <a:defRPr/>
            </a:pPr>
            <a:endParaRPr lang="en-US" dirty="0">
              <a:latin typeface="+mj-lt"/>
              <a:cs typeface="Times New Roman" pitchFamily="16" charset="0"/>
            </a:endParaRPr>
          </a:p>
        </p:txBody>
      </p:sp>
      <p:sp>
        <p:nvSpPr>
          <p:cNvPr id="16389" name="Text Box 4">
            <a:extLst>
              <a:ext uri="{FF2B5EF4-FFF2-40B4-BE49-F238E27FC236}">
                <a16:creationId xmlns:a16="http://schemas.microsoft.com/office/drawing/2014/main" id="{AC6E4A89-9567-4A0E-B50C-BC6B8E3D4D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FDD291C-3279-463A-BE6E-C4A7E61033FD}"/>
              </a:ext>
            </a:extLst>
          </p:cNvPr>
          <p:cNvGraphicFramePr>
            <a:graphicFrameLocks noGrp="1"/>
          </p:cNvGraphicFramePr>
          <p:nvPr/>
        </p:nvGraphicFramePr>
        <p:xfrm>
          <a:off x="500063" y="1571625"/>
          <a:ext cx="7929562" cy="3000375"/>
        </p:xfrm>
        <a:graphic>
          <a:graphicData uri="http://schemas.openxmlformats.org/drawingml/2006/table">
            <a:tbl>
              <a:tblPr/>
              <a:tblGrid>
                <a:gridCol w="7929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Пример</a:t>
                      </a:r>
                      <a:endParaRPr kumimoji="0" lang="de-DE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5550">
                <a:tc>
                  <a:txBody>
                    <a:bodyPr/>
                    <a:lstStyle/>
                    <a:p>
                      <a:pPr marL="336550" marR="0" lvl="0" indent="-3365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2A7041"/>
                        </a:buClr>
                        <a:buSzTx/>
                        <a:buFont typeface="Wingdings" pitchFamily="2" charset="2"/>
                        <a:buNone/>
                        <a:tabLst>
                          <a:tab pos="336550" algn="l"/>
                          <a:tab pos="784225" algn="l"/>
                          <a:tab pos="1233488" algn="l"/>
                          <a:tab pos="1682750" algn="l"/>
                          <a:tab pos="2132013" algn="l"/>
                          <a:tab pos="2581275" algn="l"/>
                          <a:tab pos="3030538" algn="l"/>
                          <a:tab pos="3479800" algn="l"/>
                          <a:tab pos="3929063" algn="l"/>
                          <a:tab pos="4378325" algn="l"/>
                          <a:tab pos="4827588" algn="l"/>
                          <a:tab pos="5276850" algn="l"/>
                          <a:tab pos="5726113" algn="l"/>
                          <a:tab pos="6175375" algn="l"/>
                          <a:tab pos="6624638" algn="l"/>
                          <a:tab pos="7073900" algn="l"/>
                          <a:tab pos="7523163" algn="l"/>
                          <a:tab pos="7972425" algn="l"/>
                          <a:tab pos="8421688" algn="l"/>
                          <a:tab pos="8870950" algn="l"/>
                          <a:tab pos="9320213" algn="l"/>
                        </a:tabLst>
                      </a:pPr>
                      <a:endParaRPr kumimoji="0" lang="en-US" sz="2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398" name="Slide Number Placeholder 7">
            <a:extLst>
              <a:ext uri="{FF2B5EF4-FFF2-40B4-BE49-F238E27FC236}">
                <a16:creationId xmlns:a16="http://schemas.microsoft.com/office/drawing/2014/main" id="{0B9322DC-B5E9-482E-A3F0-36D2DB01B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B06BB301-1330-45A5-A989-92E8BD90BB98}" type="slidenum">
              <a:rPr lang="en-US" altLang="ru-RU"/>
              <a:pPr algn="l" eaLnBrk="1" hangingPunct="1"/>
              <a:t>10</a:t>
            </a:fld>
            <a:endParaRPr lang="en-US" altLang="ru-RU"/>
          </a:p>
        </p:txBody>
      </p:sp>
      <p:pic>
        <p:nvPicPr>
          <p:cNvPr id="16399" name="Picture 9" descr="1511.png">
            <a:extLst>
              <a:ext uri="{FF2B5EF4-FFF2-40B4-BE49-F238E27FC236}">
                <a16:creationId xmlns:a16="http://schemas.microsoft.com/office/drawing/2014/main" id="{EB34DD21-A785-46E3-ABA5-0F79090D10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143125"/>
            <a:ext cx="5357812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9239C15-1DFC-4DE1-BC53-91AEF64E34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">
            <a:extLst>
              <a:ext uri="{FF2B5EF4-FFF2-40B4-BE49-F238E27FC236}">
                <a16:creationId xmlns:a16="http://schemas.microsoft.com/office/drawing/2014/main" id="{6F1AE621-D1CF-459F-A5AD-58E1CC7DFD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52D16262-204C-4B9B-B361-461B098779E8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11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4995" name="Text Box 2">
            <a:extLst>
              <a:ext uri="{FF2B5EF4-FFF2-40B4-BE49-F238E27FC236}">
                <a16:creationId xmlns:a16="http://schemas.microsoft.com/office/drawing/2014/main" id="{65F2733F-6A7A-4E20-B222-74720AE92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461375" cy="895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600" dirty="0">
                <a:latin typeface="+mj-lt"/>
              </a:rPr>
              <a:t>Обучение весов</a:t>
            </a:r>
            <a:endParaRPr lang="de-DE" sz="3600" dirty="0">
              <a:latin typeface="+mj-lt"/>
            </a:endParaRPr>
          </a:p>
        </p:txBody>
      </p:sp>
      <p:sp>
        <p:nvSpPr>
          <p:cNvPr id="1029" name="Text Box 3">
            <a:extLst>
              <a:ext uri="{FF2B5EF4-FFF2-40B4-BE49-F238E27FC236}">
                <a16:creationId xmlns:a16="http://schemas.microsoft.com/office/drawing/2014/main" id="{D5F6B5E2-4AA4-45CE-9246-98C93C4DF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000125"/>
            <a:ext cx="86439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2" eaLnBrk="1" hangingPunct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endParaRPr lang="en-US" altLang="ru-RU"/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Нужно сравнить вычисленные веса</a:t>
            </a:r>
            <a:r>
              <a:rPr lang="en-US" altLang="ru-RU" sz="2000"/>
              <a:t> score (score(</a:t>
            </a:r>
            <a:r>
              <a:rPr lang="en-US" altLang="ru-RU" sz="2000" i="1"/>
              <a:t>dj</a:t>
            </a:r>
            <a:r>
              <a:rPr lang="en-US" altLang="ru-RU" sz="2000"/>
              <a:t> , </a:t>
            </a:r>
            <a:r>
              <a:rPr lang="en-US" altLang="ru-RU" sz="2000" i="1"/>
              <a:t>qj </a:t>
            </a:r>
            <a:r>
              <a:rPr lang="en-US" altLang="ru-RU" sz="2000"/>
              <a:t>)) </a:t>
            </a:r>
            <a:r>
              <a:rPr lang="ru-RU" altLang="ru-RU" sz="2000"/>
              <a:t>с человеческими оценками для этой же пары документов</a:t>
            </a:r>
            <a:r>
              <a:rPr lang="en-US" altLang="ru-RU" sz="2000"/>
              <a:t> </a:t>
            </a:r>
            <a:r>
              <a:rPr lang="de-DE" altLang="ru-RU" sz="2000"/>
              <a:t>(</a:t>
            </a:r>
            <a:r>
              <a:rPr lang="de-DE" altLang="ru-RU" sz="2000" i="1"/>
              <a:t>dj </a:t>
            </a:r>
            <a:r>
              <a:rPr lang="de-DE" altLang="ru-RU" sz="2000"/>
              <a:t>,</a:t>
            </a:r>
            <a:r>
              <a:rPr lang="de-DE" altLang="ru-RU" sz="2000" i="1"/>
              <a:t> qj </a:t>
            </a:r>
            <a:r>
              <a:rPr lang="de-DE" altLang="ru-RU" sz="2000"/>
              <a:t>)</a:t>
            </a: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</a:pPr>
            <a:r>
              <a:rPr lang="ru-RU" altLang="ru-RU" sz="2000"/>
              <a:t>Оценки релевантности представляются как 1, если документ оценен как релевантный, и 0, если документ оценен как нерелевантный</a:t>
            </a:r>
          </a:p>
          <a:p>
            <a:pPr lvl="2" eaLnBrk="1" hangingPunct="1">
              <a:spcBef>
                <a:spcPts val="700"/>
              </a:spcBef>
              <a:buClr>
                <a:srgbClr val="336699"/>
              </a:buClr>
            </a:pPr>
            <a:r>
              <a:rPr lang="ru-RU" altLang="ru-RU" sz="2000"/>
              <a:t>Определим функцию потерь для коэффициента g</a:t>
            </a:r>
            <a:endParaRPr lang="en-US" altLang="ru-RU" sz="2000"/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</a:pPr>
            <a:r>
              <a:rPr lang="de-DE" altLang="ru-RU" sz="2000"/>
              <a:t>			</a:t>
            </a:r>
            <a:r>
              <a:rPr lang="el-GR" altLang="ru-RU" sz="2000" i="1"/>
              <a:t>ϵ</a:t>
            </a:r>
            <a:r>
              <a:rPr lang="de-DE" altLang="ru-RU" sz="2000"/>
              <a:t>(</a:t>
            </a:r>
            <a:r>
              <a:rPr lang="de-DE" altLang="ru-RU" sz="2000" i="1"/>
              <a:t>g</a:t>
            </a:r>
            <a:r>
              <a:rPr lang="de-DE" altLang="ru-RU" sz="2000"/>
              <a:t>,</a:t>
            </a:r>
            <a:r>
              <a:rPr lang="az-Cyrl-AZ" altLang="ru-RU" sz="2000"/>
              <a:t>Ф</a:t>
            </a:r>
            <a:r>
              <a:rPr lang="de-DE" altLang="ru-RU" sz="2000" baseline="-25000"/>
              <a:t>j</a:t>
            </a:r>
            <a:r>
              <a:rPr lang="de-DE" altLang="ru-RU" sz="2000"/>
              <a:t> ) = (</a:t>
            </a:r>
            <a:r>
              <a:rPr lang="de-DE" altLang="ru-RU" sz="2000" i="1"/>
              <a:t>r</a:t>
            </a:r>
            <a:r>
              <a:rPr lang="de-DE" altLang="ru-RU" sz="2000"/>
              <a:t> (</a:t>
            </a:r>
            <a:r>
              <a:rPr lang="de-DE" altLang="ru-RU" sz="2000" i="1"/>
              <a:t>d</a:t>
            </a:r>
            <a:r>
              <a:rPr lang="de-DE" altLang="ru-RU" sz="2000" i="1" baseline="-25000"/>
              <a:t>j</a:t>
            </a:r>
            <a:r>
              <a:rPr lang="de-DE" altLang="ru-RU" sz="2000" baseline="-25000"/>
              <a:t> </a:t>
            </a:r>
            <a:r>
              <a:rPr lang="de-DE" altLang="ru-RU" sz="2000"/>
              <a:t>, </a:t>
            </a:r>
            <a:r>
              <a:rPr lang="de-DE" altLang="ru-RU" sz="2000" i="1"/>
              <a:t>q</a:t>
            </a:r>
            <a:r>
              <a:rPr lang="de-DE" altLang="ru-RU" sz="2000" i="1" baseline="-25000"/>
              <a:t>j</a:t>
            </a:r>
            <a:r>
              <a:rPr lang="de-DE" altLang="ru-RU" sz="2000"/>
              <a:t> ) − score(</a:t>
            </a:r>
            <a:r>
              <a:rPr lang="de-DE" altLang="ru-RU" sz="2000" i="1"/>
              <a:t>d</a:t>
            </a:r>
            <a:r>
              <a:rPr lang="de-DE" altLang="ru-RU" sz="2000" i="1" baseline="-25000"/>
              <a:t>j</a:t>
            </a:r>
            <a:r>
              <a:rPr lang="de-DE" altLang="ru-RU" sz="2000" i="1"/>
              <a:t> </a:t>
            </a:r>
            <a:r>
              <a:rPr lang="de-DE" altLang="ru-RU" sz="2000"/>
              <a:t>, </a:t>
            </a:r>
            <a:r>
              <a:rPr lang="de-DE" altLang="ru-RU" sz="2000" i="1"/>
              <a:t>q</a:t>
            </a:r>
            <a:r>
              <a:rPr lang="de-DE" altLang="ru-RU" sz="2000" i="1" baseline="-25000"/>
              <a:t>j</a:t>
            </a:r>
            <a:r>
              <a:rPr lang="de-DE" altLang="ru-RU" sz="2000"/>
              <a:t> ))</a:t>
            </a:r>
            <a:r>
              <a:rPr lang="de-DE" altLang="ru-RU" sz="2000" baseline="30000"/>
              <a:t>2  </a:t>
            </a:r>
            <a:r>
              <a:rPr lang="de-DE" altLang="ru-RU" sz="2000"/>
              <a:t>				</a:t>
            </a:r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 Тогда общая оценка потерь на обучающем множестве будет</a:t>
            </a:r>
            <a:endParaRPr lang="en-US" altLang="ru-RU" sz="2000"/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</a:pPr>
            <a:r>
              <a:rPr lang="en-US" altLang="ru-RU" sz="2000" i="1"/>
              <a:t>                                      </a:t>
            </a:r>
            <a:r>
              <a:rPr lang="el-GR" altLang="ru-RU" sz="2000" i="1"/>
              <a:t>ϵ</a:t>
            </a:r>
            <a:r>
              <a:rPr lang="de-DE" altLang="ru-RU" sz="2000" i="1"/>
              <a:t> </a:t>
            </a:r>
            <a:r>
              <a:rPr lang="de-DE" altLang="ru-RU" sz="2000"/>
              <a:t>(</a:t>
            </a:r>
            <a:r>
              <a:rPr lang="de-DE" altLang="ru-RU" sz="2000" i="1"/>
              <a:t>g</a:t>
            </a:r>
            <a:r>
              <a:rPr lang="de-DE" altLang="ru-RU" sz="2000"/>
              <a:t>,</a:t>
            </a:r>
            <a:r>
              <a:rPr lang="az-Cyrl-AZ" altLang="ru-RU" sz="2000"/>
              <a:t>Ф</a:t>
            </a:r>
            <a:r>
              <a:rPr lang="de-DE" altLang="ru-RU" sz="2000" b="1" i="1" baseline="-25000"/>
              <a:t>j</a:t>
            </a:r>
            <a:r>
              <a:rPr lang="de-DE" altLang="ru-RU" sz="2000"/>
              <a:t>)</a:t>
            </a:r>
            <a:endParaRPr lang="en-US" altLang="ru-RU" sz="2000" i="1"/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</a:pPr>
            <a:endParaRPr lang="en-US" altLang="ru-RU" sz="2000"/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000"/>
              <a:t> Таким образом, нужно найти значение константы</a:t>
            </a:r>
            <a:r>
              <a:rPr lang="en-US" altLang="ru-RU" sz="2000"/>
              <a:t> g</a:t>
            </a:r>
            <a:r>
              <a:rPr lang="ru-RU" altLang="ru-RU" sz="2000"/>
              <a:t>, которая минимизирует общие потери (ошибки) на обучающем множестве</a:t>
            </a:r>
            <a:endParaRPr lang="de-DE" altLang="ru-RU" sz="2000"/>
          </a:p>
          <a:p>
            <a:pPr lvl="1" eaLnBrk="1" hangingPunct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endParaRPr lang="de-DE" altLang="ru-RU"/>
          </a:p>
        </p:txBody>
      </p:sp>
      <p:sp>
        <p:nvSpPr>
          <p:cNvPr id="1030" name="Text Box 4">
            <a:extLst>
              <a:ext uri="{FF2B5EF4-FFF2-40B4-BE49-F238E27FC236}">
                <a16:creationId xmlns:a16="http://schemas.microsoft.com/office/drawing/2014/main" id="{F733163D-7CB3-492A-9FE5-E5238611C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sp>
        <p:nvSpPr>
          <p:cNvPr id="1031" name="Slide Number Placeholder 5">
            <a:extLst>
              <a:ext uri="{FF2B5EF4-FFF2-40B4-BE49-F238E27FC236}">
                <a16:creationId xmlns:a16="http://schemas.microsoft.com/office/drawing/2014/main" id="{DBCBF29A-301A-4BE9-B856-90BC978B1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D4F58F53-A11D-4DF5-B435-5FF80CBCB9A2}" type="slidenum">
              <a:rPr lang="en-US" altLang="ru-RU"/>
              <a:pPr algn="l" eaLnBrk="1" hangingPunct="1"/>
              <a:t>11</a:t>
            </a:fld>
            <a:endParaRPr lang="en-US" altLang="ru-RU"/>
          </a:p>
        </p:txBody>
      </p:sp>
      <p:graphicFrame>
        <p:nvGraphicFramePr>
          <p:cNvPr id="1026" name="Object 2">
            <a:extLst>
              <a:ext uri="{FF2B5EF4-FFF2-40B4-BE49-F238E27FC236}">
                <a16:creationId xmlns:a16="http://schemas.microsoft.com/office/drawing/2014/main" id="{096D429F-62C8-41F4-A60E-82355CB2A5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71775" y="4508500"/>
          <a:ext cx="59055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ergelijking" r:id="rId6" imgW="291960" imgH="355320" progId="Equation.3">
                  <p:embed/>
                </p:oleObj>
              </mc:Choice>
              <mc:Fallback>
                <p:oleObj name="Vergelijking" r:id="rId6" imgW="291960" imgH="35532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4508500"/>
                        <a:ext cx="590550" cy="719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C78B5EF-772C-4E57-B861-69CD1B4D815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">
            <a:extLst>
              <a:ext uri="{FF2B5EF4-FFF2-40B4-BE49-F238E27FC236}">
                <a16:creationId xmlns:a16="http://schemas.microsoft.com/office/drawing/2014/main" id="{D6C8DD77-E16C-427E-AD85-6F63C87D5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0F791A76-7385-422D-AABA-567D2474688D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12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4995" name="Text Box 2">
            <a:extLst>
              <a:ext uri="{FF2B5EF4-FFF2-40B4-BE49-F238E27FC236}">
                <a16:creationId xmlns:a16="http://schemas.microsoft.com/office/drawing/2014/main" id="{6E5BB7F8-4DF0-41AE-BF67-18DDDCB200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929687" cy="1403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3200" dirty="0">
                <a:latin typeface="+mj-lt"/>
              </a:rPr>
              <a:t>Задание: найти </a:t>
            </a:r>
            <a:r>
              <a:rPr lang="ru-RU" sz="3200" dirty="0" err="1">
                <a:latin typeface="+mj-lt"/>
              </a:rPr>
              <a:t>g</a:t>
            </a:r>
            <a:r>
              <a:rPr lang="ru-RU" sz="3200" dirty="0">
                <a:latin typeface="+mj-lt"/>
              </a:rPr>
              <a:t>, который минимизирует общую ошибку</a:t>
            </a:r>
            <a:endParaRPr lang="en-US" sz="3200" i="1" dirty="0">
              <a:latin typeface="+mj-lt"/>
            </a:endParaRPr>
          </a:p>
        </p:txBody>
      </p:sp>
      <p:sp>
        <p:nvSpPr>
          <p:cNvPr id="2053" name="Text Box 3">
            <a:extLst>
              <a:ext uri="{FF2B5EF4-FFF2-40B4-BE49-F238E27FC236}">
                <a16:creationId xmlns:a16="http://schemas.microsoft.com/office/drawing/2014/main" id="{E871195B-8800-42C0-A3CA-DFDB3CF1D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365625"/>
            <a:ext cx="8748713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936750" indent="-3365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❶"/>
            </a:pPr>
            <a:r>
              <a:rPr lang="ru-RU" altLang="ru-RU"/>
              <a:t> Введем значения</a:t>
            </a:r>
            <a:r>
              <a:rPr lang="en-US" altLang="ru-RU"/>
              <a:t>: </a:t>
            </a:r>
            <a:r>
              <a:rPr lang="ru-RU" altLang="ru-RU"/>
              <a:t>релевантный - </a:t>
            </a:r>
            <a:r>
              <a:rPr lang="en-US" altLang="ru-RU"/>
              <a:t>1, </a:t>
            </a:r>
            <a:r>
              <a:rPr lang="ru-RU" altLang="ru-RU"/>
              <a:t>нерелевантный - </a:t>
            </a:r>
            <a:r>
              <a:rPr lang="en-US" altLang="ru-RU"/>
              <a:t>0</a:t>
            </a:r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❷"/>
            </a:pPr>
            <a:r>
              <a:rPr lang="ru-RU" altLang="ru-RU"/>
              <a:t>Вычисляем вес</a:t>
            </a:r>
            <a:r>
              <a:rPr lang="de-DE" altLang="ru-RU"/>
              <a:t>:</a:t>
            </a:r>
          </a:p>
          <a:p>
            <a:pPr lvl="1" eaLnBrk="1" hangingPunct="1">
              <a:buSzPct val="70000"/>
            </a:pPr>
            <a:r>
              <a:rPr lang="de-DE" altLang="ru-RU" i="1"/>
              <a:t>     score</a:t>
            </a:r>
            <a:r>
              <a:rPr lang="en-US" altLang="ru-RU"/>
              <a:t>(</a:t>
            </a:r>
            <a:r>
              <a:rPr lang="en-US" altLang="ru-RU" i="1"/>
              <a:t>d</a:t>
            </a:r>
            <a:r>
              <a:rPr lang="en-US" altLang="ru-RU" i="1" baseline="-25000"/>
              <a:t>j</a:t>
            </a:r>
            <a:r>
              <a:rPr lang="en-US" altLang="ru-RU"/>
              <a:t>, </a:t>
            </a:r>
            <a:r>
              <a:rPr lang="en-US" altLang="ru-RU" i="1"/>
              <a:t>q</a:t>
            </a:r>
            <a:r>
              <a:rPr lang="en-US" altLang="ru-RU" i="1" baseline="-25000"/>
              <a:t>j</a:t>
            </a:r>
            <a:r>
              <a:rPr lang="en-US" altLang="ru-RU"/>
              <a:t>) </a:t>
            </a:r>
            <a:r>
              <a:rPr lang="de-DE" altLang="ru-RU"/>
              <a:t>= </a:t>
            </a:r>
            <a:r>
              <a:rPr lang="de-DE" altLang="ru-RU" i="1"/>
              <a:t>g</a:t>
            </a:r>
            <a:r>
              <a:rPr lang="de-DE" altLang="ru-RU"/>
              <a:t> ・ </a:t>
            </a:r>
            <a:r>
              <a:rPr lang="en-US" altLang="ru-RU" i="1"/>
              <a:t>s</a:t>
            </a:r>
            <a:r>
              <a:rPr lang="en-US" altLang="ru-RU" i="1" baseline="-25000"/>
              <a:t>T</a:t>
            </a:r>
            <a:r>
              <a:rPr lang="en-US" altLang="ru-RU"/>
              <a:t> ( </a:t>
            </a:r>
            <a:r>
              <a:rPr lang="en-US" altLang="ru-RU" i="1"/>
              <a:t>d</a:t>
            </a:r>
            <a:r>
              <a:rPr lang="en-US" altLang="ru-RU" i="1" baseline="-25000"/>
              <a:t>j</a:t>
            </a:r>
            <a:r>
              <a:rPr lang="en-US" altLang="ru-RU"/>
              <a:t>, </a:t>
            </a:r>
            <a:r>
              <a:rPr lang="en-US" altLang="ru-RU" i="1"/>
              <a:t>q</a:t>
            </a:r>
            <a:r>
              <a:rPr lang="en-US" altLang="ru-RU" i="1" baseline="-25000"/>
              <a:t>j </a:t>
            </a:r>
            <a:r>
              <a:rPr lang="en-US" altLang="ru-RU"/>
              <a:t>)</a:t>
            </a:r>
            <a:r>
              <a:rPr lang="de-DE" altLang="ru-RU"/>
              <a:t> + (1 − </a:t>
            </a:r>
            <a:r>
              <a:rPr lang="de-DE" altLang="ru-RU" i="1"/>
              <a:t>g </a:t>
            </a:r>
            <a:r>
              <a:rPr lang="de-DE" altLang="ru-RU"/>
              <a:t>) ・</a:t>
            </a:r>
            <a:r>
              <a:rPr lang="en-US" altLang="ru-RU" i="1"/>
              <a:t> s</a:t>
            </a:r>
            <a:r>
              <a:rPr lang="en-US" altLang="ru-RU" i="1" baseline="-25000"/>
              <a:t>B</a:t>
            </a:r>
            <a:r>
              <a:rPr lang="en-US" altLang="ru-RU"/>
              <a:t>( </a:t>
            </a:r>
            <a:r>
              <a:rPr lang="en-US" altLang="ru-RU" i="1"/>
              <a:t>d</a:t>
            </a:r>
            <a:r>
              <a:rPr lang="en-US" altLang="ru-RU" i="1" baseline="-25000"/>
              <a:t>j</a:t>
            </a:r>
            <a:r>
              <a:rPr lang="en-US" altLang="ru-RU"/>
              <a:t>, </a:t>
            </a:r>
            <a:r>
              <a:rPr lang="en-US" altLang="ru-RU" i="1"/>
              <a:t>q</a:t>
            </a:r>
            <a:r>
              <a:rPr lang="en-US" altLang="ru-RU" i="1" baseline="-25000"/>
              <a:t>j </a:t>
            </a:r>
            <a:r>
              <a:rPr lang="en-US" altLang="ru-RU"/>
              <a:t>)</a:t>
            </a:r>
            <a:endParaRPr lang="ru-RU" altLang="ru-RU"/>
          </a:p>
          <a:p>
            <a:pPr lvl="1" eaLnBrk="1" hangingPunct="1">
              <a:buSzPct val="70000"/>
            </a:pPr>
            <a:endParaRPr lang="de-DE" altLang="ru-RU"/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❸"/>
            </a:pPr>
            <a:r>
              <a:rPr lang="ru-RU" altLang="ru-RU"/>
              <a:t>Считаем ошибку</a:t>
            </a:r>
            <a:r>
              <a:rPr lang="de-DE" altLang="ru-RU"/>
              <a:t>:      </a:t>
            </a:r>
            <a:r>
              <a:rPr lang="de-DE" altLang="ru-RU" i="1" baseline="-25000"/>
              <a:t>j  </a:t>
            </a:r>
            <a:r>
              <a:rPr lang="el-GR" altLang="ru-RU" i="1"/>
              <a:t>ϵ</a:t>
            </a:r>
            <a:r>
              <a:rPr lang="de-DE" altLang="ru-RU" i="1"/>
              <a:t> </a:t>
            </a:r>
            <a:r>
              <a:rPr lang="de-DE" altLang="ru-RU"/>
              <a:t>( </a:t>
            </a:r>
            <a:r>
              <a:rPr lang="de-DE" altLang="ru-RU" i="1"/>
              <a:t>g</a:t>
            </a:r>
            <a:r>
              <a:rPr lang="de-DE" altLang="ru-RU"/>
              <a:t>,</a:t>
            </a:r>
            <a:r>
              <a:rPr lang="az-Cyrl-AZ" altLang="ru-RU"/>
              <a:t>Ф</a:t>
            </a:r>
            <a:r>
              <a:rPr lang="de-DE" altLang="ru-RU" b="1" i="1" baseline="-25000"/>
              <a:t>j </a:t>
            </a:r>
            <a:r>
              <a:rPr lang="de-DE" altLang="ru-RU"/>
              <a:t>), </a:t>
            </a:r>
            <a:r>
              <a:rPr lang="ru-RU" altLang="ru-RU"/>
              <a:t>где</a:t>
            </a:r>
            <a:endParaRPr lang="de-DE" altLang="ru-RU"/>
          </a:p>
          <a:p>
            <a:pPr lvl="1" eaLnBrk="1" hangingPunct="1">
              <a:buSzPct val="70000"/>
            </a:pPr>
            <a:r>
              <a:rPr lang="en-US" altLang="ru-RU" i="1"/>
              <a:t>	</a:t>
            </a:r>
            <a:r>
              <a:rPr lang="el-GR" altLang="ru-RU" i="1"/>
              <a:t>ϵ</a:t>
            </a:r>
            <a:r>
              <a:rPr lang="de-DE" altLang="ru-RU" i="1"/>
              <a:t> </a:t>
            </a:r>
            <a:r>
              <a:rPr lang="de-DE" altLang="ru-RU"/>
              <a:t>( </a:t>
            </a:r>
            <a:r>
              <a:rPr lang="de-DE" altLang="ru-RU" i="1"/>
              <a:t>g</a:t>
            </a:r>
            <a:r>
              <a:rPr lang="de-DE" altLang="ru-RU"/>
              <a:t>,</a:t>
            </a:r>
            <a:r>
              <a:rPr lang="az-Cyrl-AZ" altLang="ru-RU"/>
              <a:t>Ф</a:t>
            </a:r>
            <a:r>
              <a:rPr lang="de-DE" altLang="ru-RU" baseline="-25000"/>
              <a:t>j</a:t>
            </a:r>
            <a:r>
              <a:rPr lang="de-DE" altLang="ru-RU"/>
              <a:t> ) = ( </a:t>
            </a:r>
            <a:r>
              <a:rPr lang="de-DE" altLang="ru-RU" i="1"/>
              <a:t>r</a:t>
            </a:r>
            <a:r>
              <a:rPr lang="de-DE" altLang="ru-RU"/>
              <a:t> ( </a:t>
            </a:r>
            <a:r>
              <a:rPr lang="de-DE" altLang="ru-RU" i="1"/>
              <a:t>d</a:t>
            </a:r>
            <a:r>
              <a:rPr lang="de-DE" altLang="ru-RU" i="1" baseline="-25000"/>
              <a:t>j</a:t>
            </a:r>
            <a:r>
              <a:rPr lang="de-DE" altLang="ru-RU" baseline="-25000"/>
              <a:t> 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i="1" baseline="-25000"/>
              <a:t>j</a:t>
            </a:r>
            <a:r>
              <a:rPr lang="de-DE" altLang="ru-RU"/>
              <a:t> ) − score ( </a:t>
            </a:r>
            <a:r>
              <a:rPr lang="de-DE" altLang="ru-RU" i="1"/>
              <a:t>d</a:t>
            </a:r>
            <a:r>
              <a:rPr lang="de-DE" altLang="ru-RU" i="1" baseline="-25000"/>
              <a:t>j</a:t>
            </a:r>
            <a:r>
              <a:rPr lang="de-DE" altLang="ru-RU" i="1"/>
              <a:t> 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i="1" baseline="-25000"/>
              <a:t>j</a:t>
            </a:r>
            <a:r>
              <a:rPr lang="de-DE" altLang="ru-RU"/>
              <a:t> ))</a:t>
            </a:r>
            <a:r>
              <a:rPr lang="de-DE" altLang="ru-RU" baseline="30000"/>
              <a:t>2</a:t>
            </a:r>
            <a:endParaRPr lang="ru-RU" altLang="ru-RU" baseline="30000"/>
          </a:p>
          <a:p>
            <a:pPr lvl="1" eaLnBrk="1" hangingPunct="1">
              <a:buSzPct val="70000"/>
            </a:pPr>
            <a:endParaRPr lang="en-US" altLang="ru-RU"/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❹"/>
            </a:pPr>
            <a:r>
              <a:rPr lang="ru-RU" altLang="ru-RU"/>
              <a:t>Находим значение </a:t>
            </a:r>
            <a:r>
              <a:rPr lang="en-US" altLang="ru-RU" i="1"/>
              <a:t>g</a:t>
            </a:r>
            <a:r>
              <a:rPr lang="ru-RU" altLang="ru-RU" i="1"/>
              <a:t>, </a:t>
            </a:r>
            <a:r>
              <a:rPr lang="ru-RU" altLang="ru-RU"/>
              <a:t>которое минимизирует глобальную ошибку</a:t>
            </a:r>
            <a:endParaRPr lang="en-US" altLang="ru-RU"/>
          </a:p>
          <a:p>
            <a:pPr lvl="1" eaLnBrk="1" hangingPunct="1"/>
            <a:endParaRPr lang="en-US" altLang="ru-RU">
              <a:cs typeface="Times New Roman" panose="02020603050405020304" pitchFamily="18" charset="0"/>
            </a:endParaRPr>
          </a:p>
          <a:p>
            <a:pPr lvl="3" eaLnBrk="1" hangingPunct="1">
              <a:spcBef>
                <a:spcPts val="700"/>
              </a:spcBef>
              <a:buClr>
                <a:srgbClr val="437085"/>
              </a:buClr>
              <a:buSzPct val="100000"/>
              <a:buFont typeface="Wingdings" panose="05000000000000000000" pitchFamily="2" charset="2"/>
              <a:buChar char=""/>
            </a:pPr>
            <a:endParaRPr lang="en-US" altLang="ru-RU">
              <a:cs typeface="Times New Roman" panose="02020603050405020304" pitchFamily="18" charset="0"/>
            </a:endParaRPr>
          </a:p>
          <a:p>
            <a:pPr lvl="3" eaLnBrk="1" hangingPunct="1">
              <a:spcBef>
                <a:spcPts val="700"/>
              </a:spcBef>
              <a:buClr>
                <a:srgbClr val="437085"/>
              </a:buClr>
              <a:buSzPct val="100000"/>
            </a:pPr>
            <a:endParaRPr lang="en-US" altLang="ru-RU">
              <a:cs typeface="Times New Roman" panose="02020603050405020304" pitchFamily="18" charset="0"/>
            </a:endParaRPr>
          </a:p>
          <a:p>
            <a:pPr lvl="3" eaLnBrk="1" hangingPunct="1">
              <a:spcBef>
                <a:spcPts val="700"/>
              </a:spcBef>
              <a:buClr>
                <a:srgbClr val="437085"/>
              </a:buClr>
              <a:buSzPct val="100000"/>
            </a:pPr>
            <a:endParaRPr lang="en-US" altLang="ru-RU">
              <a:cs typeface="Times New Roman" panose="02020603050405020304" pitchFamily="18" charset="0"/>
            </a:endParaRPr>
          </a:p>
        </p:txBody>
      </p:sp>
      <p:sp>
        <p:nvSpPr>
          <p:cNvPr id="2054" name="Text Box 4">
            <a:extLst>
              <a:ext uri="{FF2B5EF4-FFF2-40B4-BE49-F238E27FC236}">
                <a16:creationId xmlns:a16="http://schemas.microsoft.com/office/drawing/2014/main" id="{930D0D8A-8F82-47CF-8AF9-F9697828E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sp>
        <p:nvSpPr>
          <p:cNvPr id="2055" name="Slide Number Placeholder 7">
            <a:extLst>
              <a:ext uri="{FF2B5EF4-FFF2-40B4-BE49-F238E27FC236}">
                <a16:creationId xmlns:a16="http://schemas.microsoft.com/office/drawing/2014/main" id="{56763FD2-D63C-494B-9FFB-017FD62C8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7F2220DE-5603-46CE-87E2-BF623D3DF446}" type="slidenum">
              <a:rPr lang="en-US" altLang="ru-RU"/>
              <a:pPr algn="l" eaLnBrk="1" hangingPunct="1"/>
              <a:t>12</a:t>
            </a:fld>
            <a:endParaRPr lang="en-US" altLang="ru-RU"/>
          </a:p>
        </p:txBody>
      </p:sp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id="{1317F618-4968-4FAB-9A7C-A9AFCB5BC9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313" y="5445125"/>
          <a:ext cx="4159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Vergelijking" r:id="rId6" imgW="291960" imgH="253800" progId="Equation.3">
                  <p:embed/>
                </p:oleObj>
              </mc:Choice>
              <mc:Fallback>
                <p:oleObj name="Vergelijking" r:id="rId6" imgW="29196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5445125"/>
                        <a:ext cx="415925" cy="360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693E7B10-54DF-4B96-98FE-DA4E513F2677}"/>
              </a:ext>
            </a:extLst>
          </p:cNvPr>
          <p:cNvGraphicFramePr>
            <a:graphicFrameLocks noGrp="1"/>
          </p:cNvGraphicFramePr>
          <p:nvPr/>
        </p:nvGraphicFramePr>
        <p:xfrm>
          <a:off x="500063" y="1500188"/>
          <a:ext cx="7858125" cy="27860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r>
                        <a:rPr lang="de-DE" sz="2200" b="0" dirty="0"/>
                        <a:t>Training </a:t>
                      </a:r>
                      <a:r>
                        <a:rPr lang="de-DE" sz="2200" b="0" dirty="0" err="1"/>
                        <a:t>example</a:t>
                      </a:r>
                      <a:endParaRPr lang="de-DE" sz="2200" b="0" dirty="0"/>
                    </a:p>
                  </a:txBody>
                  <a:tcPr marL="91439" marR="91439"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7437">
                <a:tc>
                  <a:txBody>
                    <a:bodyPr/>
                    <a:lstStyle/>
                    <a:p>
                      <a:endParaRPr lang="de-DE" sz="1800" dirty="0"/>
                    </a:p>
                  </a:txBody>
                  <a:tcPr marL="91439" marR="91439">
                    <a:solidFill>
                      <a:srgbClr val="E6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64" name="Picture 10" descr="1511.png">
            <a:extLst>
              <a:ext uri="{FF2B5EF4-FFF2-40B4-BE49-F238E27FC236}">
                <a16:creationId xmlns:a16="http://schemas.microsoft.com/office/drawing/2014/main" id="{6DDFE6E0-3490-47D6-9755-29D5DB71ED1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000250"/>
            <a:ext cx="5357812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20107C8-E6FB-44CC-B0BF-405026BAF00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1">
            <a:extLst>
              <a:ext uri="{FF2B5EF4-FFF2-40B4-BE49-F238E27FC236}">
                <a16:creationId xmlns:a16="http://schemas.microsoft.com/office/drawing/2014/main" id="{01B7388C-139C-4940-8260-A5960A561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93E9E74F-E18B-46A0-B608-0F1081B71109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13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4995" name="Text Box 2">
            <a:extLst>
              <a:ext uri="{FF2B5EF4-FFF2-40B4-BE49-F238E27FC236}">
                <a16:creationId xmlns:a16="http://schemas.microsoft.com/office/drawing/2014/main" id="{A563BC0F-7B61-43F7-946C-A3B63C3BB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470900" cy="823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600" dirty="0">
                <a:latin typeface="+mj-lt"/>
              </a:rPr>
              <a:t>Решение к заданию</a:t>
            </a:r>
            <a:endParaRPr lang="de-DE" sz="3600" dirty="0">
              <a:latin typeface="+mj-lt"/>
            </a:endParaRPr>
          </a:p>
        </p:txBody>
      </p:sp>
      <p:sp>
        <p:nvSpPr>
          <p:cNvPr id="3077" name="Text Box 3">
            <a:extLst>
              <a:ext uri="{FF2B5EF4-FFF2-40B4-BE49-F238E27FC236}">
                <a16:creationId xmlns:a16="http://schemas.microsoft.com/office/drawing/2014/main" id="{B2AAF1A8-E0D1-49AC-9753-8E34E0A5B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428750"/>
            <a:ext cx="8643937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❶"/>
            </a:pPr>
            <a:r>
              <a:rPr lang="ru-RU" altLang="ru-RU">
                <a:solidFill>
                  <a:srgbClr val="0070C0"/>
                </a:solidFill>
              </a:rPr>
              <a:t>Вычисляем вес</a:t>
            </a:r>
            <a:r>
              <a:rPr lang="it-IT" altLang="ru-RU">
                <a:solidFill>
                  <a:srgbClr val="0070C0"/>
                </a:solidFill>
              </a:rPr>
              <a:t> score(</a:t>
            </a:r>
            <a:r>
              <a:rPr lang="it-IT" altLang="ru-RU" i="1">
                <a:solidFill>
                  <a:srgbClr val="0070C0"/>
                </a:solidFill>
              </a:rPr>
              <a:t>d</a:t>
            </a:r>
            <a:r>
              <a:rPr lang="it-IT" altLang="ru-RU" i="1" baseline="-25000">
                <a:solidFill>
                  <a:srgbClr val="0070C0"/>
                </a:solidFill>
              </a:rPr>
              <a:t>j</a:t>
            </a:r>
            <a:r>
              <a:rPr lang="it-IT" altLang="ru-RU">
                <a:solidFill>
                  <a:srgbClr val="0070C0"/>
                </a:solidFill>
              </a:rPr>
              <a:t> , </a:t>
            </a:r>
            <a:r>
              <a:rPr lang="it-IT" altLang="ru-RU" i="1">
                <a:solidFill>
                  <a:srgbClr val="0070C0"/>
                </a:solidFill>
              </a:rPr>
              <a:t>q</a:t>
            </a:r>
            <a:r>
              <a:rPr lang="it-IT" altLang="ru-RU" i="1" baseline="-25000">
                <a:solidFill>
                  <a:srgbClr val="0070C0"/>
                </a:solidFill>
              </a:rPr>
              <a:t>j</a:t>
            </a:r>
            <a:r>
              <a:rPr lang="it-IT" altLang="ru-RU">
                <a:solidFill>
                  <a:srgbClr val="0070C0"/>
                </a:solidFill>
              </a:rPr>
              <a:t> )</a:t>
            </a:r>
            <a:r>
              <a:rPr lang="ru-RU" altLang="ru-RU">
                <a:solidFill>
                  <a:srgbClr val="0070C0"/>
                </a:solidFill>
              </a:rPr>
              <a:t>:</a:t>
            </a:r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❶"/>
            </a:pPr>
            <a:r>
              <a:rPr lang="it-IT" altLang="ru-RU">
                <a:solidFill>
                  <a:srgbClr val="0070C0"/>
                </a:solidFill>
              </a:rPr>
              <a:t>    </a:t>
            </a:r>
            <a:r>
              <a:rPr lang="de-DE" altLang="ru-RU" i="1"/>
              <a:t>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1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1</a:t>
            </a:r>
            <a:r>
              <a:rPr lang="de-DE" altLang="ru-RU"/>
              <a:t>) = </a:t>
            </a:r>
            <a:r>
              <a:rPr lang="de-DE" altLang="ru-RU" i="1"/>
              <a:t>g</a:t>
            </a:r>
            <a:r>
              <a:rPr lang="de-DE" altLang="ru-RU"/>
              <a:t> ・ 1 + (1 −</a:t>
            </a:r>
            <a:r>
              <a:rPr lang="de-DE" altLang="ru-RU" i="1"/>
              <a:t> g</a:t>
            </a:r>
            <a:r>
              <a:rPr lang="de-DE" altLang="ru-RU"/>
              <a:t>) ・ 1 = </a:t>
            </a:r>
            <a:r>
              <a:rPr lang="de-DE" altLang="ru-RU" i="1"/>
              <a:t>g</a:t>
            </a:r>
            <a:r>
              <a:rPr lang="de-DE" altLang="ru-RU"/>
              <a:t> + 1 − </a:t>
            </a:r>
            <a:r>
              <a:rPr lang="de-DE" altLang="ru-RU" i="1"/>
              <a:t>g</a:t>
            </a:r>
            <a:r>
              <a:rPr lang="de-DE" altLang="ru-RU"/>
              <a:t> = 1</a:t>
            </a:r>
          </a:p>
          <a:p>
            <a:pPr lvl="1" eaLnBrk="1" hangingPunct="1"/>
            <a:r>
              <a:rPr lang="de-DE" altLang="ru-RU" i="1"/>
              <a:t>	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2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2</a:t>
            </a:r>
            <a:r>
              <a:rPr lang="de-DE" altLang="ru-RU"/>
              <a:t>) = </a:t>
            </a:r>
            <a:r>
              <a:rPr lang="de-DE" altLang="ru-RU" i="1"/>
              <a:t>g</a:t>
            </a:r>
            <a:r>
              <a:rPr lang="de-DE" altLang="ru-RU"/>
              <a:t> ・ 0 + (1 − </a:t>
            </a:r>
            <a:r>
              <a:rPr lang="de-DE" altLang="ru-RU" i="1"/>
              <a:t>g</a:t>
            </a:r>
            <a:r>
              <a:rPr lang="de-DE" altLang="ru-RU"/>
              <a:t>) ・ 1 = 0 + 1 − </a:t>
            </a:r>
            <a:r>
              <a:rPr lang="de-DE" altLang="ru-RU" i="1"/>
              <a:t>g</a:t>
            </a:r>
            <a:r>
              <a:rPr lang="de-DE" altLang="ru-RU"/>
              <a:t> = 1 −</a:t>
            </a:r>
            <a:r>
              <a:rPr lang="de-DE" altLang="ru-RU" i="1"/>
              <a:t> g</a:t>
            </a:r>
          </a:p>
          <a:p>
            <a:pPr lvl="1" eaLnBrk="1" hangingPunct="1"/>
            <a:r>
              <a:rPr lang="de-DE" altLang="ru-RU" i="1"/>
              <a:t>	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3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3</a:t>
            </a:r>
            <a:r>
              <a:rPr lang="de-DE" altLang="ru-RU"/>
              <a:t>) = </a:t>
            </a:r>
            <a:r>
              <a:rPr lang="de-DE" altLang="ru-RU" i="1"/>
              <a:t>g</a:t>
            </a:r>
            <a:r>
              <a:rPr lang="de-DE" altLang="ru-RU"/>
              <a:t> ・ 0 + (1 − </a:t>
            </a:r>
            <a:r>
              <a:rPr lang="de-DE" altLang="ru-RU" i="1"/>
              <a:t>g</a:t>
            </a:r>
            <a:r>
              <a:rPr lang="de-DE" altLang="ru-RU"/>
              <a:t>) ・ 1 = 0 + 1 − </a:t>
            </a:r>
            <a:r>
              <a:rPr lang="de-DE" altLang="ru-RU" i="1"/>
              <a:t>g</a:t>
            </a:r>
            <a:r>
              <a:rPr lang="de-DE" altLang="ru-RU"/>
              <a:t> = 1 − </a:t>
            </a:r>
            <a:r>
              <a:rPr lang="de-DE" altLang="ru-RU" i="1"/>
              <a:t>g</a:t>
            </a:r>
          </a:p>
          <a:p>
            <a:pPr lvl="1" eaLnBrk="1" hangingPunct="1"/>
            <a:r>
              <a:rPr lang="de-DE" altLang="ru-RU" i="1"/>
              <a:t>	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4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4</a:t>
            </a:r>
            <a:r>
              <a:rPr lang="de-DE" altLang="ru-RU"/>
              <a:t>) = </a:t>
            </a:r>
            <a:r>
              <a:rPr lang="de-DE" altLang="ru-RU" i="1"/>
              <a:t>g</a:t>
            </a:r>
            <a:r>
              <a:rPr lang="de-DE" altLang="ru-RU"/>
              <a:t> ・ 0 + (1 − </a:t>
            </a:r>
            <a:r>
              <a:rPr lang="de-DE" altLang="ru-RU" i="1"/>
              <a:t>g</a:t>
            </a:r>
            <a:r>
              <a:rPr lang="de-DE" altLang="ru-RU"/>
              <a:t>) ・ 0 = 0 + 0 = 0</a:t>
            </a:r>
          </a:p>
          <a:p>
            <a:pPr lvl="1" eaLnBrk="1" hangingPunct="1"/>
            <a:r>
              <a:rPr lang="de-DE" altLang="ru-RU" i="1"/>
              <a:t>	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5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5</a:t>
            </a:r>
            <a:r>
              <a:rPr lang="de-DE" altLang="ru-RU"/>
              <a:t>) = </a:t>
            </a:r>
            <a:r>
              <a:rPr lang="de-DE" altLang="ru-RU" i="1"/>
              <a:t>g</a:t>
            </a:r>
            <a:r>
              <a:rPr lang="de-DE" altLang="ru-RU"/>
              <a:t> ・ 1 + (1 − </a:t>
            </a:r>
            <a:r>
              <a:rPr lang="de-DE" altLang="ru-RU" i="1"/>
              <a:t>g</a:t>
            </a:r>
            <a:r>
              <a:rPr lang="de-DE" altLang="ru-RU"/>
              <a:t>) ・ 1 = </a:t>
            </a:r>
            <a:r>
              <a:rPr lang="de-DE" altLang="ru-RU" i="1"/>
              <a:t>g</a:t>
            </a:r>
            <a:r>
              <a:rPr lang="de-DE" altLang="ru-RU"/>
              <a:t> + 1 − </a:t>
            </a:r>
            <a:r>
              <a:rPr lang="de-DE" altLang="ru-RU" i="1"/>
              <a:t>g</a:t>
            </a:r>
            <a:r>
              <a:rPr lang="de-DE" altLang="ru-RU"/>
              <a:t> = 1</a:t>
            </a:r>
          </a:p>
          <a:p>
            <a:pPr lvl="1" eaLnBrk="1" hangingPunct="1"/>
            <a:r>
              <a:rPr lang="de-DE" altLang="ru-RU" i="1"/>
              <a:t>	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6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6</a:t>
            </a:r>
            <a:r>
              <a:rPr lang="de-DE" altLang="ru-RU"/>
              <a:t>) = </a:t>
            </a:r>
            <a:r>
              <a:rPr lang="de-DE" altLang="ru-RU" i="1"/>
              <a:t>g</a:t>
            </a:r>
            <a:r>
              <a:rPr lang="de-DE" altLang="ru-RU"/>
              <a:t> ・ 0 + (1 − </a:t>
            </a:r>
            <a:r>
              <a:rPr lang="de-DE" altLang="ru-RU" i="1"/>
              <a:t>g</a:t>
            </a:r>
            <a:r>
              <a:rPr lang="de-DE" altLang="ru-RU"/>
              <a:t>) ・ 1 = 0 + 1 − </a:t>
            </a:r>
            <a:r>
              <a:rPr lang="de-DE" altLang="ru-RU" i="1"/>
              <a:t>g</a:t>
            </a:r>
            <a:r>
              <a:rPr lang="de-DE" altLang="ru-RU"/>
              <a:t> = 1 − </a:t>
            </a:r>
            <a:r>
              <a:rPr lang="de-DE" altLang="ru-RU" i="1"/>
              <a:t>g</a:t>
            </a:r>
          </a:p>
          <a:p>
            <a:pPr lvl="1" eaLnBrk="1" hangingPunct="1"/>
            <a:r>
              <a:rPr lang="de-DE" altLang="ru-RU" i="1"/>
              <a:t>	score</a:t>
            </a:r>
            <a:r>
              <a:rPr lang="de-DE" altLang="ru-RU"/>
              <a:t>(</a:t>
            </a:r>
            <a:r>
              <a:rPr lang="de-DE" altLang="ru-RU" i="1"/>
              <a:t>d</a:t>
            </a:r>
            <a:r>
              <a:rPr lang="de-DE" altLang="ru-RU" baseline="-25000"/>
              <a:t>7</a:t>
            </a:r>
            <a:r>
              <a:rPr lang="de-DE" altLang="ru-RU"/>
              <a:t>, </a:t>
            </a:r>
            <a:r>
              <a:rPr lang="de-DE" altLang="ru-RU" i="1"/>
              <a:t>q</a:t>
            </a:r>
            <a:r>
              <a:rPr lang="de-DE" altLang="ru-RU" baseline="-25000"/>
              <a:t>7</a:t>
            </a:r>
            <a:r>
              <a:rPr lang="de-DE" altLang="ru-RU"/>
              <a:t>) = </a:t>
            </a:r>
            <a:r>
              <a:rPr lang="de-DE" altLang="ru-RU" i="1"/>
              <a:t>g </a:t>
            </a:r>
            <a:r>
              <a:rPr lang="de-DE" altLang="ru-RU"/>
              <a:t>・ 1 + (1 −</a:t>
            </a:r>
            <a:r>
              <a:rPr lang="de-DE" altLang="ru-RU" i="1"/>
              <a:t> g</a:t>
            </a:r>
            <a:r>
              <a:rPr lang="de-DE" altLang="ru-RU"/>
              <a:t>) ・ 0 = </a:t>
            </a:r>
            <a:r>
              <a:rPr lang="de-DE" altLang="ru-RU" i="1"/>
              <a:t>g</a:t>
            </a:r>
            <a:r>
              <a:rPr lang="de-DE" altLang="ru-RU"/>
              <a:t> + 0 = </a:t>
            </a:r>
            <a:r>
              <a:rPr lang="de-DE" altLang="ru-RU" i="1"/>
              <a:t>g</a:t>
            </a:r>
            <a:endParaRPr lang="ru-RU" altLang="ru-RU" i="1"/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❷"/>
            </a:pPr>
            <a:r>
              <a:rPr lang="es-ES" altLang="ru-RU"/>
              <a:t> </a:t>
            </a:r>
            <a:endParaRPr lang="ru-RU" altLang="ru-RU"/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❷"/>
            </a:pPr>
            <a:r>
              <a:rPr lang="ru-RU" altLang="ru-RU"/>
              <a:t>Считаем  общую ошибку	</a:t>
            </a:r>
            <a:r>
              <a:rPr lang="es-ES" altLang="ru-RU"/>
              <a:t> </a:t>
            </a:r>
            <a:r>
              <a:rPr lang="el-GR" altLang="ru-RU" i="1">
                <a:latin typeface="Calibri" panose="020F0502020204030204" pitchFamily="34" charset="0"/>
              </a:rPr>
              <a:t>ϵ</a:t>
            </a:r>
            <a:r>
              <a:rPr lang="en-US" altLang="ru-RU" i="1" baseline="-25000">
                <a:latin typeface="Calibri" panose="020F0502020204030204" pitchFamily="34" charset="0"/>
              </a:rPr>
              <a:t>i</a:t>
            </a:r>
            <a:r>
              <a:rPr lang="de-DE" altLang="ru-RU" i="1">
                <a:latin typeface="Calibri" panose="020F0502020204030204" pitchFamily="34" charset="0"/>
              </a:rPr>
              <a:t> </a:t>
            </a:r>
            <a:r>
              <a:rPr lang="es-ES" altLang="ru-RU"/>
              <a:t>( </a:t>
            </a:r>
            <a:r>
              <a:rPr lang="es-ES" altLang="ru-RU" i="1"/>
              <a:t>g</a:t>
            </a:r>
            <a:r>
              <a:rPr lang="es-ES" altLang="ru-RU"/>
              <a:t>,</a:t>
            </a:r>
            <a:r>
              <a:rPr lang="az-Cyrl-AZ" altLang="ru-RU">
                <a:latin typeface="Calibri" panose="020F0502020204030204" pitchFamily="34" charset="0"/>
              </a:rPr>
              <a:t>Ф</a:t>
            </a:r>
            <a:r>
              <a:rPr lang="es-ES" altLang="ru-RU" i="1" baseline="-25000"/>
              <a:t>j</a:t>
            </a:r>
            <a:r>
              <a:rPr lang="es-ES" altLang="ru-RU"/>
              <a:t> )</a:t>
            </a:r>
          </a:p>
          <a:p>
            <a:pPr lvl="1" eaLnBrk="1" hangingPunct="1"/>
            <a:r>
              <a:rPr lang="de-DE" altLang="ru-RU"/>
              <a:t>	(1− 1)</a:t>
            </a:r>
            <a:r>
              <a:rPr lang="de-DE" altLang="ru-RU" baseline="30000"/>
              <a:t>2</a:t>
            </a:r>
            <a:r>
              <a:rPr lang="de-DE" altLang="ru-RU"/>
              <a:t> +(0− 1+</a:t>
            </a:r>
            <a:r>
              <a:rPr lang="de-DE" altLang="ru-RU" i="1"/>
              <a:t>g</a:t>
            </a:r>
            <a:r>
              <a:rPr lang="de-DE" altLang="ru-RU"/>
              <a:t>)</a:t>
            </a:r>
            <a:r>
              <a:rPr lang="de-DE" altLang="ru-RU" baseline="30000"/>
              <a:t>2</a:t>
            </a:r>
            <a:r>
              <a:rPr lang="de-DE" altLang="ru-RU"/>
              <a:t> +(1− 1+</a:t>
            </a:r>
            <a:r>
              <a:rPr lang="de-DE" altLang="ru-RU" i="1"/>
              <a:t>g</a:t>
            </a:r>
            <a:r>
              <a:rPr lang="de-DE" altLang="ru-RU"/>
              <a:t>)</a:t>
            </a:r>
            <a:r>
              <a:rPr lang="de-DE" altLang="ru-RU" baseline="30000"/>
              <a:t>2</a:t>
            </a:r>
            <a:r>
              <a:rPr lang="de-DE" altLang="ru-RU"/>
              <a:t> +(0 −0)</a:t>
            </a:r>
            <a:r>
              <a:rPr lang="de-DE" altLang="ru-RU" baseline="30000"/>
              <a:t>2</a:t>
            </a:r>
            <a:r>
              <a:rPr lang="de-DE" altLang="ru-RU"/>
              <a:t> +(1 −1)</a:t>
            </a:r>
            <a:r>
              <a:rPr lang="de-DE" altLang="ru-RU" baseline="30000"/>
              <a:t>2 </a:t>
            </a:r>
            <a:r>
              <a:rPr lang="de-DE" altLang="ru-RU"/>
              <a:t>+</a:t>
            </a:r>
          </a:p>
          <a:p>
            <a:pPr lvl="1" eaLnBrk="1" hangingPunct="1"/>
            <a:r>
              <a:rPr lang="de-DE" altLang="ru-RU"/>
              <a:t>	(1 − 1 + </a:t>
            </a:r>
            <a:r>
              <a:rPr lang="de-DE" altLang="ru-RU" i="1"/>
              <a:t>g</a:t>
            </a:r>
            <a:r>
              <a:rPr lang="de-DE" altLang="ru-RU"/>
              <a:t>)</a:t>
            </a:r>
            <a:r>
              <a:rPr lang="de-DE" altLang="ru-RU" baseline="30000"/>
              <a:t>2</a:t>
            </a:r>
            <a:r>
              <a:rPr lang="de-DE" altLang="ru-RU"/>
              <a:t> + (0 − </a:t>
            </a:r>
            <a:r>
              <a:rPr lang="de-DE" altLang="ru-RU" i="1"/>
              <a:t>g</a:t>
            </a:r>
            <a:r>
              <a:rPr lang="de-DE" altLang="ru-RU"/>
              <a:t>)</a:t>
            </a:r>
            <a:r>
              <a:rPr lang="de-DE" altLang="ru-RU" baseline="30000"/>
              <a:t>2</a:t>
            </a:r>
          </a:p>
          <a:p>
            <a:pPr lvl="1" eaLnBrk="1" hangingPunct="1"/>
            <a:endParaRPr lang="de-DE" altLang="ru-RU" baseline="30000"/>
          </a:p>
          <a:p>
            <a:pPr lvl="1" eaLnBrk="1" hangingPunct="1">
              <a:buClr>
                <a:srgbClr val="336699"/>
              </a:buClr>
              <a:buSzPct val="70000"/>
              <a:buFont typeface="Calibri" panose="020F0502020204030204" pitchFamily="34" charset="0"/>
              <a:buChar char="❸"/>
            </a:pPr>
            <a:r>
              <a:rPr lang="en-US" altLang="ru-RU">
                <a:solidFill>
                  <a:srgbClr val="0070C0"/>
                </a:solidFill>
              </a:rPr>
              <a:t> </a:t>
            </a:r>
            <a:r>
              <a:rPr lang="ru-RU" altLang="ru-RU">
                <a:solidFill>
                  <a:srgbClr val="0070C0"/>
                </a:solidFill>
              </a:rPr>
              <a:t>Выбираем </a:t>
            </a:r>
            <a:r>
              <a:rPr lang="en-US" altLang="ru-RU">
                <a:solidFill>
                  <a:srgbClr val="0070C0"/>
                </a:solidFill>
              </a:rPr>
              <a:t>g</a:t>
            </a:r>
            <a:r>
              <a:rPr lang="ru-RU" altLang="ru-RU">
                <a:solidFill>
                  <a:srgbClr val="0070C0"/>
                </a:solidFill>
              </a:rPr>
              <a:t>, которое минимизирует общую ошибку</a:t>
            </a:r>
            <a:endParaRPr lang="en-US" altLang="ru-RU">
              <a:solidFill>
                <a:srgbClr val="0070C0"/>
              </a:solidFill>
            </a:endParaRPr>
          </a:p>
          <a:p>
            <a:pPr lvl="1" eaLnBrk="1" hangingPunct="1"/>
            <a:r>
              <a:rPr lang="en-US" altLang="ru-RU"/>
              <a:t>	</a:t>
            </a:r>
            <a:endParaRPr lang="de-DE" altLang="ru-RU"/>
          </a:p>
        </p:txBody>
      </p:sp>
      <p:sp>
        <p:nvSpPr>
          <p:cNvPr id="3078" name="Text Box 4">
            <a:extLst>
              <a:ext uri="{FF2B5EF4-FFF2-40B4-BE49-F238E27FC236}">
                <a16:creationId xmlns:a16="http://schemas.microsoft.com/office/drawing/2014/main" id="{64B564E5-471C-4C59-B25C-FCC273F28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sp>
        <p:nvSpPr>
          <p:cNvPr id="3079" name="Slide Number Placeholder 5">
            <a:extLst>
              <a:ext uri="{FF2B5EF4-FFF2-40B4-BE49-F238E27FC236}">
                <a16:creationId xmlns:a16="http://schemas.microsoft.com/office/drawing/2014/main" id="{329ED486-FA41-46BD-9EB1-75DF22042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D4256AB6-06C5-4A5F-B223-8D03C9528036}" type="slidenum">
              <a:rPr lang="en-US" altLang="ru-RU"/>
              <a:pPr algn="l" eaLnBrk="1" hangingPunct="1"/>
              <a:t>13</a:t>
            </a:fld>
            <a:endParaRPr lang="en-US" altLang="ru-RU"/>
          </a:p>
        </p:txBody>
      </p:sp>
      <p:graphicFrame>
        <p:nvGraphicFramePr>
          <p:cNvPr id="3074" name="Object 2">
            <a:extLst>
              <a:ext uri="{FF2B5EF4-FFF2-40B4-BE49-F238E27FC236}">
                <a16:creationId xmlns:a16="http://schemas.microsoft.com/office/drawing/2014/main" id="{45F08657-D210-4750-8135-3F932A61C0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8400" y="3860800"/>
          <a:ext cx="4556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Vergelijking" r:id="rId6" imgW="291960" imgH="253800" progId="Equation.3">
                  <p:embed/>
                </p:oleObj>
              </mc:Choice>
              <mc:Fallback>
                <p:oleObj name="Vergelijking" r:id="rId6" imgW="291960" imgH="253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8400" y="3860800"/>
                        <a:ext cx="455613" cy="396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E923D0A-F0E2-4F17-9792-DE26AAFB0CB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991A771-26F9-49E9-884A-6A2D229D4E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200"/>
              <a:t>Пример-2</a:t>
            </a:r>
          </a:p>
        </p:txBody>
      </p:sp>
      <p:pic>
        <p:nvPicPr>
          <p:cNvPr id="17411" name="Picture 3">
            <a:extLst>
              <a:ext uri="{FF2B5EF4-FFF2-40B4-BE49-F238E27FC236}">
                <a16:creationId xmlns:a16="http://schemas.microsoft.com/office/drawing/2014/main" id="{7FF4EA0F-6B2B-49EC-BDE7-0E360A7EB660}"/>
              </a:ext>
            </a:extLst>
          </p:cNvPr>
          <p:cNvPicPr>
            <a:picLocks noGrp="1" noChangeAspect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84"/>
          <a:stretch>
            <a:fillRect/>
          </a:stretch>
        </p:blipFill>
        <p:spPr>
          <a:xfrm>
            <a:off x="468313" y="3860800"/>
            <a:ext cx="8229600" cy="2741613"/>
          </a:xfrm>
          <a:noFill/>
        </p:spPr>
      </p:pic>
      <p:sp>
        <p:nvSpPr>
          <p:cNvPr id="17412" name="Text Box 5">
            <a:extLst>
              <a:ext uri="{FF2B5EF4-FFF2-40B4-BE49-F238E27FC236}">
                <a16:creationId xmlns:a16="http://schemas.microsoft.com/office/drawing/2014/main" id="{16864859-24AA-4D8B-9F25-799E9DCFF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000125"/>
            <a:ext cx="84963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sz="2400"/>
              <a:t>Рассмотрим задачу учета  косинусной меры близости и размера минимального окна</a:t>
            </a:r>
          </a:p>
          <a:p>
            <a:pPr eaLnBrk="1" hangingPunct="1">
              <a:buFontTx/>
              <a:buChar char="•"/>
            </a:pPr>
            <a:r>
              <a:rPr lang="ru-RU" altLang="ru-RU" sz="2400"/>
              <a:t>Пусть релевантность бинарная: р</a:t>
            </a:r>
            <a:r>
              <a:rPr lang="ru-RU" altLang="ru-RU" sz="2000"/>
              <a:t>елевантный</a:t>
            </a:r>
            <a:r>
              <a:rPr lang="en-US" altLang="ru-RU" sz="2000"/>
              <a:t>/</a:t>
            </a:r>
            <a:r>
              <a:rPr lang="ru-RU" altLang="ru-RU" sz="2000"/>
              <a:t>нерелевантный</a:t>
            </a:r>
          </a:p>
          <a:p>
            <a:pPr eaLnBrk="1" hangingPunct="1">
              <a:buFontTx/>
              <a:buChar char="•"/>
            </a:pPr>
            <a:r>
              <a:rPr lang="ru-RU" altLang="ru-RU" sz="2400"/>
              <a:t>Пусть есть два признака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Косинусная близость (</a:t>
            </a:r>
            <a:r>
              <a:rPr lang="en-US" altLang="ru-RU" sz="2400"/>
              <a:t>cosine score)</a:t>
            </a:r>
            <a:r>
              <a:rPr lang="ru-RU" altLang="ru-RU" sz="2400"/>
              <a:t> </a:t>
            </a:r>
          </a:p>
          <a:p>
            <a:pPr lvl="1" eaLnBrk="1" hangingPunct="1">
              <a:buFontTx/>
              <a:buChar char="•"/>
            </a:pPr>
            <a:r>
              <a:rPr lang="ru-RU" altLang="ru-RU" sz="2400"/>
              <a:t>Размер минимального окна</a:t>
            </a:r>
            <a:r>
              <a:rPr lang="en-US" altLang="ru-RU" sz="2400"/>
              <a:t> (w)</a:t>
            </a:r>
            <a:endParaRPr lang="ru-RU" altLang="ru-RU" sz="2400"/>
          </a:p>
          <a:p>
            <a:pPr eaLnBrk="1" hangingPunct="1"/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0E42F2E-5CB7-489D-AA41-CA4B7AD05D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E3123F8-49BF-4B3B-B2F1-BD4347A144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Пример-2 продолжение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978DC3A-A60B-49E9-A3C8-0068F39B4C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800"/>
              <a:t>Пусть опять </a:t>
            </a:r>
          </a:p>
          <a:p>
            <a:r>
              <a:rPr lang="ru-RU" altLang="ru-RU" sz="2800"/>
              <a:t>Линейный классификатор</a:t>
            </a:r>
          </a:p>
          <a:p>
            <a:r>
              <a:rPr lang="en-US" altLang="ru-RU" sz="2800"/>
              <a:t>Score (d,q)=score(cos, w)=a*cos+b*w+c</a:t>
            </a:r>
          </a:p>
          <a:p>
            <a:endParaRPr lang="en-US" altLang="ru-RU" sz="2800"/>
          </a:p>
          <a:p>
            <a:r>
              <a:rPr lang="ru-RU" altLang="ru-RU" sz="2800"/>
              <a:t>Если использовать линейную регрессию, то функция потерь – обычно квдратичная разница значения </a:t>
            </a:r>
            <a:r>
              <a:rPr lang="en-US" altLang="ru-RU" sz="2800"/>
              <a:t>score </a:t>
            </a:r>
            <a:r>
              <a:rPr lang="ru-RU" altLang="ru-RU" sz="2800"/>
              <a:t>от правильного значения.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A2830A0-49BB-4117-B8BB-B8DF61B835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>
            <a:extLst>
              <a:ext uri="{FF2B5EF4-FFF2-40B4-BE49-F238E27FC236}">
                <a16:creationId xmlns:a16="http://schemas.microsoft.com/office/drawing/2014/main" id="{0CD36903-67E2-4B11-BF1D-3A2EB9E3D6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18488" cy="720725"/>
          </a:xfrm>
        </p:spPr>
        <p:txBody>
          <a:bodyPr/>
          <a:lstStyle/>
          <a:p>
            <a:pPr eaLnBrk="1" hangingPunct="1"/>
            <a:r>
              <a:rPr lang="ru-RU" altLang="ru-RU" sz="3200"/>
              <a:t>Линейный классификатор для ранжирования</a:t>
            </a:r>
          </a:p>
        </p:txBody>
      </p:sp>
      <p:pic>
        <p:nvPicPr>
          <p:cNvPr id="19459" name="Picture 5">
            <a:extLst>
              <a:ext uri="{FF2B5EF4-FFF2-40B4-BE49-F238E27FC236}">
                <a16:creationId xmlns:a16="http://schemas.microsoft.com/office/drawing/2014/main" id="{74324813-D5EF-4E53-9781-F10DB608C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3938"/>
            <a:ext cx="8964613" cy="562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1DD7208-929E-4476-A751-E9FD8EDC51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6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>
            <a:extLst>
              <a:ext uri="{FF2B5EF4-FFF2-40B4-BE49-F238E27FC236}">
                <a16:creationId xmlns:a16="http://schemas.microsoft.com/office/drawing/2014/main" id="{AD5678C5-51F0-481F-AFBF-E68E0CE5B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147050" cy="1268413"/>
          </a:xfrm>
        </p:spPr>
        <p:txBody>
          <a:bodyPr/>
          <a:lstStyle/>
          <a:p>
            <a:pPr eaLnBrk="1" hangingPunct="1"/>
            <a:r>
              <a:rPr lang="ru-RU" altLang="ru-RU" sz="3200"/>
              <a:t>SVM классификатор </a:t>
            </a:r>
            <a:br>
              <a:rPr lang="ru-RU" altLang="ru-RU" sz="3200"/>
            </a:br>
            <a:r>
              <a:rPr lang="ru-RU" altLang="ru-RU" sz="3200"/>
              <a:t>для информационного поиска</a:t>
            </a:r>
            <a:br>
              <a:rPr lang="ru-RU" altLang="ru-RU" sz="3200"/>
            </a:br>
            <a:r>
              <a:rPr lang="ru-RU" altLang="ru-RU" sz="3200"/>
              <a:t> </a:t>
            </a:r>
            <a:r>
              <a:rPr lang="en-US" altLang="ru-RU" sz="2400">
                <a:solidFill>
                  <a:srgbClr val="437085"/>
                </a:solidFill>
                <a:ea typeface="ＭＳ Ｐゴシック" panose="020B0600070205080204" pitchFamily="34" charset="-128"/>
              </a:rPr>
              <a:t>[Nallapati 2004]</a:t>
            </a:r>
            <a:endParaRPr lang="ru-RU" altLang="ru-RU" sz="2400"/>
          </a:p>
        </p:txBody>
      </p:sp>
      <p:sp>
        <p:nvSpPr>
          <p:cNvPr id="20483" name="Содержимое 3">
            <a:extLst>
              <a:ext uri="{FF2B5EF4-FFF2-40B4-BE49-F238E27FC236}">
                <a16:creationId xmlns:a16="http://schemas.microsoft.com/office/drawing/2014/main" id="{7B8521B0-E477-4D81-9189-98FD68F5A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578850" cy="5400675"/>
          </a:xfrm>
        </p:spPr>
        <p:txBody>
          <a:bodyPr/>
          <a:lstStyle/>
          <a:p>
            <a:pPr eaLnBrk="1" hangingPunct="1"/>
            <a:r>
              <a:rPr lang="ru-RU" altLang="ru-RU" sz="2800">
                <a:ea typeface="ＭＳ Ｐゴシック" panose="020B0600070205080204" pitchFamily="34" charset="-128"/>
              </a:rPr>
              <a:t>Пусть</a:t>
            </a:r>
            <a:r>
              <a:rPr lang="ru-RU" altLang="ru-RU" sz="2800" i="1">
                <a:ea typeface="ＭＳ Ｐゴシック" panose="020B0600070205080204" pitchFamily="34" charset="-128"/>
              </a:rPr>
              <a:t> </a:t>
            </a:r>
            <a:r>
              <a:rPr lang="en-US" altLang="ru-RU" sz="2800" i="1">
                <a:ea typeface="ＭＳ Ｐゴシック" panose="020B0600070205080204" pitchFamily="34" charset="-128"/>
              </a:rPr>
              <a:t>g</a:t>
            </a:r>
            <a:r>
              <a:rPr lang="en-US" altLang="ru-RU" sz="2800">
                <a:ea typeface="ＭＳ Ｐゴシック" panose="020B0600070205080204" pitchFamily="34" charset="-128"/>
              </a:rPr>
              <a:t>(</a:t>
            </a:r>
            <a:r>
              <a:rPr lang="en-US" altLang="ru-RU" sz="2800" i="1">
                <a:ea typeface="ＭＳ Ｐゴシック" panose="020B0600070205080204" pitchFamily="34" charset="-128"/>
              </a:rPr>
              <a:t>r</a:t>
            </a:r>
            <a:r>
              <a:rPr lang="en-US" altLang="ru-RU" sz="2800">
                <a:ea typeface="ＭＳ Ｐゴシック" panose="020B0600070205080204" pitchFamily="34" charset="-128"/>
              </a:rPr>
              <a:t>|</a:t>
            </a:r>
            <a:r>
              <a:rPr lang="en-US" altLang="ru-RU" sz="2800" i="1">
                <a:ea typeface="ＭＳ Ｐゴシック" panose="020B0600070205080204" pitchFamily="34" charset="-128"/>
              </a:rPr>
              <a:t>d,q</a:t>
            </a:r>
            <a:r>
              <a:rPr lang="en-US" altLang="ru-RU" sz="2800">
                <a:ea typeface="ＭＳ Ｐゴシック" panose="020B0600070205080204" pitchFamily="34" charset="-128"/>
              </a:rPr>
              <a:t>) = </a:t>
            </a:r>
            <a:r>
              <a:rPr lang="en-US" altLang="ru-RU" sz="2800" b="1">
                <a:ea typeface="ＭＳ Ｐゴシック" panose="020B0600070205080204" pitchFamily="34" charset="-128"/>
              </a:rPr>
              <a:t>w</a:t>
            </a:r>
            <a:r>
              <a:rPr lang="en-US" altLang="ru-RU" sz="2800">
                <a:latin typeface="Wingdings" panose="05000000000000000000" pitchFamily="2" charset="2"/>
                <a:ea typeface="ＭＳ Ｐゴシック" panose="020B0600070205080204" pitchFamily="34" charset="-128"/>
              </a:rPr>
              <a:t></a:t>
            </a:r>
            <a:r>
              <a:rPr lang="en-US" altLang="ru-RU" sz="2800" i="1">
                <a:ea typeface="ＭＳ Ｐゴシック" panose="020B0600070205080204" pitchFamily="34" charset="-128"/>
              </a:rPr>
              <a:t>f</a:t>
            </a:r>
            <a:r>
              <a:rPr lang="en-US" altLang="ru-RU" sz="2800">
                <a:ea typeface="ＭＳ Ｐゴシック" panose="020B0600070205080204" pitchFamily="34" charset="-128"/>
              </a:rPr>
              <a:t>(</a:t>
            </a:r>
            <a:r>
              <a:rPr lang="en-US" altLang="ru-RU" sz="2800" i="1">
                <a:ea typeface="ＭＳ Ｐゴシック" panose="020B0600070205080204" pitchFamily="34" charset="-128"/>
              </a:rPr>
              <a:t>d</a:t>
            </a:r>
            <a:r>
              <a:rPr lang="en-US" altLang="ru-RU" sz="2800">
                <a:ea typeface="ＭＳ Ｐゴシック" panose="020B0600070205080204" pitchFamily="34" charset="-128"/>
              </a:rPr>
              <a:t>,</a:t>
            </a:r>
            <a:r>
              <a:rPr lang="en-US" altLang="ru-RU" sz="2800" i="1">
                <a:ea typeface="ＭＳ Ｐゴシック" panose="020B0600070205080204" pitchFamily="34" charset="-128"/>
              </a:rPr>
              <a:t>q</a:t>
            </a:r>
            <a:r>
              <a:rPr lang="en-US" altLang="ru-RU" sz="2800">
                <a:ea typeface="ＭＳ Ｐゴシック" panose="020B0600070205080204" pitchFamily="34" charset="-128"/>
              </a:rPr>
              <a:t>) + </a:t>
            </a:r>
            <a:r>
              <a:rPr lang="en-US" altLang="ru-RU" sz="2800" i="1">
                <a:ea typeface="ＭＳ Ｐゴシック" panose="020B0600070205080204" pitchFamily="34" charset="-128"/>
              </a:rPr>
              <a:t>b</a:t>
            </a:r>
            <a:endParaRPr lang="ru-RU" altLang="ru-RU" sz="2800" i="1">
              <a:ea typeface="ＭＳ Ｐゴシック" panose="020B0600070205080204" pitchFamily="34" charset="-128"/>
            </a:endParaRPr>
          </a:p>
          <a:p>
            <a:pPr eaLnBrk="1" hangingPunct="1"/>
            <a:r>
              <a:rPr lang="ru-RU" altLang="ru-RU" sz="2800">
                <a:ea typeface="ＭＳ Ｐゴシック" panose="020B0600070205080204" pitchFamily="34" charset="-128"/>
              </a:rPr>
              <a:t>Обучение SVM:</a:t>
            </a:r>
          </a:p>
          <a:p>
            <a:pPr lvl="1" eaLnBrk="1" hangingPunct="1"/>
            <a:r>
              <a:rPr lang="en-US" altLang="ru-RU" sz="2400">
                <a:ea typeface="ＭＳ Ｐゴシック" panose="020B0600070205080204" pitchFamily="34" charset="-128"/>
              </a:rPr>
              <a:t>g(r|d,q) ≤ −1</a:t>
            </a:r>
            <a:r>
              <a:rPr lang="ru-RU" altLang="ru-RU" sz="2400">
                <a:ea typeface="ＭＳ Ｐゴシック" panose="020B0600070205080204" pitchFamily="34" charset="-128"/>
              </a:rPr>
              <a:t> – документ нерелевантен</a:t>
            </a:r>
          </a:p>
          <a:p>
            <a:pPr lvl="1" eaLnBrk="1" hangingPunct="1"/>
            <a:r>
              <a:rPr lang="en-US" altLang="ru-RU" sz="2400">
                <a:ea typeface="ＭＳ Ｐゴシック" panose="020B0600070205080204" pitchFamily="34" charset="-128"/>
              </a:rPr>
              <a:t>g(r|d,q) ≥ 1</a:t>
            </a:r>
            <a:r>
              <a:rPr lang="ru-RU" altLang="ru-RU" sz="2400">
                <a:ea typeface="ＭＳ Ｐゴシック" panose="020B0600070205080204" pitchFamily="34" charset="-128"/>
              </a:rPr>
              <a:t> – документ релевантен</a:t>
            </a:r>
          </a:p>
          <a:p>
            <a:pPr eaLnBrk="1" hangingPunct="1"/>
            <a:r>
              <a:rPr lang="ru-RU" altLang="ru-RU" sz="2800">
                <a:ea typeface="ＭＳ Ｐゴシック" panose="020B0600070205080204" pitchFamily="34" charset="-128"/>
              </a:rPr>
              <a:t>Признаки</a:t>
            </a:r>
          </a:p>
          <a:p>
            <a:pPr marL="742950" lvl="2" indent="-342900" eaLnBrk="1" hangingPunct="1"/>
            <a:r>
              <a:rPr lang="ru-RU" altLang="ru-RU" sz="2000">
                <a:ea typeface="ＭＳ Ｐゴシック" panose="020B0600070205080204" pitchFamily="34" charset="-128"/>
              </a:rPr>
              <a:t>Не слова с весами, а суммированные характеристики, например, суммированный tf всех слов запроса в данном документе</a:t>
            </a:r>
            <a:endParaRPr lang="ru-RU" altLang="ru-RU" sz="2800">
              <a:ea typeface="ＭＳ Ｐゴシック" panose="020B0600070205080204" pitchFamily="34" charset="-128"/>
            </a:endParaRPr>
          </a:p>
          <a:p>
            <a:pPr eaLnBrk="1" hangingPunct="1"/>
            <a:r>
              <a:rPr lang="ru-RU" altLang="ru-RU" sz="2800">
                <a:ea typeface="ＭＳ Ｐゴシック" panose="020B0600070205080204" pitchFamily="34" charset="-128"/>
              </a:rPr>
              <a:t>Несбалансированные данные</a:t>
            </a:r>
          </a:p>
          <a:p>
            <a:pPr lvl="1" eaLnBrk="1" hangingPunct="1"/>
            <a:r>
              <a:rPr lang="ru-RU" altLang="ru-RU" sz="2000"/>
              <a:t>Может быть построен тривиальный классификатор, считающий все документы – нерелевантными</a:t>
            </a:r>
          </a:p>
          <a:p>
            <a:pPr lvl="1" eaLnBrk="1" hangingPunct="1"/>
            <a:r>
              <a:rPr lang="ru-RU" altLang="ru-RU" sz="2000"/>
              <a:t>Процедура Undersampling – случайный отбор нерелевантных документов в обучающую выборку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3C4F1B5-A5F1-46ED-9EA7-7E76D7A71A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>
            <a:extLst>
              <a:ext uri="{FF2B5EF4-FFF2-40B4-BE49-F238E27FC236}">
                <a16:creationId xmlns:a16="http://schemas.microsoft.com/office/drawing/2014/main" id="{EB280A4B-EB03-401D-927F-5C39E2643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SVM для информационного поиска: эксперименты</a:t>
            </a:r>
          </a:p>
        </p:txBody>
      </p:sp>
      <p:sp>
        <p:nvSpPr>
          <p:cNvPr id="21507" name="Содержимое 2">
            <a:extLst>
              <a:ext uri="{FF2B5EF4-FFF2-40B4-BE49-F238E27FC236}">
                <a16:creationId xmlns:a16="http://schemas.microsoft.com/office/drawing/2014/main" id="{6626EC06-78FE-4929-8324-1F76FB98E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900238"/>
          </a:xfrm>
        </p:spPr>
        <p:txBody>
          <a:bodyPr/>
          <a:lstStyle/>
          <a:p>
            <a:r>
              <a:rPr lang="ru-RU" altLang="ru-RU" sz="2800"/>
              <a:t>4 набора данных TREC</a:t>
            </a:r>
          </a:p>
          <a:p>
            <a:r>
              <a:rPr lang="ru-RU" altLang="ru-RU" sz="2800"/>
              <a:t>Сравнение с открытой системой Lemur, основанной на языковой модели</a:t>
            </a:r>
          </a:p>
          <a:p>
            <a:r>
              <a:rPr lang="ru-RU" altLang="ru-RU" sz="2800"/>
              <a:t>6 признаков: варианты tf, idf, tf.idf</a:t>
            </a:r>
          </a:p>
          <a:p>
            <a:endParaRPr lang="ru-RU" altLang="ru-RU"/>
          </a:p>
        </p:txBody>
      </p:sp>
      <p:pic>
        <p:nvPicPr>
          <p:cNvPr id="21508" name="Picture 3">
            <a:extLst>
              <a:ext uri="{FF2B5EF4-FFF2-40B4-BE49-F238E27FC236}">
                <a16:creationId xmlns:a16="http://schemas.microsoft.com/office/drawing/2014/main" id="{922A0A04-D61C-4A5D-9613-E589FCF8C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82391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5">
            <a:extLst>
              <a:ext uri="{FF2B5EF4-FFF2-40B4-BE49-F238E27FC236}">
                <a16:creationId xmlns:a16="http://schemas.microsoft.com/office/drawing/2014/main" id="{4B2CD044-CFA8-4E1F-981E-9D18E04E5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949950"/>
            <a:ext cx="7493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/>
              <a:t>Результаты SVM часто хуже, чем языковая модель. Если лучше, то ненамного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72BD2F0-F8EB-46E1-A054-9E89D94E85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>
            <a:extLst>
              <a:ext uri="{FF2B5EF4-FFF2-40B4-BE49-F238E27FC236}">
                <a16:creationId xmlns:a16="http://schemas.microsoft.com/office/drawing/2014/main" id="{4BCCA676-8FC5-4646-8B1B-1461E1DAE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SVM для информационного поиска</a:t>
            </a:r>
          </a:p>
        </p:txBody>
      </p:sp>
      <p:sp>
        <p:nvSpPr>
          <p:cNvPr id="22531" name="Содержимое 2">
            <a:extLst>
              <a:ext uri="{FF2B5EF4-FFF2-40B4-BE49-F238E27FC236}">
                <a16:creationId xmlns:a16="http://schemas.microsoft.com/office/drawing/2014/main" id="{90C685E8-22B8-4801-9506-E040004F2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/>
              <a:t>Но легко добавлять много разных признаков</a:t>
            </a:r>
          </a:p>
          <a:p>
            <a:endParaRPr lang="ru-RU" altLang="ru-RU" sz="2800"/>
          </a:p>
          <a:p>
            <a:r>
              <a:rPr lang="ru-RU" altLang="ru-RU" sz="2800"/>
              <a:t>Поиск по веб коллекции </a:t>
            </a:r>
            <a:r>
              <a:rPr lang="en-US" altLang="ru-RU" sz="2800">
                <a:ea typeface="ＭＳ Ｐゴシック" panose="020B0600070205080204" pitchFamily="34" charset="-128"/>
              </a:rPr>
              <a:t>WT10G</a:t>
            </a:r>
            <a:endParaRPr lang="ru-RU" altLang="ru-RU" sz="2800">
              <a:ea typeface="ＭＳ Ｐゴシック" panose="020B0600070205080204" pitchFamily="34" charset="-128"/>
            </a:endParaRPr>
          </a:p>
          <a:p>
            <a:pPr lvl="1"/>
            <a:r>
              <a:rPr lang="ru-RU" altLang="ru-RU">
                <a:ea typeface="ＭＳ Ｐゴシック" panose="020B0600070205080204" pitchFamily="34" charset="-128"/>
              </a:rPr>
              <a:t>Задача поиска домашней страницы</a:t>
            </a:r>
          </a:p>
          <a:p>
            <a:pPr lvl="1"/>
            <a:r>
              <a:rPr lang="en-US" altLang="ru-RU" sz="2400">
                <a:ea typeface="ＭＳ Ｐゴシック" panose="020B0600070205080204" pitchFamily="34" charset="-128"/>
              </a:rPr>
              <a:t>LM </a:t>
            </a:r>
            <a:r>
              <a:rPr lang="ru-RU" altLang="ru-RU" sz="2400">
                <a:ea typeface="ＭＳ Ｐゴシック" panose="020B0600070205080204" pitchFamily="34" charset="-128"/>
              </a:rPr>
              <a:t>- </a:t>
            </a:r>
            <a:r>
              <a:rPr lang="en-US" altLang="ru-RU" sz="2400">
                <a:ea typeface="ＭＳ Ｐゴシック" panose="020B0600070205080204" pitchFamily="34" charset="-128"/>
              </a:rPr>
              <a:t>52% </a:t>
            </a:r>
            <a:endParaRPr lang="ru-RU" altLang="ru-RU" sz="24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>
                <a:ea typeface="ＭＳ Ｐゴシック" panose="020B0600070205080204" pitchFamily="34" charset="-128"/>
              </a:rPr>
              <a:t>SVM </a:t>
            </a:r>
            <a:r>
              <a:rPr lang="ru-RU" altLang="ru-RU" sz="2400">
                <a:ea typeface="ＭＳ Ｐゴシック" panose="020B0600070205080204" pitchFamily="34" charset="-128"/>
              </a:rPr>
              <a:t>с признаками частот - </a:t>
            </a:r>
            <a:r>
              <a:rPr lang="en-US" altLang="ru-RU" sz="2400">
                <a:ea typeface="ＭＳ Ｐゴシック" panose="020B0600070205080204" pitchFamily="34" charset="-128"/>
              </a:rPr>
              <a:t>58%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>
                <a:ea typeface="ＭＳ Ｐゴシック" panose="020B0600070205080204" pitchFamily="34" charset="-128"/>
              </a:rPr>
              <a:t>SVM </a:t>
            </a:r>
            <a:r>
              <a:rPr lang="ru-RU" altLang="ru-RU" sz="2400">
                <a:ea typeface="ＭＳ Ｐゴシック" panose="020B0600070205080204" pitchFamily="34" charset="-128"/>
              </a:rPr>
              <a:t>c дополнительными признаками:</a:t>
            </a:r>
          </a:p>
          <a:p>
            <a:pPr lvl="2" eaLnBrk="1" hangingPunct="1">
              <a:lnSpc>
                <a:spcPct val="90000"/>
              </a:lnSpc>
            </a:pPr>
            <a:r>
              <a:rPr lang="ru-RU" altLang="ru-RU">
                <a:ea typeface="ＭＳ Ｐゴシック" panose="020B0600070205080204" pitchFamily="34" charset="-128"/>
              </a:rPr>
              <a:t>длина </a:t>
            </a:r>
            <a:r>
              <a:rPr lang="en-US" altLang="ru-RU">
                <a:ea typeface="ＭＳ Ｐゴシック" panose="020B0600070205080204" pitchFamily="34" charset="-128"/>
              </a:rPr>
              <a:t>URL</a:t>
            </a:r>
            <a:endParaRPr lang="ru-RU" altLang="ru-RU"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</a:pPr>
            <a:r>
              <a:rPr lang="ru-RU" altLang="ru-RU" sz="2000">
                <a:ea typeface="ＭＳ Ｐゴシック" panose="020B0600070205080204" pitchFamily="34" charset="-128"/>
              </a:rPr>
              <a:t>признаками входящих ссылок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ru-RU" sz="2400">
                <a:ea typeface="ＭＳ Ｐゴシック" panose="020B0600070205080204" pitchFamily="34" charset="-128"/>
              </a:rPr>
              <a:t> </a:t>
            </a:r>
            <a:r>
              <a:rPr lang="en-US" altLang="ru-RU" sz="2400" b="1">
                <a:ea typeface="ＭＳ Ｐゴシック" panose="020B0600070205080204" pitchFamily="34" charset="-128"/>
              </a:rPr>
              <a:t>78% 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732008C-5C38-49C4-8F7A-ABBE868A76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05D12FE7-880D-45B9-B9E2-823D670AC7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081087"/>
          </a:xfrm>
        </p:spPr>
        <p:txBody>
          <a:bodyPr/>
          <a:lstStyle/>
          <a:p>
            <a:pPr eaLnBrk="1" hangingPunct="1"/>
            <a:r>
              <a:rPr lang="ru-RU" altLang="ru-RU" sz="3200"/>
              <a:t>Машинное обучение для ранжирования поисковой выдачи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E86A4D24-DF3B-4897-8050-46500E3122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351837" cy="5329237"/>
          </a:xfrm>
        </p:spPr>
        <p:txBody>
          <a:bodyPr/>
          <a:lstStyle/>
          <a:p>
            <a:pPr eaLnBrk="1" hangingPunct="1"/>
            <a:r>
              <a:rPr lang="ru-RU" altLang="ru-RU" sz="2800"/>
              <a:t>Факторы для упорядочения поисковой выдачи: </a:t>
            </a:r>
          </a:p>
          <a:p>
            <a:pPr lvl="1" eaLnBrk="1" hangingPunct="1"/>
            <a:r>
              <a:rPr lang="ru-RU" altLang="ru-RU" sz="2400"/>
              <a:t>разные виды </a:t>
            </a:r>
            <a:r>
              <a:rPr lang="en-US" altLang="ru-RU" sz="2400"/>
              <a:t>tf.idf, </a:t>
            </a:r>
            <a:r>
              <a:rPr lang="ru-RU" altLang="ru-RU" sz="2400"/>
              <a:t>близость,</a:t>
            </a:r>
            <a:r>
              <a:rPr lang="en-US" altLang="ru-RU" sz="2400"/>
              <a:t> pagerank </a:t>
            </a:r>
            <a:r>
              <a:rPr lang="ru-RU" altLang="ru-RU" sz="2400"/>
              <a:t>и др.</a:t>
            </a:r>
            <a:endParaRPr lang="en-US" altLang="ru-RU" sz="2400"/>
          </a:p>
          <a:p>
            <a:pPr lvl="1" eaLnBrk="1" hangingPunct="1"/>
            <a:endParaRPr lang="ru-RU" altLang="ru-RU" sz="2400"/>
          </a:p>
          <a:p>
            <a:pPr eaLnBrk="1" hangingPunct="1"/>
            <a:r>
              <a:rPr lang="ru-RU" altLang="ru-RU" sz="2800"/>
              <a:t>Методы машинного обучения:  Наивный Байес, </a:t>
            </a:r>
            <a:r>
              <a:rPr lang="en-US" altLang="ru-RU" sz="2800"/>
              <a:t>SVM, kNN</a:t>
            </a:r>
            <a:endParaRPr lang="ru-RU" altLang="ru-RU" sz="2800"/>
          </a:p>
          <a:p>
            <a:pPr lvl="1" eaLnBrk="1" hangingPunct="1"/>
            <a:r>
              <a:rPr lang="ru-RU" altLang="ru-RU" sz="2400"/>
              <a:t>«оптимальное» комбинирование имеющихся факторов</a:t>
            </a:r>
            <a:endParaRPr lang="en-US" altLang="ru-RU" sz="2400"/>
          </a:p>
          <a:p>
            <a:pPr lvl="1" eaLnBrk="1" hangingPunct="1"/>
            <a:endParaRPr lang="en-US" altLang="ru-RU" sz="2400"/>
          </a:p>
          <a:p>
            <a:pPr eaLnBrk="1" hangingPunct="1"/>
            <a:r>
              <a:rPr lang="ru-RU" altLang="ru-RU" sz="2800"/>
              <a:t>Почему бы не использовать машинное обучение для улучшения ранжирования</a:t>
            </a:r>
          </a:p>
          <a:p>
            <a:pPr lvl="1" eaLnBrk="1" hangingPunct="1"/>
            <a:r>
              <a:rPr lang="en-US" altLang="ru-RU" sz="2400"/>
              <a:t>Lea</a:t>
            </a:r>
            <a:r>
              <a:rPr lang="ru-RU" altLang="ru-RU" sz="2400"/>
              <a:t>r</a:t>
            </a:r>
            <a:r>
              <a:rPr lang="en-US" altLang="ru-RU" sz="2400"/>
              <a:t>ning to rank</a:t>
            </a: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17E0787-5DD0-43CE-8A68-735EB42470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7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>
            <a:extLst>
              <a:ext uri="{FF2B5EF4-FFF2-40B4-BE49-F238E27FC236}">
                <a16:creationId xmlns:a16="http://schemas.microsoft.com/office/drawing/2014/main" id="{5C3E7112-1C11-4911-96FA-FACBAD5F9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3600"/>
              <a:t>Обучение ранжированию</a:t>
            </a:r>
          </a:p>
        </p:txBody>
      </p:sp>
      <p:sp>
        <p:nvSpPr>
          <p:cNvPr id="23555" name="Содержимое 2">
            <a:extLst>
              <a:ext uri="{FF2B5EF4-FFF2-40B4-BE49-F238E27FC236}">
                <a16:creationId xmlns:a16="http://schemas.microsoft.com/office/drawing/2014/main" id="{751810CA-43C8-440D-B266-4EA43F34B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050"/>
            <a:ext cx="8435975" cy="5689600"/>
          </a:xfrm>
        </p:spPr>
        <p:txBody>
          <a:bodyPr/>
          <a:lstStyle/>
          <a:p>
            <a:r>
              <a:rPr lang="ru-RU" altLang="ru-RU" sz="2800"/>
              <a:t>Ставить задачу информационного поиска как задачу классификации не очень правильно – важно ранжирование документов</a:t>
            </a:r>
          </a:p>
          <a:p>
            <a:endParaRPr lang="ru-RU" altLang="ru-RU" sz="2800"/>
          </a:p>
          <a:p>
            <a:r>
              <a:rPr lang="ru-RU" altLang="ru-RU" sz="2800"/>
              <a:t>Можно ставить как задачу регрессии</a:t>
            </a:r>
          </a:p>
          <a:p>
            <a:pPr lvl="1"/>
            <a:r>
              <a:rPr lang="ru-RU" altLang="ru-RU" sz="2400"/>
              <a:t>В задаче регрессии нужно предсказывать реальные значение какого-то параметра</a:t>
            </a:r>
          </a:p>
          <a:p>
            <a:pPr lvl="1"/>
            <a:endParaRPr lang="ru-RU" altLang="ru-RU" sz="2400"/>
          </a:p>
          <a:p>
            <a:r>
              <a:rPr lang="ru-RU" altLang="ru-RU" sz="2800"/>
              <a:t>Задача информационного поиска – это задача порядковой регрессии (Ordinal regression)</a:t>
            </a:r>
          </a:p>
          <a:p>
            <a:pPr lvl="1"/>
            <a:r>
              <a:rPr lang="ru-RU" altLang="ru-RU" sz="2400" b="1" u="sng"/>
              <a:t>Задача правильного упорядочивания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8CDB60B-E750-4C36-A37E-B9AE915106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3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>
                <a16:creationId xmlns:a16="http://schemas.microsoft.com/office/drawing/2014/main" id="{EE1AAAA3-8ADB-4615-B7F4-DF19F012F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600"/>
              <a:t>Основные подходы </a:t>
            </a:r>
            <a:br>
              <a:rPr lang="ru-RU" altLang="ru-RU" sz="3600"/>
            </a:br>
            <a:r>
              <a:rPr lang="ru-RU" altLang="ru-RU" sz="3600"/>
              <a:t>к обучению ранжированию</a:t>
            </a:r>
          </a:p>
        </p:txBody>
      </p:sp>
      <p:sp>
        <p:nvSpPr>
          <p:cNvPr id="24579" name="Содержимое 2">
            <a:extLst>
              <a:ext uri="{FF2B5EF4-FFF2-40B4-BE49-F238E27FC236}">
                <a16:creationId xmlns:a16="http://schemas.microsoft.com/office/drawing/2014/main" id="{525B643D-8442-4FAC-A215-14F659D3F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r>
              <a:rPr lang="en-US" altLang="ru-RU" sz="2800"/>
              <a:t>P</a:t>
            </a:r>
            <a:r>
              <a:rPr lang="ru-RU" altLang="ru-RU" sz="2800"/>
              <a:t>ointwise </a:t>
            </a:r>
          </a:p>
          <a:p>
            <a:pPr lvl="1"/>
            <a:r>
              <a:rPr lang="ru-RU" altLang="ru-RU" sz="2400"/>
              <a:t>задача найти границы разграничения оценок релевантности</a:t>
            </a:r>
          </a:p>
          <a:p>
            <a:r>
              <a:rPr lang="ru-RU" altLang="ru-RU" sz="2800"/>
              <a:t>Pairwise</a:t>
            </a:r>
          </a:p>
          <a:p>
            <a:pPr lvl="1"/>
            <a:r>
              <a:rPr lang="ru-RU" altLang="ru-RU" sz="2400"/>
              <a:t>Задача правильно расположить пары документов</a:t>
            </a:r>
          </a:p>
          <a:p>
            <a:pPr lvl="1"/>
            <a:r>
              <a:rPr lang="ru-RU" altLang="ru-RU" sz="2400"/>
              <a:t>Релевантный документ должен встретиться раньше</a:t>
            </a:r>
          </a:p>
          <a:p>
            <a:r>
              <a:rPr lang="ru-RU" altLang="ru-RU" sz="2800"/>
              <a:t>Listwise</a:t>
            </a:r>
          </a:p>
          <a:p>
            <a:pPr lvl="1"/>
            <a:r>
              <a:rPr lang="ru-RU" altLang="ru-RU" sz="2400"/>
              <a:t>«Правильное» расположение совокупности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B8D038F-76E8-4F3F-978D-53356B14FF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8F83FB2-AA90-4117-A149-98A7E9A1D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>
                <a:ea typeface="ＭＳ Ｐゴシック" panose="020B0600070205080204" pitchFamily="34" charset="-128"/>
              </a:rPr>
              <a:t>Обучение </a:t>
            </a:r>
            <a:r>
              <a:rPr lang="en-US" altLang="ru-RU" sz="3600">
                <a:ea typeface="ＭＳ Ｐゴシック" panose="020B0600070205080204" pitchFamily="34" charset="-128"/>
              </a:rPr>
              <a:t>Point-wise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552F855F-38CA-4557-97CB-C287B6A37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/>
            <a:r>
              <a:rPr lang="ru-RU" altLang="ru-RU">
                <a:ea typeface="ＭＳ Ｐゴシック" panose="020B0600070205080204" pitchFamily="34" charset="-128"/>
              </a:rPr>
              <a:t>Цель – найти порог, который отделяет каждый ранг</a:t>
            </a:r>
            <a:endParaRPr lang="en-US" altLang="ru-RU">
              <a:ea typeface="ＭＳ Ｐゴシック" panose="020B0600070205080204" pitchFamily="34" charset="-128"/>
            </a:endParaRPr>
          </a:p>
        </p:txBody>
      </p:sp>
      <p:pic>
        <p:nvPicPr>
          <p:cNvPr id="25604" name="Picture 6">
            <a:extLst>
              <a:ext uri="{FF2B5EF4-FFF2-40B4-BE49-F238E27FC236}">
                <a16:creationId xmlns:a16="http://schemas.microsoft.com/office/drawing/2014/main" id="{D3EBE018-F46E-49E4-9B96-4069C1D31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06638"/>
            <a:ext cx="8763000" cy="432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287A90F0-1206-435E-A335-F8E751AC5E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45761D6A-BD5E-4711-B3E6-90A747A430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Проблемы </a:t>
            </a:r>
            <a:r>
              <a:rPr lang="en-US" altLang="ru-RU" sz="3600"/>
              <a:t>Point-wise </a:t>
            </a:r>
            <a:r>
              <a:rPr lang="ru-RU" altLang="ru-RU" sz="3600"/>
              <a:t>подхода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E1F0D815-5157-4545-91CD-C4A2BDE9C4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/>
              <a:t>Не столько важна конкретная разделяющая плоскость между уровнями релевантность, сколько правильная упорядоченность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3B1A975-9B40-4903-B5C8-0823CDEEC8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108A6BD3-87D7-4AEE-B454-3A6C9EB46C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en-US" altLang="ru-RU" sz="4000"/>
              <a:t>Pair-wise learning</a:t>
            </a:r>
            <a:endParaRPr lang="ru-RU" altLang="ru-RU" sz="4000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D2CEBED8-14E0-4526-BD03-9A6A028726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r>
              <a:rPr lang="ru-RU" altLang="ru-RU" sz="2800"/>
              <a:t>Вход: пары документов для запроса</a:t>
            </a:r>
          </a:p>
          <a:p>
            <a:r>
              <a:rPr lang="ru-RU" altLang="ru-RU" sz="2800"/>
              <a:t>Выход: нужно выдать расположение между этими документами: какой более релевантен</a:t>
            </a:r>
          </a:p>
          <a:p>
            <a:r>
              <a:rPr lang="ru-RU" altLang="ru-RU" sz="2800"/>
              <a:t>Это преобразует задачу упорядочивания в задачу классификации</a:t>
            </a:r>
          </a:p>
          <a:p>
            <a:r>
              <a:rPr lang="ru-RU" altLang="ru-RU" sz="2800"/>
              <a:t>Нужно построить ранжирующую функцию</a:t>
            </a:r>
          </a:p>
          <a:p>
            <a:pPr algn="ctr" eaLnBrk="1" hangingPunct="1">
              <a:buFontTx/>
              <a:buNone/>
            </a:pPr>
            <a:r>
              <a:rPr lang="en-US" altLang="ru-RU" i="1"/>
              <a:t>c</a:t>
            </a:r>
            <a:r>
              <a:rPr lang="en-US" altLang="ru-RU" i="1" baseline="-25000"/>
              <a:t>i</a:t>
            </a:r>
            <a:r>
              <a:rPr lang="en-US" altLang="ru-RU" i="1"/>
              <a:t> </a:t>
            </a:r>
            <a:r>
              <a:rPr lang="en-US" altLang="ru-RU"/>
              <a:t>&gt; </a:t>
            </a:r>
            <a:r>
              <a:rPr lang="en-US" altLang="ru-RU" i="1"/>
              <a:t>c</a:t>
            </a:r>
            <a:r>
              <a:rPr lang="en-US" altLang="ru-RU" i="1" baseline="-25000"/>
              <a:t>k</a:t>
            </a:r>
            <a:r>
              <a:rPr lang="en-US" altLang="ru-RU" i="1"/>
              <a:t> </a:t>
            </a:r>
            <a:r>
              <a:rPr lang="ru-RU" altLang="ru-RU" i="1"/>
              <a:t>    </a:t>
            </a:r>
            <a:r>
              <a:rPr lang="en-US" altLang="ru-RU"/>
              <a:t>iff </a:t>
            </a:r>
            <a:r>
              <a:rPr lang="en-US" altLang="ru-RU" i="1"/>
              <a:t>f</a:t>
            </a:r>
            <a:r>
              <a:rPr lang="en-US" altLang="ru-RU"/>
              <a:t>(ψ</a:t>
            </a:r>
            <a:r>
              <a:rPr lang="en-US" altLang="ru-RU" i="1" baseline="-25000"/>
              <a:t>i</a:t>
            </a:r>
            <a:r>
              <a:rPr lang="en-US" altLang="ru-RU"/>
              <a:t>) &gt; </a:t>
            </a:r>
            <a:r>
              <a:rPr lang="en-US" altLang="ru-RU" i="1"/>
              <a:t>f</a:t>
            </a:r>
            <a:r>
              <a:rPr lang="en-US" altLang="ru-RU"/>
              <a:t>(ψ</a:t>
            </a:r>
            <a:r>
              <a:rPr lang="en-US" altLang="ru-RU" i="1" baseline="-25000"/>
              <a:t>k</a:t>
            </a:r>
            <a:r>
              <a:rPr lang="en-US" altLang="ru-RU"/>
              <a:t>)</a:t>
            </a:r>
            <a:endParaRPr lang="en-US" altLang="ru-RU" i="1"/>
          </a:p>
          <a:p>
            <a:r>
              <a:rPr lang="ru-RU" altLang="ru-RU" sz="2800"/>
              <a:t>Предполагаем, что </a:t>
            </a:r>
            <a:r>
              <a:rPr lang="en-US" altLang="ru-RU" sz="2800"/>
              <a:t>f – </a:t>
            </a:r>
            <a:r>
              <a:rPr lang="ru-RU" altLang="ru-RU" sz="2800"/>
              <a:t>линейная функция</a:t>
            </a:r>
          </a:p>
          <a:p>
            <a:pPr algn="ctr" eaLnBrk="1" hangingPunct="1">
              <a:buFontTx/>
              <a:buNone/>
            </a:pPr>
            <a:r>
              <a:rPr lang="en-US" altLang="ru-RU" i="1"/>
              <a:t>f</a:t>
            </a:r>
            <a:r>
              <a:rPr lang="en-US" altLang="ru-RU"/>
              <a:t>(ψ</a:t>
            </a:r>
            <a:r>
              <a:rPr lang="en-US" altLang="ru-RU" i="1" baseline="-25000"/>
              <a:t>i</a:t>
            </a:r>
            <a:r>
              <a:rPr lang="en-US" altLang="ru-RU"/>
              <a:t>) = </a:t>
            </a:r>
            <a:r>
              <a:rPr lang="en-US" altLang="ru-RU" b="1"/>
              <a:t>w</a:t>
            </a:r>
            <a:r>
              <a:rPr lang="en-US" altLang="ru-RU" b="1">
                <a:latin typeface="Wingdings" panose="05000000000000000000" pitchFamily="2" charset="2"/>
              </a:rPr>
              <a:t></a:t>
            </a:r>
            <a:r>
              <a:rPr lang="en-US" altLang="ru-RU"/>
              <a:t>ψ</a:t>
            </a:r>
            <a:r>
              <a:rPr lang="en-US" altLang="ru-RU" i="1" baseline="-25000"/>
              <a:t>i</a:t>
            </a:r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9D91E93-04E7-4C98-9BD0-6536735FAD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>
            <a:extLst>
              <a:ext uri="{FF2B5EF4-FFF2-40B4-BE49-F238E27FC236}">
                <a16:creationId xmlns:a16="http://schemas.microsoft.com/office/drawing/2014/main" id="{D4208CC9-61E6-464A-926E-A561DB0CD4A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850900"/>
          </a:xfrm>
        </p:spPr>
        <p:txBody>
          <a:bodyPr anchor="b"/>
          <a:lstStyle/>
          <a:p>
            <a:pPr eaLnBrk="1" hangingPunct="1"/>
            <a:r>
              <a:rPr lang="en-US" altLang="ru-RU" sz="3600"/>
              <a:t>The Ranking SVM </a:t>
            </a:r>
            <a:br>
              <a:rPr lang="en-US" altLang="ru-RU" sz="3600"/>
            </a:br>
            <a:r>
              <a:rPr lang="en-US" altLang="ru-RU" sz="2600">
                <a:solidFill>
                  <a:srgbClr val="437085"/>
                </a:solidFill>
              </a:rPr>
              <a:t>[Herbrich et al. 1999, 2000; Joachims et al. 2002]</a:t>
            </a:r>
            <a:endParaRPr lang="en-US" altLang="zh-CN" sz="2600">
              <a:ea typeface="SimSun" panose="0201060003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3D974720-3FB1-4AC1-8C18-B8C061ED0A7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68413"/>
            <a:ext cx="8229600" cy="5284787"/>
          </a:xfrm>
        </p:spPr>
        <p:txBody>
          <a:bodyPr/>
          <a:lstStyle/>
          <a:p>
            <a:pPr eaLnBrk="1" hangingPunct="1"/>
            <a:r>
              <a:rPr lang="ru-RU" altLang="zh-CN"/>
              <a:t>Ранжирующая модель</a:t>
            </a:r>
            <a:r>
              <a:rPr lang="en-US" altLang="zh-CN">
                <a:ea typeface="SimSun" panose="02010600030101010101" pitchFamily="2" charset="-122"/>
              </a:rPr>
              <a:t>: </a:t>
            </a:r>
            <a:r>
              <a:rPr lang="en-US" altLang="zh-CN" i="1">
                <a:latin typeface="Times New Roman" panose="02020603050405020304" pitchFamily="18" charset="0"/>
                <a:ea typeface="SimSun" panose="02010600030101010101" pitchFamily="2" charset="-122"/>
              </a:rPr>
              <a:t>f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(</a:t>
            </a:r>
            <a:r>
              <a:rPr lang="en-US" altLang="ru-RU"/>
              <a:t>ψ</a:t>
            </a:r>
            <a:r>
              <a:rPr lang="en-US" altLang="ru-RU" i="1" baseline="-25000"/>
              <a:t>i</a:t>
            </a:r>
            <a:r>
              <a:rPr lang="en-US" altLang="zh-CN">
                <a:latin typeface="SimSun" panose="02010600030101010101" pitchFamily="2" charset="-122"/>
                <a:ea typeface="SimSun" panose="02010600030101010101" pitchFamily="2" charset="-122"/>
              </a:rPr>
              <a:t>)</a:t>
            </a:r>
          </a:p>
        </p:txBody>
      </p:sp>
      <p:pic>
        <p:nvPicPr>
          <p:cNvPr id="4101" name="Picture 4">
            <a:extLst>
              <a:ext uri="{FF2B5EF4-FFF2-40B4-BE49-F238E27FC236}">
                <a16:creationId xmlns:a16="http://schemas.microsoft.com/office/drawing/2014/main" id="{860DE411-5E04-46CB-A7DB-B64A5C2FE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25" y="2362200"/>
            <a:ext cx="5257800" cy="448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098" name="Object 2">
            <a:extLst>
              <a:ext uri="{FF2B5EF4-FFF2-40B4-BE49-F238E27FC236}">
                <a16:creationId xmlns:a16="http://schemas.microsoft.com/office/drawing/2014/main" id="{CF802C50-F8CA-4DAE-BFD7-A14EE7A5C3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65825" y="2627313"/>
          <a:ext cx="110013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7" imgW="381000" imgH="177800" progId="Equation.3">
                  <p:embed/>
                </p:oleObj>
              </mc:Choice>
              <mc:Fallback>
                <p:oleObj name="Equation" r:id="rId7" imgW="381000" imgH="1778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5825" y="2627313"/>
                        <a:ext cx="1100138" cy="5143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Line 6">
            <a:extLst>
              <a:ext uri="{FF2B5EF4-FFF2-40B4-BE49-F238E27FC236}">
                <a16:creationId xmlns:a16="http://schemas.microsoft.com/office/drawing/2014/main" id="{4842826B-2F85-4F7F-8653-62C352D14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3800" y="3048000"/>
            <a:ext cx="2057400" cy="1752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3" name="Line 7">
            <a:extLst>
              <a:ext uri="{FF2B5EF4-FFF2-40B4-BE49-F238E27FC236}">
                <a16:creationId xmlns:a16="http://schemas.microsoft.com/office/drawing/2014/main" id="{3784693E-6003-4129-AFC6-6254D1EECE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3200" y="4038600"/>
            <a:ext cx="2057400" cy="1752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4" name="TextBox 7">
            <a:extLst>
              <a:ext uri="{FF2B5EF4-FFF2-40B4-BE49-F238E27FC236}">
                <a16:creationId xmlns:a16="http://schemas.microsoft.com/office/drawing/2014/main" id="{95007909-FA27-41F4-A54C-AF8FE6B92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858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Sec. 15.4.2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C40636E-A46A-4D59-BCB1-7AD1013DC03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B766C7A6-DD03-48C2-A6E7-15DD8488A7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25538"/>
          </a:xfrm>
        </p:spPr>
        <p:txBody>
          <a:bodyPr anchor="b"/>
          <a:lstStyle/>
          <a:p>
            <a:pPr eaLnBrk="1" hangingPunct="1"/>
            <a:r>
              <a:rPr lang="en-US" altLang="ru-RU"/>
              <a:t>The Ranking SVM </a:t>
            </a:r>
            <a:br>
              <a:rPr lang="en-US" altLang="ru-RU"/>
            </a:br>
            <a:r>
              <a:rPr lang="en-US" altLang="ru-RU" sz="2600">
                <a:solidFill>
                  <a:srgbClr val="437085"/>
                </a:solidFill>
              </a:rPr>
              <a:t>[Herbrich et al. 1999, 2000; Joachims et al. 2002]</a:t>
            </a:r>
          </a:p>
        </p:txBody>
      </p:sp>
      <p:sp>
        <p:nvSpPr>
          <p:cNvPr id="28675" name="Content Placeholder 2">
            <a:extLst>
              <a:ext uri="{FF2B5EF4-FFF2-40B4-BE49-F238E27FC236}">
                <a16:creationId xmlns:a16="http://schemas.microsoft.com/office/drawing/2014/main" id="{26307211-A4B4-4AE5-A97E-70EB5625B0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268413"/>
            <a:ext cx="8362950" cy="5284787"/>
          </a:xfrm>
        </p:spPr>
        <p:txBody>
          <a:bodyPr/>
          <a:lstStyle/>
          <a:p>
            <a:pPr eaLnBrk="1" hangingPunct="1"/>
            <a:r>
              <a:rPr lang="ru-RU" altLang="ru-RU" sz="2800"/>
              <a:t>Комбинируя два соотношеия</a:t>
            </a:r>
            <a:r>
              <a:rPr lang="en-US" altLang="ru-RU" sz="2800"/>
              <a:t>:</a:t>
            </a:r>
          </a:p>
          <a:p>
            <a:pPr algn="ctr" eaLnBrk="1" hangingPunct="1">
              <a:buFontTx/>
              <a:buNone/>
            </a:pPr>
            <a:r>
              <a:rPr lang="en-US" altLang="ru-RU" sz="2800" i="1"/>
              <a:t>c</a:t>
            </a:r>
            <a:r>
              <a:rPr lang="en-US" altLang="ru-RU" sz="2800" i="1" baseline="-25000"/>
              <a:t>i</a:t>
            </a:r>
            <a:r>
              <a:rPr lang="en-US" altLang="ru-RU" sz="2800" i="1"/>
              <a:t> </a:t>
            </a:r>
            <a:r>
              <a:rPr lang="en-US" altLang="ru-RU" sz="2800"/>
              <a:t>&gt; </a:t>
            </a:r>
            <a:r>
              <a:rPr lang="en-US" altLang="ru-RU" sz="2800" i="1"/>
              <a:t>c</a:t>
            </a:r>
            <a:r>
              <a:rPr lang="en-US" altLang="ru-RU" sz="2800" i="1" baseline="-25000"/>
              <a:t>k</a:t>
            </a:r>
            <a:r>
              <a:rPr lang="en-US" altLang="ru-RU" sz="2800" i="1"/>
              <a:t> </a:t>
            </a:r>
            <a:r>
              <a:rPr lang="en-US" altLang="ru-RU" sz="2800"/>
              <a:t>iff </a:t>
            </a:r>
            <a:r>
              <a:rPr lang="en-US" altLang="ru-RU" sz="2800" b="1"/>
              <a:t>w</a:t>
            </a:r>
            <a:r>
              <a:rPr lang="en-US" altLang="ru-RU" sz="2800">
                <a:latin typeface="Wingdings" panose="05000000000000000000" pitchFamily="2" charset="2"/>
              </a:rPr>
              <a:t></a:t>
            </a:r>
            <a:r>
              <a:rPr lang="en-US" altLang="ru-RU" sz="2800"/>
              <a:t>(ψ</a:t>
            </a:r>
            <a:r>
              <a:rPr lang="en-US" altLang="ru-RU" sz="2800" i="1" baseline="-25000"/>
              <a:t>i</a:t>
            </a:r>
            <a:r>
              <a:rPr lang="en-US" altLang="ru-RU" sz="2800"/>
              <a:t> − ψ</a:t>
            </a:r>
            <a:r>
              <a:rPr lang="en-US" altLang="ru-RU" sz="2800" i="1" baseline="-25000"/>
              <a:t>k</a:t>
            </a:r>
            <a:r>
              <a:rPr lang="en-US" altLang="ru-RU" sz="2800"/>
              <a:t>)</a:t>
            </a:r>
            <a:r>
              <a:rPr lang="en-US" altLang="ru-RU" sz="2800" i="1"/>
              <a:t> </a:t>
            </a:r>
            <a:r>
              <a:rPr lang="en-US" altLang="ru-RU" sz="2800"/>
              <a:t>&gt; 0</a:t>
            </a:r>
            <a:endParaRPr lang="en-US" altLang="ru-RU" sz="2800" i="1"/>
          </a:p>
          <a:p>
            <a:pPr eaLnBrk="1" hangingPunct="1"/>
            <a:r>
              <a:rPr lang="ru-RU" altLang="ru-RU" sz="2800"/>
              <a:t>Тогда можно создать новое пространство примеров из таких пар</a:t>
            </a:r>
            <a:r>
              <a:rPr lang="en-US" altLang="ru-RU" sz="2800"/>
              <a:t>:</a:t>
            </a:r>
          </a:p>
          <a:p>
            <a:pPr algn="ctr" eaLnBrk="1" hangingPunct="1">
              <a:buFontTx/>
              <a:buNone/>
            </a:pPr>
            <a:r>
              <a:rPr lang="en-US" altLang="ru-RU" sz="2800"/>
              <a:t>Φ</a:t>
            </a:r>
            <a:r>
              <a:rPr lang="en-US" altLang="ru-RU" sz="2800" i="1" baseline="-25000"/>
              <a:t>u</a:t>
            </a:r>
            <a:r>
              <a:rPr lang="en-US" altLang="ru-RU" sz="2800"/>
              <a:t> = Φ(</a:t>
            </a:r>
            <a:r>
              <a:rPr lang="en-US" altLang="ru-RU" sz="2800" i="1"/>
              <a:t>d</a:t>
            </a:r>
            <a:r>
              <a:rPr lang="en-US" altLang="ru-RU" sz="2800" i="1" baseline="-25000"/>
              <a:t>i</a:t>
            </a:r>
            <a:r>
              <a:rPr lang="en-US" altLang="ru-RU" sz="2800"/>
              <a:t>, </a:t>
            </a:r>
            <a:r>
              <a:rPr lang="en-US" altLang="ru-RU" sz="2800" i="1"/>
              <a:t>d</a:t>
            </a:r>
            <a:r>
              <a:rPr lang="en-US" altLang="ru-RU" sz="2800" i="1" baseline="-25000"/>
              <a:t>j</a:t>
            </a:r>
            <a:r>
              <a:rPr lang="en-US" altLang="ru-RU" sz="2800"/>
              <a:t>, </a:t>
            </a:r>
            <a:r>
              <a:rPr lang="en-US" altLang="ru-RU" sz="2800" i="1"/>
              <a:t>q</a:t>
            </a:r>
            <a:r>
              <a:rPr lang="en-US" altLang="ru-RU" sz="2800"/>
              <a:t>) = ψ</a:t>
            </a:r>
            <a:r>
              <a:rPr lang="en-US" altLang="ru-RU" sz="2800" i="1" baseline="-25000"/>
              <a:t>i</a:t>
            </a:r>
            <a:r>
              <a:rPr lang="en-US" altLang="ru-RU" sz="2800"/>
              <a:t> − ψ</a:t>
            </a:r>
            <a:r>
              <a:rPr lang="en-US" altLang="ru-RU" sz="2800" i="1" baseline="-25000"/>
              <a:t>k</a:t>
            </a:r>
          </a:p>
          <a:p>
            <a:pPr algn="ctr" eaLnBrk="1" hangingPunct="1">
              <a:buFontTx/>
              <a:buNone/>
            </a:pPr>
            <a:r>
              <a:rPr lang="en-US" altLang="ru-RU" sz="2800" i="1"/>
              <a:t>z</a:t>
            </a:r>
            <a:r>
              <a:rPr lang="en-US" altLang="ru-RU" sz="2800" i="1" baseline="-25000"/>
              <a:t>u</a:t>
            </a:r>
            <a:r>
              <a:rPr lang="en-US" altLang="ru-RU" sz="2800" i="1"/>
              <a:t> </a:t>
            </a:r>
            <a:r>
              <a:rPr lang="en-US" altLang="ru-RU" sz="2800"/>
              <a:t>= +1, 0, −1 as </a:t>
            </a:r>
            <a:r>
              <a:rPr lang="en-US" altLang="ru-RU" sz="2800" i="1"/>
              <a:t>c</a:t>
            </a:r>
            <a:r>
              <a:rPr lang="en-US" altLang="ru-RU" sz="2800" i="1" baseline="-25000"/>
              <a:t>i</a:t>
            </a:r>
            <a:r>
              <a:rPr lang="en-US" altLang="ru-RU" sz="2800" i="1"/>
              <a:t> </a:t>
            </a:r>
            <a:r>
              <a:rPr lang="en-US" altLang="ru-RU" sz="2800"/>
              <a:t>&gt;,=,&lt; </a:t>
            </a:r>
            <a:r>
              <a:rPr lang="en-US" altLang="ru-RU" sz="2800" i="1"/>
              <a:t>c</a:t>
            </a:r>
            <a:r>
              <a:rPr lang="en-US" altLang="ru-RU" sz="2800" i="1" baseline="-25000"/>
              <a:t>k</a:t>
            </a:r>
          </a:p>
          <a:p>
            <a:pPr eaLnBrk="1" hangingPunct="1"/>
            <a:endParaRPr lang="en-US" altLang="ru-RU" sz="2800"/>
          </a:p>
          <a:p>
            <a:pPr eaLnBrk="1" hangingPunct="1"/>
            <a:r>
              <a:rPr lang="ru-RU" altLang="ru-RU" sz="2800"/>
              <a:t>На основе обучающих данных</a:t>
            </a:r>
            <a:r>
              <a:rPr lang="en-US" altLang="ru-RU" sz="2800"/>
              <a:t> </a:t>
            </a:r>
            <a:r>
              <a:rPr lang="en-US" altLang="ru-RU" sz="2800" i="1"/>
              <a:t>S</a:t>
            </a:r>
            <a:r>
              <a:rPr lang="en-US" altLang="ru-RU" sz="2800"/>
              <a:t> = {Φ</a:t>
            </a:r>
            <a:r>
              <a:rPr lang="en-US" altLang="ru-RU" sz="2800" i="1" baseline="-25000"/>
              <a:t>u</a:t>
            </a:r>
            <a:r>
              <a:rPr lang="en-US" altLang="ru-RU" sz="2800"/>
              <a:t>}, </a:t>
            </a:r>
            <a:r>
              <a:rPr lang="ru-RU" altLang="ru-RU" sz="2800"/>
              <a:t>обучаем обычный  </a:t>
            </a:r>
            <a:r>
              <a:rPr lang="en-US" altLang="ru-RU" sz="2800"/>
              <a:t>SVM</a:t>
            </a:r>
          </a:p>
        </p:txBody>
      </p:sp>
      <p:sp>
        <p:nvSpPr>
          <p:cNvPr id="28676" name="TextBox 3">
            <a:extLst>
              <a:ext uri="{FF2B5EF4-FFF2-40B4-BE49-F238E27FC236}">
                <a16:creationId xmlns:a16="http://schemas.microsoft.com/office/drawing/2014/main" id="{35F4EC54-F6F9-49C3-8732-615E7BED2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-33338"/>
            <a:ext cx="10858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1600">
                <a:solidFill>
                  <a:srgbClr val="FBFCFF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Sec. 15.4.2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257FD11-855E-4602-924F-FBF5FD5C6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2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>
            <a:extLst>
              <a:ext uri="{FF2B5EF4-FFF2-40B4-BE49-F238E27FC236}">
                <a16:creationId xmlns:a16="http://schemas.microsoft.com/office/drawing/2014/main" id="{CD8F276D-98D3-4E3E-B11A-83D39AE094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r>
              <a:rPr lang="ru-RU" altLang="ru-RU" sz="3200"/>
              <a:t>Два запроса в исходном пространстве</a:t>
            </a:r>
            <a:endParaRPr lang="en-US" altLang="ru-RU" sz="3200"/>
          </a:p>
        </p:txBody>
      </p:sp>
      <p:pic>
        <p:nvPicPr>
          <p:cNvPr id="29699" name="Picture 4">
            <a:extLst>
              <a:ext uri="{FF2B5EF4-FFF2-40B4-BE49-F238E27FC236}">
                <a16:creationId xmlns:a16="http://schemas.microsoft.com/office/drawing/2014/main" id="{0591E6CC-7E3C-493D-970C-C7EFC2849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97025"/>
            <a:ext cx="7543800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3BB92F5-0D8E-4830-B1B4-53208BD866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>
            <a:extLst>
              <a:ext uri="{FF2B5EF4-FFF2-40B4-BE49-F238E27FC236}">
                <a16:creationId xmlns:a16="http://schemas.microsoft.com/office/drawing/2014/main" id="{A4BAFDB6-B046-4414-8453-173D36DE1CE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r>
              <a:rPr lang="ru-RU" altLang="ru-RU" sz="3200"/>
              <a:t>Два запроса в пространстве пар</a:t>
            </a:r>
            <a:endParaRPr lang="en-US" altLang="ru-RU" sz="3200"/>
          </a:p>
        </p:txBody>
      </p:sp>
      <p:pic>
        <p:nvPicPr>
          <p:cNvPr id="30723" name="Picture 1">
            <a:extLst>
              <a:ext uri="{FF2B5EF4-FFF2-40B4-BE49-F238E27FC236}">
                <a16:creationId xmlns:a16="http://schemas.microsoft.com/office/drawing/2014/main" id="{D57064BF-3B06-4F1E-B4C1-8890DBBA3A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7175"/>
            <a:ext cx="8610600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F1CDF28-C5EB-4D85-AFDE-26BCBB8EF1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2A801A7F-BDF8-495E-B8A8-8021101F42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Проблемы подходов </a:t>
            </a:r>
            <a:br>
              <a:rPr lang="ru-RU" altLang="ru-RU" sz="3200"/>
            </a:br>
            <a:r>
              <a:rPr lang="ru-RU" altLang="ru-RU" sz="3200"/>
              <a:t>(</a:t>
            </a:r>
            <a:r>
              <a:rPr lang="en-US" altLang="ru-RU" sz="3200"/>
              <a:t>point-wise </a:t>
            </a:r>
            <a:r>
              <a:rPr lang="ru-RU" altLang="ru-RU" sz="3200"/>
              <a:t>и </a:t>
            </a:r>
            <a:r>
              <a:rPr lang="en-US" altLang="ru-RU" sz="3200"/>
              <a:t>pair-wise</a:t>
            </a:r>
            <a:r>
              <a:rPr lang="ru-RU" altLang="ru-RU" sz="3200"/>
              <a:t>)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644B38A5-D32B-421B-93A2-74C83499AB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Не различают позиции документов, а именно большую важность нахождения релевантных документах на первых позициях в выдаче</a:t>
            </a:r>
          </a:p>
          <a:p>
            <a:pPr>
              <a:lnSpc>
                <a:spcPct val="90000"/>
              </a:lnSpc>
            </a:pPr>
            <a:endParaRPr lang="ru-RU" altLang="ru-RU" sz="2800"/>
          </a:p>
          <a:p>
            <a:pPr>
              <a:lnSpc>
                <a:spcPct val="90000"/>
              </a:lnSpc>
            </a:pPr>
            <a:r>
              <a:rPr lang="ru-RU" altLang="ru-RU" sz="2800"/>
              <a:t>Наборы релевантных документов для запросов могут быть очень различны: запросы с большим количеством релевантных документов могут получить приоритет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7E6E60A-1CBB-4594-BAF1-AD53A51516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5F80D17-6681-4FEA-BC9B-B2D1906C83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200"/>
              <a:t>Большое количество признаков в современных поисковых системах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389DBE99-8BBD-476C-A7B0-1282E77A4A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600"/>
              <a:t>Особенно в интернет-поиске</a:t>
            </a:r>
            <a:endParaRPr lang="en-US" altLang="ru-RU" sz="2500"/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Частотность слов в тексте ссылки</a:t>
            </a:r>
            <a:endParaRPr lang="en-US" altLang="ru-RU" sz="2000"/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Написаны ли слова запроса цветом фона</a:t>
            </a:r>
            <a:endParaRPr lang="en-US" altLang="ru-RU" sz="2000"/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Количество картинок на странице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Количество исходящих ссылок на странице</a:t>
            </a:r>
            <a:endParaRPr lang="en-US" altLang="ru-RU" sz="2000"/>
          </a:p>
          <a:p>
            <a:pPr lvl="1" eaLnBrk="1" hangingPunct="1">
              <a:lnSpc>
                <a:spcPct val="90000"/>
              </a:lnSpc>
            </a:pPr>
            <a:r>
              <a:rPr lang="en-US" altLang="ru-RU" sz="2000"/>
              <a:t>PageRank </a:t>
            </a:r>
            <a:r>
              <a:rPr lang="ru-RU" altLang="ru-RU" sz="2000"/>
              <a:t>страницы</a:t>
            </a:r>
            <a:endParaRPr lang="en-US" altLang="ru-RU" sz="2000"/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Длина </a:t>
            </a:r>
            <a:r>
              <a:rPr lang="en-US" altLang="ru-RU" sz="2000"/>
              <a:t>URL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Длина страницы</a:t>
            </a:r>
            <a:endParaRPr lang="en-US" altLang="ja-JP" sz="200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 sz="2000"/>
              <a:t>Насколько давно существует страница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 sz="200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ru-RU" sz="2200"/>
              <a:t>The </a:t>
            </a:r>
            <a:r>
              <a:rPr lang="en-US" altLang="ru-RU" sz="2200" i="1"/>
              <a:t>New York Times </a:t>
            </a:r>
            <a:r>
              <a:rPr lang="en-US" altLang="ru-RU" sz="2200"/>
              <a:t>(2008-06-03)</a:t>
            </a:r>
            <a:r>
              <a:rPr lang="ru-RU" altLang="ru-RU" sz="2200"/>
              <a:t>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ru-RU" altLang="ru-RU" sz="2200"/>
              <a:t>Цитирует </a:t>
            </a:r>
            <a:r>
              <a:rPr lang="en-US" altLang="ru-RU" sz="2200"/>
              <a:t>Amit Singhal</a:t>
            </a:r>
            <a:r>
              <a:rPr lang="ru-RU" altLang="ru-RU" sz="2200"/>
              <a:t>, который сказал что Гугл использует 200 признаков</a:t>
            </a: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226E2D7-0889-4477-BA4C-AE308C20C4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5C351C92-EFEA-47BC-9843-313DFB9FF5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859713" cy="274637"/>
          </a:xfrm>
        </p:spPr>
        <p:txBody>
          <a:bodyPr/>
          <a:lstStyle/>
          <a:p>
            <a:r>
              <a:rPr lang="en-US" altLang="ru-RU" sz="3600"/>
              <a:t>LambdaRank</a:t>
            </a:r>
            <a:endParaRPr lang="ru-RU" altLang="ru-RU" sz="3600"/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0C3BA6E-8DB7-41C6-BF1D-79319B206A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r>
              <a:rPr lang="ru-RU" altLang="ru-RU" sz="2800"/>
              <a:t>Неправильно стоящие пары не одинаково важны</a:t>
            </a:r>
          </a:p>
          <a:p>
            <a:r>
              <a:rPr lang="ru-RU" altLang="ru-RU" sz="2800"/>
              <a:t>Эта важность зависит от их вклада в меры качества</a:t>
            </a:r>
          </a:p>
        </p:txBody>
      </p:sp>
      <p:pic>
        <p:nvPicPr>
          <p:cNvPr id="32772" name="Picture 4">
            <a:extLst>
              <a:ext uri="{FF2B5EF4-FFF2-40B4-BE49-F238E27FC236}">
                <a16:creationId xmlns:a16="http://schemas.microsoft.com/office/drawing/2014/main" id="{9D6A92B6-07F5-45EA-B349-9809C5434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141663"/>
            <a:ext cx="7877175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0AF33D7-2F40-40FE-975E-D9114034CA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B60D6FF6-7C80-4414-9AB4-4001D59992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Подходы </a:t>
            </a:r>
            <a:r>
              <a:rPr lang="en-US" altLang="ru-RU" sz="3600"/>
              <a:t>listwise</a:t>
            </a:r>
            <a:endParaRPr lang="ru-RU" altLang="ru-RU" sz="3600"/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37F0909A-D846-4C4D-9182-32BB7B00C2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r>
              <a:rPr lang="ru-RU" altLang="ru-RU" dirty="0"/>
              <a:t>1) Прямая оптимизация мер качества поиска типа </a:t>
            </a:r>
            <a:r>
              <a:rPr lang="en-US" altLang="ru-RU" dirty="0"/>
              <a:t>NDCG </a:t>
            </a:r>
            <a:r>
              <a:rPr lang="ru-RU" altLang="ru-RU" dirty="0"/>
              <a:t>или </a:t>
            </a:r>
            <a:r>
              <a:rPr lang="en-US" altLang="ru-RU" dirty="0"/>
              <a:t>MAP (</a:t>
            </a:r>
            <a:r>
              <a:rPr lang="ru-RU" altLang="ru-RU" dirty="0"/>
              <a:t>средняя точность)</a:t>
            </a:r>
          </a:p>
          <a:p>
            <a:pPr lvl="1"/>
            <a:r>
              <a:rPr lang="ru-RU" altLang="ru-RU" dirty="0"/>
              <a:t>Проблема: эти меры не являются непрерывными и дифференцируемыми</a:t>
            </a:r>
          </a:p>
          <a:p>
            <a:pPr lvl="1"/>
            <a:endParaRPr lang="ru-RU" altLang="ru-RU" dirty="0"/>
          </a:p>
          <a:p>
            <a:r>
              <a:rPr lang="ru-RU" altLang="ru-RU" dirty="0"/>
              <a:t>2) Минимизация потерь на основе перестановок</a:t>
            </a: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1E2DCF5-50A3-439B-8E3B-413C7252C0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:a16="http://schemas.microsoft.com/office/drawing/2014/main" id="{8C6FCBA9-B79C-4CFB-AF4A-337517B13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1. Оптимизация мер качества. </a:t>
            </a:r>
            <a:br>
              <a:rPr lang="ru-RU" altLang="ru-RU" sz="3200"/>
            </a:br>
            <a:r>
              <a:rPr lang="ru-RU" altLang="ru-RU" sz="3200"/>
              <a:t>Преодоление проблем</a:t>
            </a:r>
          </a:p>
        </p:txBody>
      </p:sp>
      <p:sp>
        <p:nvSpPr>
          <p:cNvPr id="34819" name="Содержимое 2">
            <a:extLst>
              <a:ext uri="{FF2B5EF4-FFF2-40B4-BE49-F238E27FC236}">
                <a16:creationId xmlns:a16="http://schemas.microsoft.com/office/drawing/2014/main" id="{AB59099B-CA68-4BBF-ACB1-E66639F4A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/>
              <a:t>«Смягчить» (приблизить) меру так, чтобы она была гладкой и дифференцируемой  </a:t>
            </a:r>
          </a:p>
          <a:p>
            <a:pPr lvl="1"/>
            <a:r>
              <a:rPr lang="ru-RU" altLang="ru-RU" sz="2400"/>
              <a:t>SoftRank – soft NDCG</a:t>
            </a:r>
          </a:p>
          <a:p>
            <a:pPr lvl="1"/>
            <a:endParaRPr lang="ru-RU" altLang="ru-RU" sz="2400"/>
          </a:p>
          <a:p>
            <a:r>
              <a:rPr lang="ru-RU" altLang="ru-RU" sz="2800"/>
              <a:t>Оптимизировать гладкую и дифференцируемую верхнюю границу меры качества</a:t>
            </a:r>
          </a:p>
          <a:p>
            <a:pPr lvl="1"/>
            <a:r>
              <a:rPr lang="ru-RU" altLang="ru-RU" sz="2400"/>
              <a:t>SVM-MAP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5AD6824-7921-4FAC-B4AB-A4D251B9B3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>
            <a:extLst>
              <a:ext uri="{FF2B5EF4-FFF2-40B4-BE49-F238E27FC236}">
                <a16:creationId xmlns:a16="http://schemas.microsoft.com/office/drawing/2014/main" id="{6E5AEE80-A7F7-4226-BDD5-B7CAA9C51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600"/>
              <a:t>2. Перестановки</a:t>
            </a:r>
          </a:p>
        </p:txBody>
      </p:sp>
      <p:sp>
        <p:nvSpPr>
          <p:cNvPr id="35843" name="Содержимое 2">
            <a:extLst>
              <a:ext uri="{FF2B5EF4-FFF2-40B4-BE49-F238E27FC236}">
                <a16:creationId xmlns:a16="http://schemas.microsoft.com/office/drawing/2014/main" id="{15102D87-487E-4A85-806F-91A3F0B95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413"/>
            <a:ext cx="8218488" cy="2808287"/>
          </a:xfrm>
        </p:spPr>
        <p:txBody>
          <a:bodyPr/>
          <a:lstStyle/>
          <a:p>
            <a:r>
              <a:rPr lang="ru-RU" altLang="ru-RU" sz="2800"/>
              <a:t>Как представлять упорядоченный список</a:t>
            </a:r>
          </a:p>
          <a:p>
            <a:r>
              <a:rPr lang="ru-RU" altLang="ru-RU" sz="2800"/>
              <a:t>Решение</a:t>
            </a:r>
          </a:p>
          <a:p>
            <a:pPr lvl="1"/>
            <a:r>
              <a:rPr lang="ru-RU" altLang="ru-RU" sz="2400"/>
              <a:t>Ранжированный список </a:t>
            </a:r>
            <a:r>
              <a:rPr lang="ru-RU" altLang="ru-RU" sz="2400">
                <a:sym typeface="Wingdings" panose="05000000000000000000" pitchFamily="2" charset="2"/>
              </a:rPr>
              <a:t>распределение вероятностей перестановок </a:t>
            </a:r>
          </a:p>
          <a:p>
            <a:pPr lvl="1"/>
            <a:r>
              <a:rPr lang="ru-RU" altLang="ru-RU" sz="2400">
                <a:sym typeface="Wingdings" panose="05000000000000000000" pitchFamily="2" charset="2"/>
              </a:rPr>
              <a:t>f – это оценка релевантности документа</a:t>
            </a:r>
          </a:p>
          <a:p>
            <a:pPr lvl="1"/>
            <a:endParaRPr lang="ru-RU" altLang="ru-RU" sz="2400"/>
          </a:p>
        </p:txBody>
      </p:sp>
      <p:pic>
        <p:nvPicPr>
          <p:cNvPr id="35844" name="Picture 3">
            <a:extLst>
              <a:ext uri="{FF2B5EF4-FFF2-40B4-BE49-F238E27FC236}">
                <a16:creationId xmlns:a16="http://schemas.microsoft.com/office/drawing/2014/main" id="{36283574-0ABC-4E8A-85A5-8DE1C834F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221163"/>
            <a:ext cx="6696075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49EC1EC-6187-4BA3-9970-B9EBB73DB3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1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>
            <a:extLst>
              <a:ext uri="{FF2B5EF4-FFF2-40B4-BE49-F238E27FC236}">
                <a16:creationId xmlns:a16="http://schemas.microsoft.com/office/drawing/2014/main" id="{53336043-4447-462C-8F1A-71F2A4127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dirty="0"/>
              <a:t>Модель </a:t>
            </a:r>
            <a:r>
              <a:rPr lang="ru-RU" altLang="ru-RU" sz="3200" dirty="0" err="1"/>
              <a:t>Luce-Plackett</a:t>
            </a:r>
            <a:r>
              <a:rPr lang="ru-RU" altLang="ru-RU" sz="3200" dirty="0"/>
              <a:t>: Определение вероятности перестановки </a:t>
            </a:r>
          </a:p>
        </p:txBody>
      </p:sp>
      <p:sp>
        <p:nvSpPr>
          <p:cNvPr id="36867" name="Содержимое 2">
            <a:extLst>
              <a:ext uri="{FF2B5EF4-FFF2-40B4-BE49-F238E27FC236}">
                <a16:creationId xmlns:a16="http://schemas.microsoft.com/office/drawing/2014/main" id="{2A0A4F50-4BC6-4216-8385-FBF73C7F5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76275"/>
          </a:xfrm>
        </p:spPr>
        <p:txBody>
          <a:bodyPr/>
          <a:lstStyle/>
          <a:p>
            <a:r>
              <a:rPr lang="ru-RU" altLang="ru-RU" sz="2800" dirty="0"/>
              <a:t>Вероятность перестановки  </a:t>
            </a:r>
          </a:p>
          <a:p>
            <a:endParaRPr lang="ru-RU" altLang="ru-RU" dirty="0"/>
          </a:p>
        </p:txBody>
      </p:sp>
      <p:pic>
        <p:nvPicPr>
          <p:cNvPr id="36868" name="Picture 3">
            <a:extLst>
              <a:ext uri="{FF2B5EF4-FFF2-40B4-BE49-F238E27FC236}">
                <a16:creationId xmlns:a16="http://schemas.microsoft.com/office/drawing/2014/main" id="{B5891E5A-2DE2-480C-9C2D-4A0CC26E2C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349500"/>
            <a:ext cx="635317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>
            <a:extLst>
              <a:ext uri="{FF2B5EF4-FFF2-40B4-BE49-F238E27FC236}">
                <a16:creationId xmlns:a16="http://schemas.microsoft.com/office/drawing/2014/main" id="{7E0C389F-128D-4253-9257-4F46FF601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221163"/>
            <a:ext cx="669607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159AFE3-CA8E-4823-BE2F-BC233A46FC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>
            <a:extLst>
              <a:ext uri="{FF2B5EF4-FFF2-40B4-BE49-F238E27FC236}">
                <a16:creationId xmlns:a16="http://schemas.microsoft.com/office/drawing/2014/main" id="{C8A78C03-BA9D-4083-87EF-1E11CFDC9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050" cy="633412"/>
          </a:xfrm>
        </p:spPr>
        <p:txBody>
          <a:bodyPr/>
          <a:lstStyle/>
          <a:p>
            <a:r>
              <a:rPr lang="ru-RU" altLang="ru-RU" sz="3600"/>
              <a:t>Модель Luce-Plackett: Пример</a:t>
            </a:r>
          </a:p>
        </p:txBody>
      </p:sp>
      <p:pic>
        <p:nvPicPr>
          <p:cNvPr id="37891" name="Picture 2">
            <a:extLst>
              <a:ext uri="{FF2B5EF4-FFF2-40B4-BE49-F238E27FC236}">
                <a16:creationId xmlns:a16="http://schemas.microsoft.com/office/drawing/2014/main" id="{901E8E81-879F-4B50-AB36-581E20E6F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25538"/>
            <a:ext cx="71151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3">
            <a:extLst>
              <a:ext uri="{FF2B5EF4-FFF2-40B4-BE49-F238E27FC236}">
                <a16:creationId xmlns:a16="http://schemas.microsoft.com/office/drawing/2014/main" id="{33D2D87F-E698-426E-BD28-505B2542F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860800"/>
            <a:ext cx="6697662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TextBox 5">
            <a:extLst>
              <a:ext uri="{FF2B5EF4-FFF2-40B4-BE49-F238E27FC236}">
                <a16:creationId xmlns:a16="http://schemas.microsoft.com/office/drawing/2014/main" id="{26AFECFE-1C8F-4F79-93B3-1F34EA6190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092825"/>
            <a:ext cx="7088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Распределение вероятностей непрерывно и дифференцируемо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643B279-2966-4D45-A11D-233D1F83E4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:a16="http://schemas.microsoft.com/office/drawing/2014/main" id="{BA34E977-0AC4-4C3A-9DF2-7E7BCA3E0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576263"/>
          </a:xfrm>
        </p:spPr>
        <p:txBody>
          <a:bodyPr/>
          <a:lstStyle/>
          <a:p>
            <a:r>
              <a:rPr lang="ru-RU" altLang="ru-RU" sz="2800"/>
              <a:t>Расстояние между ранжированными </a:t>
            </a:r>
            <a:r>
              <a:rPr lang="ru-RU" altLang="ru-RU" sz="3200"/>
              <a:t>списками</a:t>
            </a:r>
          </a:p>
        </p:txBody>
      </p:sp>
      <p:pic>
        <p:nvPicPr>
          <p:cNvPr id="38915" name="Picture 2">
            <a:extLst>
              <a:ext uri="{FF2B5EF4-FFF2-40B4-BE49-F238E27FC236}">
                <a16:creationId xmlns:a16="http://schemas.microsoft.com/office/drawing/2014/main" id="{0F35F045-95B1-4919-81E1-5F40F23C0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81075"/>
            <a:ext cx="648017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Box 3">
            <a:extLst>
              <a:ext uri="{FF2B5EF4-FFF2-40B4-BE49-F238E27FC236}">
                <a16:creationId xmlns:a16="http://schemas.microsoft.com/office/drawing/2014/main" id="{BECA90A6-5AD0-4652-9F1F-CF135331A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825" y="1268413"/>
            <a:ext cx="19081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Используется</a:t>
            </a:r>
          </a:p>
          <a:p>
            <a:pPr eaLnBrk="1" hangingPunct="1"/>
            <a:r>
              <a:rPr lang="ru-RU" altLang="ru-RU"/>
              <a:t>KL – диверген</a:t>
            </a:r>
          </a:p>
          <a:p>
            <a:pPr eaLnBrk="1" hangingPunct="1"/>
            <a:r>
              <a:rPr lang="ru-RU" altLang="ru-RU"/>
              <a:t>ция для измере</a:t>
            </a:r>
          </a:p>
          <a:p>
            <a:pPr eaLnBrk="1" hangingPunct="1"/>
            <a:r>
              <a:rPr lang="ru-RU" altLang="ru-RU"/>
              <a:t>ния различий</a:t>
            </a:r>
          </a:p>
          <a:p>
            <a:pPr eaLnBrk="1" hangingPunct="1"/>
            <a:r>
              <a:rPr lang="ru-RU" altLang="ru-RU"/>
              <a:t>между списками</a:t>
            </a:r>
          </a:p>
          <a:p>
            <a:pPr eaLnBrk="1" hangingPunct="1"/>
            <a:r>
              <a:rPr lang="en-US" altLang="ru-RU"/>
              <a:t>D</a:t>
            </a:r>
            <a:r>
              <a:rPr lang="ru-RU" altLang="ru-RU"/>
              <a:t>is (f,g)=0.46</a:t>
            </a:r>
          </a:p>
          <a:p>
            <a:pPr eaLnBrk="1" hangingPunct="1"/>
            <a:r>
              <a:rPr lang="en-US" altLang="ru-RU"/>
              <a:t>D</a:t>
            </a:r>
            <a:r>
              <a:rPr lang="ru-RU" altLang="ru-RU"/>
              <a:t>is (g,h)=2.56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6726EF1-E18F-4B2D-8051-85DD4E7314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>
            <a:extLst>
              <a:ext uri="{FF2B5EF4-FFF2-40B4-BE49-F238E27FC236}">
                <a16:creationId xmlns:a16="http://schemas.microsoft.com/office/drawing/2014/main" id="{549FA732-20A9-4D01-A199-C5928C0A1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KL-дивергенция. </a:t>
            </a:r>
            <a:br>
              <a:rPr lang="ru-RU" altLang="ru-RU" sz="3200"/>
            </a:br>
            <a:r>
              <a:rPr lang="ru-RU" altLang="ru-RU" sz="3200"/>
              <a:t>Сравнение распределений</a:t>
            </a:r>
          </a:p>
        </p:txBody>
      </p:sp>
      <p:pic>
        <p:nvPicPr>
          <p:cNvPr id="39939" name="Picture 2" descr="D_{\mathrm{KL}}(P\|Q) = \sum_i P(i) \, \log\frac{P(i)}{Q(i)}.">
            <a:extLst>
              <a:ext uri="{FF2B5EF4-FFF2-40B4-BE49-F238E27FC236}">
                <a16:creationId xmlns:a16="http://schemas.microsoft.com/office/drawing/2014/main" id="{87DF128E-06E6-48FE-9136-F2D86B055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708275"/>
            <a:ext cx="3960812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Box 3">
            <a:extLst>
              <a:ext uri="{FF2B5EF4-FFF2-40B4-BE49-F238E27FC236}">
                <a16:creationId xmlns:a16="http://schemas.microsoft.com/office/drawing/2014/main" id="{B0C19D69-0850-4BE3-8670-D5CE39F99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1916113"/>
            <a:ext cx="5903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Дискретное распределение</a:t>
            </a:r>
          </a:p>
        </p:txBody>
      </p:sp>
      <p:sp>
        <p:nvSpPr>
          <p:cNvPr id="39941" name="TextBox 4">
            <a:extLst>
              <a:ext uri="{FF2B5EF4-FFF2-40B4-BE49-F238E27FC236}">
                <a16:creationId xmlns:a16="http://schemas.microsoft.com/office/drawing/2014/main" id="{562BFD59-C0D8-4472-9024-7C38B9045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292600"/>
            <a:ext cx="6553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/>
              <a:t>Непрерывное распределение</a:t>
            </a:r>
          </a:p>
        </p:txBody>
      </p:sp>
      <p:pic>
        <p:nvPicPr>
          <p:cNvPr id="39942" name="Picture 4" descr="D_{\mathrm{KL}}(P\|Q) = \int_{-\infty}^\infty p(x) \, \log\frac{p(x)}{q(x)} \, {\rm d}x, \!">
            <a:extLst>
              <a:ext uri="{FF2B5EF4-FFF2-40B4-BE49-F238E27FC236}">
                <a16:creationId xmlns:a16="http://schemas.microsoft.com/office/drawing/2014/main" id="{3DDCE4D8-731F-4B20-8A76-D1B2BC171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5157788"/>
            <a:ext cx="37449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2BC3475-582E-4757-9082-BD22482A06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>
            <a:extLst>
              <a:ext uri="{FF2B5EF4-FFF2-40B4-BE49-F238E27FC236}">
                <a16:creationId xmlns:a16="http://schemas.microsoft.com/office/drawing/2014/main" id="{F0E5253C-7222-4CB9-A04E-8BEA97AB4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r>
              <a:rPr lang="ru-RU" altLang="ru-RU" sz="3200"/>
              <a:t>Коллекция Letor для тестирования обучения ранжированию</a:t>
            </a:r>
            <a:r>
              <a:rPr lang="en-US" altLang="ru-RU" sz="3200"/>
              <a:t> (</a:t>
            </a:r>
            <a:endParaRPr lang="ru-RU" altLang="ru-RU" sz="3200"/>
          </a:p>
        </p:txBody>
      </p:sp>
      <p:sp>
        <p:nvSpPr>
          <p:cNvPr id="40963" name="Содержимое 2">
            <a:extLst>
              <a:ext uri="{FF2B5EF4-FFF2-40B4-BE49-F238E27FC236}">
                <a16:creationId xmlns:a16="http://schemas.microsoft.com/office/drawing/2014/main" id="{781A4E8D-330A-45FD-8898-5FA2E9BF0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r>
              <a:rPr lang="ru-RU" altLang="ru-RU" sz="2400"/>
              <a:t>Miscrosoft Research Asia</a:t>
            </a:r>
          </a:p>
          <a:p>
            <a:r>
              <a:rPr lang="ru-RU" altLang="ru-RU" sz="2400"/>
              <a:t>Открытая коллекция с набором посчитанных признаков</a:t>
            </a:r>
          </a:p>
          <a:p>
            <a:r>
              <a:rPr lang="ru-RU" altLang="ru-RU" sz="2400"/>
              <a:t>OHSUMED – подколлекция Medline для информ. Поиска</a:t>
            </a:r>
          </a:p>
          <a:p>
            <a:pPr lvl="1"/>
            <a:r>
              <a:rPr lang="ru-RU" altLang="ru-RU" sz="2000"/>
              <a:t>350 тысяч статей,</a:t>
            </a:r>
          </a:p>
          <a:p>
            <a:pPr lvl="1"/>
            <a:r>
              <a:rPr lang="ru-RU" altLang="ru-RU" sz="2000"/>
              <a:t>106 запросов</a:t>
            </a:r>
          </a:p>
          <a:p>
            <a:pPr lvl="1"/>
            <a:r>
              <a:rPr lang="ru-RU" altLang="ru-RU" sz="2000"/>
              <a:t>16400 пар запрос-документ</a:t>
            </a:r>
          </a:p>
          <a:p>
            <a:pPr lvl="1"/>
            <a:r>
              <a:rPr lang="ru-RU" altLang="ru-RU" sz="2000"/>
              <a:t>Релевантность: релевантно, частично релевантно, нерелевантно</a:t>
            </a:r>
          </a:p>
          <a:p>
            <a:r>
              <a:rPr lang="ru-RU" altLang="ru-RU" sz="2400"/>
              <a:t>TREC GOV  коллекция</a:t>
            </a:r>
          </a:p>
          <a:p>
            <a:pPr lvl="1"/>
            <a:r>
              <a:rPr lang="ru-RU" altLang="ru-RU" sz="2000"/>
              <a:t>1 млн. веб страниц, 125 запросов</a:t>
            </a:r>
          </a:p>
          <a:p>
            <a:pPr lvl="1"/>
            <a:r>
              <a:rPr lang="en-US" altLang="ru-RU" sz="2600">
                <a:solidFill>
                  <a:srgbClr val="357E69"/>
                </a:solidFill>
              </a:rPr>
              <a:t>http://research.microsoft.com/users/LETOR</a:t>
            </a:r>
            <a:endParaRPr lang="ru-RU" altLang="ru-RU" sz="2600">
              <a:solidFill>
                <a:srgbClr val="357E69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51A754A-BFA7-4E01-A202-5521317D33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>
            <a:extLst>
              <a:ext uri="{FF2B5EF4-FFF2-40B4-BE49-F238E27FC236}">
                <a16:creationId xmlns:a16="http://schemas.microsoft.com/office/drawing/2014/main" id="{05D52617-7FE9-45D6-B654-053BBA0584F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ru-RU"/>
              <a:t>MatrixNet </a:t>
            </a:r>
            <a:r>
              <a:rPr lang="ru-RU" altLang="ru-RU"/>
              <a:t>от Яндекса</a:t>
            </a:r>
          </a:p>
        </p:txBody>
      </p:sp>
      <p:sp>
        <p:nvSpPr>
          <p:cNvPr id="41987" name="Rectangle 5">
            <a:extLst>
              <a:ext uri="{FF2B5EF4-FFF2-40B4-BE49-F238E27FC236}">
                <a16:creationId xmlns:a16="http://schemas.microsoft.com/office/drawing/2014/main" id="{7582E141-D498-4B17-82AC-583DD104CD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ru-RU" sz="2000">
                <a:hlinkClick r:id="rId4"/>
              </a:rPr>
              <a:t>http://www.pixelplus.ru/images/outside/Algoritm_MatrixNet_Gulin.pdf</a:t>
            </a:r>
            <a:endParaRPr lang="ru-RU" altLang="ru-RU" sz="2000"/>
          </a:p>
          <a:p>
            <a:r>
              <a:rPr lang="ru-RU" altLang="ru-RU" sz="2000"/>
              <a:t>http://romip.ru/russir2009/slides/yandex/lecture.pdf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37C7196-3BA0-439E-A438-8F79405124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>
            <a:extLst>
              <a:ext uri="{FF2B5EF4-FFF2-40B4-BE49-F238E27FC236}">
                <a16:creationId xmlns:a16="http://schemas.microsoft.com/office/drawing/2014/main" id="{9F1F1E72-0E34-4A09-8AA0-1CE1C6BAF6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D452511B-C61A-4C28-A7E6-E0E21EFA6EEE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4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4995" name="Text Box 2">
            <a:extLst>
              <a:ext uri="{FF2B5EF4-FFF2-40B4-BE49-F238E27FC236}">
                <a16:creationId xmlns:a16="http://schemas.microsoft.com/office/drawing/2014/main" id="{834FAA73-F356-4B9A-8B82-5407C0077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643937" cy="1403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en-US" sz="3200" dirty="0">
                <a:latin typeface="+mj-lt"/>
              </a:rPr>
              <a:t>134 </a:t>
            </a:r>
            <a:r>
              <a:rPr lang="ru-RU" sz="3200" dirty="0">
                <a:latin typeface="+mj-lt"/>
              </a:rPr>
              <a:t>признака от </a:t>
            </a:r>
            <a:r>
              <a:rPr lang="en-US" sz="3200" dirty="0">
                <a:latin typeface="+mj-lt"/>
              </a:rPr>
              <a:t>Microsoft Research</a:t>
            </a:r>
            <a:r>
              <a:rPr lang="ru-RU" sz="3200" dirty="0">
                <a:latin typeface="+mj-lt"/>
              </a:rPr>
              <a:t>,</a:t>
            </a:r>
            <a:r>
              <a:rPr lang="en-US" sz="3200" dirty="0">
                <a:latin typeface="+mj-lt"/>
              </a:rPr>
              <a:t> </a:t>
            </a:r>
            <a:endParaRPr lang="ru-RU" sz="3200" dirty="0">
              <a:latin typeface="+mj-lt"/>
            </a:endParaRPr>
          </a:p>
          <a:p>
            <a:pPr>
              <a:defRPr/>
            </a:pPr>
            <a:r>
              <a:rPr lang="en-US" sz="3200" dirty="0">
                <a:latin typeface="+mj-lt"/>
              </a:rPr>
              <a:t>16 </a:t>
            </a:r>
            <a:r>
              <a:rPr lang="ru-RU" sz="3200" dirty="0">
                <a:latin typeface="+mj-lt"/>
              </a:rPr>
              <a:t>июня</a:t>
            </a:r>
            <a:r>
              <a:rPr lang="en-US" sz="3200" dirty="0">
                <a:latin typeface="+mj-lt"/>
              </a:rPr>
              <a:t> </a:t>
            </a:r>
            <a:r>
              <a:rPr lang="de-DE" sz="3200" dirty="0">
                <a:latin typeface="+mj-lt"/>
              </a:rPr>
              <a:t>2010</a:t>
            </a:r>
          </a:p>
        </p:txBody>
      </p:sp>
      <p:sp>
        <p:nvSpPr>
          <p:cNvPr id="84996" name="Text Box 3">
            <a:extLst>
              <a:ext uri="{FF2B5EF4-FFF2-40B4-BE49-F238E27FC236}">
                <a16:creationId xmlns:a16="http://schemas.microsoft.com/office/drawing/2014/main" id="{BB8DF74A-7CEA-4491-B7AC-F5B9E6470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428750"/>
            <a:ext cx="8643937" cy="45005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de-DE" sz="2200" dirty="0">
                <a:solidFill>
                  <a:srgbClr val="0070C0"/>
                </a:solidFill>
                <a:latin typeface="+mj-lt"/>
                <a:hlinkClick r:id="rId5"/>
              </a:rPr>
              <a:t>http://research.microsoft.com/en-us/projects/mslr/feature.aspx</a:t>
            </a:r>
            <a:endParaRPr lang="de-DE" sz="2200" dirty="0">
              <a:solidFill>
                <a:srgbClr val="0070C0"/>
              </a:solidFill>
              <a:latin typeface="+mj-lt"/>
            </a:endParaRPr>
          </a:p>
          <a:p>
            <a:pPr>
              <a:defRPr/>
            </a:pPr>
            <a:r>
              <a:rPr lang="en-US" b="1" dirty="0">
                <a:latin typeface="+mj-lt"/>
              </a:rPr>
              <a:t>Zones</a:t>
            </a:r>
            <a:r>
              <a:rPr lang="en-US" dirty="0">
                <a:latin typeface="+mj-lt"/>
              </a:rPr>
              <a:t>: body, anchor, title, </a:t>
            </a:r>
            <a:r>
              <a:rPr lang="en-US" dirty="0" err="1">
                <a:latin typeface="+mj-lt"/>
              </a:rPr>
              <a:t>url</a:t>
            </a:r>
            <a:r>
              <a:rPr lang="en-US" dirty="0">
                <a:latin typeface="+mj-lt"/>
              </a:rPr>
              <a:t>, whole document</a:t>
            </a:r>
          </a:p>
          <a:p>
            <a:pPr>
              <a:defRPr/>
            </a:pPr>
            <a:r>
              <a:rPr lang="en-US" b="1" dirty="0">
                <a:latin typeface="+mj-lt"/>
              </a:rPr>
              <a:t>Features</a:t>
            </a:r>
            <a:r>
              <a:rPr lang="en-US" dirty="0">
                <a:latin typeface="+mj-lt"/>
              </a:rPr>
              <a:t>: query term number, query term ratio, stream length,</a:t>
            </a:r>
          </a:p>
          <a:p>
            <a:pPr>
              <a:defRPr/>
            </a:pPr>
            <a:r>
              <a:rPr lang="en-US" dirty="0" err="1">
                <a:latin typeface="+mj-lt"/>
              </a:rPr>
              <a:t>idf</a:t>
            </a:r>
            <a:r>
              <a:rPr lang="en-US" dirty="0">
                <a:latin typeface="+mj-lt"/>
              </a:rPr>
              <a:t>, sum of term frequency, min of term frequency, max of term</a:t>
            </a:r>
          </a:p>
          <a:p>
            <a:pPr>
              <a:defRPr/>
            </a:pPr>
            <a:r>
              <a:rPr lang="en-US" dirty="0">
                <a:latin typeface="+mj-lt"/>
              </a:rPr>
              <a:t>frequency, mean of term frequency, variance of term frequency,</a:t>
            </a:r>
          </a:p>
          <a:p>
            <a:pPr>
              <a:defRPr/>
            </a:pPr>
            <a:r>
              <a:rPr lang="en-US" dirty="0">
                <a:latin typeface="+mj-lt"/>
              </a:rPr>
              <a:t>sum of stream length normalized term frequency, min of stream</a:t>
            </a:r>
          </a:p>
          <a:p>
            <a:pPr>
              <a:defRPr/>
            </a:pPr>
            <a:r>
              <a:rPr lang="en-US" dirty="0">
                <a:latin typeface="+mj-lt"/>
              </a:rPr>
              <a:t>length normalized term frequency, max of stream length</a:t>
            </a:r>
          </a:p>
          <a:p>
            <a:pPr>
              <a:defRPr/>
            </a:pPr>
            <a:r>
              <a:rPr lang="en-US" dirty="0">
                <a:latin typeface="+mj-lt"/>
              </a:rPr>
              <a:t>normalized term frequency, mean of stream length normalized term</a:t>
            </a:r>
          </a:p>
          <a:p>
            <a:pPr>
              <a:defRPr/>
            </a:pPr>
            <a:r>
              <a:rPr lang="en-US" dirty="0">
                <a:latin typeface="+mj-lt"/>
              </a:rPr>
              <a:t>frequency, variance of stream length normalized term frequency,</a:t>
            </a:r>
          </a:p>
          <a:p>
            <a:pPr>
              <a:defRPr/>
            </a:pPr>
            <a:r>
              <a:rPr lang="en-US" dirty="0">
                <a:latin typeface="+mj-lt"/>
              </a:rPr>
              <a:t>sum of </a:t>
            </a:r>
            <a:r>
              <a:rPr lang="en-US" dirty="0" err="1">
                <a:latin typeface="+mj-lt"/>
              </a:rPr>
              <a:t>tf</a:t>
            </a:r>
            <a:r>
              <a:rPr lang="en-US" dirty="0">
                <a:latin typeface="+mj-lt"/>
              </a:rPr>
              <a:t>*</a:t>
            </a:r>
            <a:r>
              <a:rPr lang="en-US" dirty="0" err="1">
                <a:latin typeface="+mj-lt"/>
              </a:rPr>
              <a:t>idf</a:t>
            </a:r>
            <a:r>
              <a:rPr lang="en-US" dirty="0">
                <a:latin typeface="+mj-lt"/>
              </a:rPr>
              <a:t>, min of </a:t>
            </a:r>
            <a:r>
              <a:rPr lang="en-US" dirty="0" err="1">
                <a:latin typeface="+mj-lt"/>
              </a:rPr>
              <a:t>tf</a:t>
            </a:r>
            <a:r>
              <a:rPr lang="en-US" dirty="0">
                <a:latin typeface="+mj-lt"/>
              </a:rPr>
              <a:t>*</a:t>
            </a:r>
            <a:r>
              <a:rPr lang="en-US" dirty="0" err="1">
                <a:latin typeface="+mj-lt"/>
              </a:rPr>
              <a:t>idf</a:t>
            </a:r>
            <a:r>
              <a:rPr lang="en-US" dirty="0">
                <a:latin typeface="+mj-lt"/>
              </a:rPr>
              <a:t>, max of </a:t>
            </a:r>
            <a:r>
              <a:rPr lang="en-US" dirty="0" err="1">
                <a:latin typeface="+mj-lt"/>
              </a:rPr>
              <a:t>tf</a:t>
            </a:r>
            <a:r>
              <a:rPr lang="en-US" dirty="0">
                <a:latin typeface="+mj-lt"/>
              </a:rPr>
              <a:t>*</a:t>
            </a:r>
            <a:r>
              <a:rPr lang="en-US" dirty="0" err="1">
                <a:latin typeface="+mj-lt"/>
              </a:rPr>
              <a:t>idf</a:t>
            </a:r>
            <a:r>
              <a:rPr lang="en-US" dirty="0">
                <a:latin typeface="+mj-lt"/>
              </a:rPr>
              <a:t>, mean of </a:t>
            </a:r>
            <a:r>
              <a:rPr lang="en-US" dirty="0" err="1">
                <a:latin typeface="+mj-lt"/>
              </a:rPr>
              <a:t>tf</a:t>
            </a:r>
            <a:r>
              <a:rPr lang="en-US" dirty="0">
                <a:latin typeface="+mj-lt"/>
              </a:rPr>
              <a:t>*</a:t>
            </a:r>
            <a:r>
              <a:rPr lang="en-US" dirty="0" err="1">
                <a:latin typeface="+mj-lt"/>
              </a:rPr>
              <a:t>idf</a:t>
            </a:r>
            <a:r>
              <a:rPr lang="en-US" dirty="0">
                <a:latin typeface="+mj-lt"/>
              </a:rPr>
              <a:t>, variance</a:t>
            </a:r>
          </a:p>
          <a:p>
            <a:pPr>
              <a:defRPr/>
            </a:pPr>
            <a:r>
              <a:rPr lang="en-US" dirty="0">
                <a:latin typeface="+mj-lt"/>
              </a:rPr>
              <a:t>of </a:t>
            </a:r>
            <a:r>
              <a:rPr lang="en-US" dirty="0" err="1">
                <a:latin typeface="+mj-lt"/>
              </a:rPr>
              <a:t>tf</a:t>
            </a:r>
            <a:r>
              <a:rPr lang="en-US" dirty="0">
                <a:latin typeface="+mj-lt"/>
              </a:rPr>
              <a:t>*</a:t>
            </a:r>
            <a:r>
              <a:rPr lang="en-US" dirty="0" err="1">
                <a:latin typeface="+mj-lt"/>
              </a:rPr>
              <a:t>idf</a:t>
            </a:r>
            <a:r>
              <a:rPr lang="en-US" dirty="0">
                <a:latin typeface="+mj-lt"/>
              </a:rPr>
              <a:t>, </a:t>
            </a:r>
            <a:r>
              <a:rPr lang="en-US" dirty="0" err="1">
                <a:latin typeface="+mj-lt"/>
              </a:rPr>
              <a:t>boolean</a:t>
            </a:r>
            <a:r>
              <a:rPr lang="en-US" dirty="0">
                <a:latin typeface="+mj-lt"/>
              </a:rPr>
              <a:t> model, vector space model, BM25, LMIR.ABS,</a:t>
            </a:r>
          </a:p>
          <a:p>
            <a:pPr>
              <a:defRPr/>
            </a:pPr>
            <a:r>
              <a:rPr lang="en-US" dirty="0">
                <a:latin typeface="+mj-lt"/>
              </a:rPr>
              <a:t>LMIR.DIR, LMIR.JM, number of slash in </a:t>
            </a:r>
            <a:r>
              <a:rPr lang="en-US" dirty="0" err="1">
                <a:latin typeface="+mj-lt"/>
              </a:rPr>
              <a:t>url</a:t>
            </a:r>
            <a:r>
              <a:rPr lang="en-US" dirty="0">
                <a:latin typeface="+mj-lt"/>
              </a:rPr>
              <a:t>, length of </a:t>
            </a:r>
            <a:r>
              <a:rPr lang="en-US" dirty="0" err="1">
                <a:latin typeface="+mj-lt"/>
              </a:rPr>
              <a:t>url</a:t>
            </a:r>
            <a:r>
              <a:rPr lang="en-US" dirty="0">
                <a:latin typeface="+mj-lt"/>
              </a:rPr>
              <a:t>, </a:t>
            </a:r>
            <a:r>
              <a:rPr lang="en-US" dirty="0" err="1">
                <a:latin typeface="+mj-lt"/>
              </a:rPr>
              <a:t>inlink</a:t>
            </a:r>
            <a:endParaRPr lang="en-US" dirty="0">
              <a:latin typeface="+mj-lt"/>
            </a:endParaRPr>
          </a:p>
          <a:p>
            <a:pPr>
              <a:defRPr/>
            </a:pPr>
            <a:r>
              <a:rPr lang="en-US" dirty="0">
                <a:latin typeface="+mj-lt"/>
              </a:rPr>
              <a:t>number, </a:t>
            </a:r>
            <a:r>
              <a:rPr lang="en-US" dirty="0" err="1">
                <a:latin typeface="+mj-lt"/>
              </a:rPr>
              <a:t>outlink</a:t>
            </a:r>
            <a:r>
              <a:rPr lang="en-US" dirty="0">
                <a:latin typeface="+mj-lt"/>
              </a:rPr>
              <a:t> number, </a:t>
            </a:r>
            <a:r>
              <a:rPr lang="en-US" dirty="0" err="1">
                <a:latin typeface="+mj-lt"/>
              </a:rPr>
              <a:t>PageRank</a:t>
            </a:r>
            <a:r>
              <a:rPr lang="en-US" dirty="0">
                <a:latin typeface="+mj-lt"/>
              </a:rPr>
              <a:t>, </a:t>
            </a:r>
            <a:r>
              <a:rPr lang="en-US" dirty="0" err="1">
                <a:latin typeface="+mj-lt"/>
              </a:rPr>
              <a:t>SiteRank</a:t>
            </a:r>
            <a:r>
              <a:rPr lang="en-US" dirty="0">
                <a:latin typeface="+mj-lt"/>
              </a:rPr>
              <a:t>, </a:t>
            </a:r>
            <a:r>
              <a:rPr lang="en-US" dirty="0" err="1">
                <a:latin typeface="+mj-lt"/>
              </a:rPr>
              <a:t>QualityScore</a:t>
            </a:r>
            <a:r>
              <a:rPr lang="en-US" dirty="0">
                <a:latin typeface="+mj-lt"/>
              </a:rPr>
              <a:t>,</a:t>
            </a:r>
          </a:p>
          <a:p>
            <a:pPr>
              <a:defRPr/>
            </a:pPr>
            <a:r>
              <a:rPr lang="en-US" dirty="0">
                <a:latin typeface="+mj-lt"/>
              </a:rPr>
              <a:t>QualityScore2, query-</a:t>
            </a:r>
            <a:r>
              <a:rPr lang="en-US" dirty="0" err="1">
                <a:latin typeface="+mj-lt"/>
              </a:rPr>
              <a:t>url</a:t>
            </a:r>
            <a:r>
              <a:rPr lang="en-US" dirty="0">
                <a:latin typeface="+mj-lt"/>
              </a:rPr>
              <a:t> click count, </a:t>
            </a:r>
            <a:r>
              <a:rPr lang="en-US" dirty="0" err="1">
                <a:latin typeface="+mj-lt"/>
              </a:rPr>
              <a:t>url</a:t>
            </a:r>
            <a:r>
              <a:rPr lang="en-US" dirty="0">
                <a:latin typeface="+mj-lt"/>
              </a:rPr>
              <a:t> click count, </a:t>
            </a:r>
            <a:r>
              <a:rPr lang="en-US" dirty="0" err="1">
                <a:latin typeface="+mj-lt"/>
              </a:rPr>
              <a:t>url</a:t>
            </a:r>
            <a:r>
              <a:rPr lang="en-US" dirty="0">
                <a:latin typeface="+mj-lt"/>
              </a:rPr>
              <a:t> dwell time.</a:t>
            </a:r>
          </a:p>
        </p:txBody>
      </p:sp>
      <p:sp>
        <p:nvSpPr>
          <p:cNvPr id="10245" name="Text Box 4">
            <a:extLst>
              <a:ext uri="{FF2B5EF4-FFF2-40B4-BE49-F238E27FC236}">
                <a16:creationId xmlns:a16="http://schemas.microsoft.com/office/drawing/2014/main" id="{27FEF898-B128-4AB0-B111-991212B293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sp>
        <p:nvSpPr>
          <p:cNvPr id="10246" name="Slide Number Placeholder 5">
            <a:extLst>
              <a:ext uri="{FF2B5EF4-FFF2-40B4-BE49-F238E27FC236}">
                <a16:creationId xmlns:a16="http://schemas.microsoft.com/office/drawing/2014/main" id="{90B1A97F-99A3-4237-9BF8-702BCC1EA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EB3E9EA9-3A42-4292-8D34-3706F159EDE9}" type="slidenum">
              <a:rPr lang="en-US" altLang="ru-RU"/>
              <a:pPr algn="l" eaLnBrk="1" hangingPunct="1"/>
              <a:t>4</a:t>
            </a:fld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2722513-5104-44A1-A63D-E7E7C12E97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8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28F74902-4095-4438-9497-B9BA8B612E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600"/>
              <a:t>Алгоритм </a:t>
            </a:r>
            <a:r>
              <a:rPr lang="en-US" altLang="ru-RU" sz="3600"/>
              <a:t>MatrixNet</a:t>
            </a:r>
            <a:endParaRPr lang="ru-RU" altLang="ru-RU" sz="3600"/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71B9F519-F9DB-4542-A326-AA01080376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91513" cy="5111750"/>
          </a:xfrm>
        </p:spPr>
        <p:txBody>
          <a:bodyPr/>
          <a:lstStyle/>
          <a:p>
            <a:r>
              <a:rPr lang="ru-RU" altLang="ru-RU"/>
              <a:t>Подход </a:t>
            </a:r>
            <a:r>
              <a:rPr lang="en-US" altLang="ru-RU"/>
              <a:t>listwise</a:t>
            </a:r>
          </a:p>
          <a:p>
            <a:r>
              <a:rPr lang="ru-RU" altLang="ru-RU"/>
              <a:t>Использование перестановок и модели Luce-Plackett</a:t>
            </a:r>
          </a:p>
          <a:p>
            <a:r>
              <a:rPr lang="ru-RU" altLang="ru-RU"/>
              <a:t>Целевая функция релевантности </a:t>
            </a:r>
            <a:r>
              <a:rPr lang="en-US" altLang="ru-RU"/>
              <a:t>pfound</a:t>
            </a:r>
            <a:endParaRPr lang="ru-RU" altLang="ru-RU"/>
          </a:p>
          <a:p>
            <a:r>
              <a:rPr lang="ru-RU" altLang="ru-RU"/>
              <a:t>Метод похож на </a:t>
            </a:r>
            <a:r>
              <a:rPr lang="en-US" altLang="ru-RU"/>
              <a:t>gradient </a:t>
            </a:r>
            <a:r>
              <a:rPr lang="ru-RU" altLang="ru-RU"/>
              <a:t>boosting</a:t>
            </a:r>
            <a:endParaRPr lang="en-US" altLang="ru-RU"/>
          </a:p>
          <a:p>
            <a:pPr lvl="1"/>
            <a:r>
              <a:rPr lang="en-US" altLang="ru-RU"/>
              <a:t> </a:t>
            </a:r>
            <a:r>
              <a:rPr lang="ru-RU" altLang="ru-RU"/>
              <a:t>набор слабых классификаторов (</a:t>
            </a:r>
            <a:r>
              <a:rPr lang="en-US" altLang="ru-RU"/>
              <a:t>weak learners) </a:t>
            </a:r>
            <a:r>
              <a:rPr lang="ru-RU" altLang="ru-RU"/>
              <a:t>в форме деревьев решений с заданной глубиной </a:t>
            </a:r>
            <a:r>
              <a:rPr lang="en-US" altLang="ru-RU"/>
              <a:t>k</a:t>
            </a:r>
            <a:r>
              <a:rPr lang="ru-RU" altLang="ru-RU"/>
              <a:t> (k=6, 10)</a:t>
            </a:r>
            <a:r>
              <a:rPr lang="en-US" altLang="ru-RU"/>
              <a:t>	</a:t>
            </a:r>
          </a:p>
          <a:p>
            <a:pPr lvl="1"/>
            <a:r>
              <a:rPr lang="en-US" altLang="ru-RU"/>
              <a:t>Oblivious trees – </a:t>
            </a:r>
            <a:r>
              <a:rPr lang="ru-RU" altLang="ru-RU"/>
              <a:t>на каждом уровне идет проверка по одному и тому же атрибуту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C97B71A-A2B1-4984-B1FD-8FA3BC9B0D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id="{62B4ABCE-C976-4557-ACFC-BDD9AD9DB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200"/>
              <a:t>Простые комбинации классификаторов</a:t>
            </a:r>
          </a:p>
        </p:txBody>
      </p:sp>
      <p:pic>
        <p:nvPicPr>
          <p:cNvPr id="44035" name="Picture 2">
            <a:extLst>
              <a:ext uri="{FF2B5EF4-FFF2-40B4-BE49-F238E27FC236}">
                <a16:creationId xmlns:a16="http://schemas.microsoft.com/office/drawing/2014/main" id="{03A35FED-E758-4659-8E46-02F8719A9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08050"/>
            <a:ext cx="8064500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05CA729-CA20-4FA5-BEA5-B78D53DDCB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7AE10B0A-583D-4699-A59B-E8459EA99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333375"/>
            <a:ext cx="8280400" cy="863600"/>
          </a:xfrm>
        </p:spPr>
        <p:txBody>
          <a:bodyPr/>
          <a:lstStyle/>
          <a:p>
            <a:r>
              <a:rPr lang="ru-RU" altLang="ru-RU" sz="3200"/>
              <a:t>Комбинации классификаторов</a:t>
            </a:r>
            <a:br>
              <a:rPr lang="ru-RU" altLang="ru-RU" sz="3200"/>
            </a:br>
            <a:r>
              <a:rPr lang="ru-RU" altLang="ru-RU" sz="3200"/>
              <a:t> одного типа</a:t>
            </a:r>
          </a:p>
        </p:txBody>
      </p:sp>
      <p:sp>
        <p:nvSpPr>
          <p:cNvPr id="45059" name="Содержимое 2">
            <a:extLst>
              <a:ext uri="{FF2B5EF4-FFF2-40B4-BE49-F238E27FC236}">
                <a16:creationId xmlns:a16="http://schemas.microsoft.com/office/drawing/2014/main" id="{4F21F7AE-84C6-492A-8EF2-87E7CFF09D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4784725"/>
          </a:xfrm>
        </p:spPr>
        <p:txBody>
          <a:bodyPr/>
          <a:lstStyle/>
          <a:p>
            <a:r>
              <a:rPr lang="ru-RU" altLang="ru-RU" sz="2400"/>
              <a:t>Предполагается, что базовые </a:t>
            </a:r>
            <a:r>
              <a:rPr lang="ru-RU" altLang="ru-RU" sz="2400" u="sng"/>
              <a:t>однотипные </a:t>
            </a:r>
            <a:r>
              <a:rPr lang="ru-RU" altLang="ru-RU" sz="2400"/>
              <a:t>классификаторы могут быть не очень качественные (weak learners),  но их комбинация может дать улучшение</a:t>
            </a:r>
          </a:p>
          <a:p>
            <a:pPr lvl="1"/>
            <a:r>
              <a:rPr lang="ru-RU" altLang="ru-RU" sz="2400"/>
              <a:t>Bagging: создает пересекающиеся случайные подмножества обучающей выборки и обучает соотв. классификаторы</a:t>
            </a:r>
          </a:p>
          <a:p>
            <a:pPr lvl="1"/>
            <a:r>
              <a:rPr lang="ru-RU" altLang="ru-RU" sz="2400"/>
              <a:t>Бустинг (boosting): создает классификаторы итеративно, увеличивая веса неправильно классифицированных примеров</a:t>
            </a:r>
          </a:p>
          <a:p>
            <a:pPr lvl="1"/>
            <a:r>
              <a:rPr lang="ru-RU" altLang="ru-RU" sz="2400"/>
              <a:t>Оба метода часто строятся на основе деревьев решений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387E0E2-63EB-4378-AFBB-DEF107F04C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8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>
            <a:extLst>
              <a:ext uri="{FF2B5EF4-FFF2-40B4-BE49-F238E27FC236}">
                <a16:creationId xmlns:a16="http://schemas.microsoft.com/office/drawing/2014/main" id="{CD9877A1-207F-42BB-87DD-57D866A2A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23813"/>
            <a:ext cx="91821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9A6BDD7-EAB1-4A9C-9742-1DD93D063B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5">
            <a:extLst>
              <a:ext uri="{FF2B5EF4-FFF2-40B4-BE49-F238E27FC236}">
                <a16:creationId xmlns:a16="http://schemas.microsoft.com/office/drawing/2014/main" id="{08947691-9AEB-4EE8-B3B8-AC8D10324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125413"/>
            <a:ext cx="9190038" cy="66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5721573-9CFA-4CBC-B7C4-D7E0EB31C7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>
            <a:extLst>
              <a:ext uri="{FF2B5EF4-FFF2-40B4-BE49-F238E27FC236}">
                <a16:creationId xmlns:a16="http://schemas.microsoft.com/office/drawing/2014/main" id="{453D81B1-8F71-4675-B38C-9BCAAAAFC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/>
              <a:t>MatrixNet: слабые классификаторы: oblivious trees</a:t>
            </a:r>
          </a:p>
        </p:txBody>
      </p:sp>
      <p:pic>
        <p:nvPicPr>
          <p:cNvPr id="48131" name="Picture 2">
            <a:extLst>
              <a:ext uri="{FF2B5EF4-FFF2-40B4-BE49-F238E27FC236}">
                <a16:creationId xmlns:a16="http://schemas.microsoft.com/office/drawing/2014/main" id="{D358DDAB-48EA-498A-B70F-FA07AF85A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916113"/>
            <a:ext cx="684212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A1DE0F9-AAD9-4D82-ADDE-7F7E0427E8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>
            <a:extLst>
              <a:ext uri="{FF2B5EF4-FFF2-40B4-BE49-F238E27FC236}">
                <a16:creationId xmlns:a16="http://schemas.microsoft.com/office/drawing/2014/main" id="{2DF74244-6A07-4343-B57E-0D0D6E88A2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en-US" altLang="ru-RU" sz="3600"/>
              <a:t>Yandex MatrixNet</a:t>
            </a:r>
            <a:endParaRPr lang="ru-RU" altLang="ru-RU" sz="3600"/>
          </a:p>
        </p:txBody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B0C1C84B-54BD-49A5-A1E5-B70A4A4BBFC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196975"/>
            <a:ext cx="7786687" cy="3556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Оптимизируется метрика </a:t>
            </a:r>
            <a:r>
              <a:rPr lang="en-US" altLang="ru-RU" sz="2800"/>
              <a:t>pfound (c 2007 </a:t>
            </a:r>
            <a:r>
              <a:rPr lang="ru-RU" altLang="ru-RU" sz="2800"/>
              <a:t>года)</a:t>
            </a:r>
          </a:p>
          <a:p>
            <a:pPr>
              <a:lnSpc>
                <a:spcPct val="90000"/>
              </a:lnSpc>
            </a:pPr>
            <a:r>
              <a:rPr lang="en-US" altLang="ru-RU" sz="2800"/>
              <a:t>Pfound – </a:t>
            </a:r>
            <a:r>
              <a:rPr lang="ru-RU" altLang="ru-RU" sz="2800"/>
              <a:t>вероятность найти релевантный ответ</a:t>
            </a:r>
          </a:p>
          <a:p>
            <a:pPr>
              <a:lnSpc>
                <a:spcPct val="90000"/>
              </a:lnSpc>
            </a:pPr>
            <a:r>
              <a:rPr lang="en-US" altLang="ru-RU" sz="2800"/>
              <a:t>Pbreak – </a:t>
            </a:r>
            <a:r>
              <a:rPr lang="ru-RU" altLang="ru-RU" sz="2800"/>
              <a:t>вероятность уйти из поиска на каждой позиции</a:t>
            </a:r>
          </a:p>
          <a:p>
            <a:pPr>
              <a:lnSpc>
                <a:spcPct val="90000"/>
              </a:lnSpc>
            </a:pPr>
            <a:r>
              <a:rPr lang="en-US" altLang="ru-RU" sz="2800"/>
              <a:t>Prel – </a:t>
            </a:r>
            <a:r>
              <a:rPr lang="ru-RU" altLang="ru-RU" sz="2800"/>
              <a:t>релевантность документа  на каждой позиции</a:t>
            </a:r>
          </a:p>
        </p:txBody>
      </p:sp>
      <p:graphicFrame>
        <p:nvGraphicFramePr>
          <p:cNvPr id="5122" name="Object 4">
            <a:extLst>
              <a:ext uri="{FF2B5EF4-FFF2-40B4-BE49-F238E27FC236}">
                <a16:creationId xmlns:a16="http://schemas.microsoft.com/office/drawing/2014/main" id="{8DC64240-D72C-4161-BA7D-85B21374121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684213" y="4797425"/>
          <a:ext cx="7200900" cy="969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Equation" r:id="rId5" imgW="2921000" imgH="393700" progId="Equation.3">
                  <p:embed/>
                </p:oleObj>
              </mc:Choice>
              <mc:Fallback>
                <p:oleObj name="Equation" r:id="rId5" imgW="29210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797425"/>
                        <a:ext cx="7200900" cy="969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1752BDB-F922-4CDA-AE8A-7659B5F1672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>
            <a:extLst>
              <a:ext uri="{FF2B5EF4-FFF2-40B4-BE49-F238E27FC236}">
                <a16:creationId xmlns:a16="http://schemas.microsoft.com/office/drawing/2014/main" id="{A236140F-65B5-4138-8187-392776E57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888"/>
            <a:ext cx="842486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64F06F7-1536-4E52-8E2B-CEF3CB589B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60756C7-6AAF-4525-8989-68D19DC9318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11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>
            <a:extLst>
              <a:ext uri="{FF2B5EF4-FFF2-40B4-BE49-F238E27FC236}">
                <a16:creationId xmlns:a16="http://schemas.microsoft.com/office/drawing/2014/main" id="{4579F94F-81D9-427F-A731-344566CD8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3" y="188913"/>
            <a:ext cx="8229600" cy="633412"/>
          </a:xfrm>
        </p:spPr>
        <p:txBody>
          <a:bodyPr/>
          <a:lstStyle/>
          <a:p>
            <a:r>
              <a:rPr lang="ru-RU" altLang="ru-RU" sz="3600"/>
              <a:t>Яндекс: новые признаки</a:t>
            </a:r>
          </a:p>
        </p:txBody>
      </p:sp>
      <p:pic>
        <p:nvPicPr>
          <p:cNvPr id="50179" name="Picture 2">
            <a:extLst>
              <a:ext uri="{FF2B5EF4-FFF2-40B4-BE49-F238E27FC236}">
                <a16:creationId xmlns:a16="http://schemas.microsoft.com/office/drawing/2014/main" id="{C91E9FF7-46B6-44B3-A810-650FDB4AD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28700"/>
            <a:ext cx="8675688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Box 4">
            <a:extLst>
              <a:ext uri="{FF2B5EF4-FFF2-40B4-BE49-F238E27FC236}">
                <a16:creationId xmlns:a16="http://schemas.microsoft.com/office/drawing/2014/main" id="{BDE06891-B885-409F-B368-3C2D1E646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602138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Качество поиска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228B2B3-93A4-4A69-BFD5-43843FE9A0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2">
            <a:extLst>
              <a:ext uri="{FF2B5EF4-FFF2-40B4-BE49-F238E27FC236}">
                <a16:creationId xmlns:a16="http://schemas.microsoft.com/office/drawing/2014/main" id="{7FCE41AC-A0EA-4EB3-AC59-5EBBB48FC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19137"/>
          </a:xfrm>
        </p:spPr>
        <p:txBody>
          <a:bodyPr/>
          <a:lstStyle/>
          <a:p>
            <a:r>
              <a:rPr lang="ru-RU" altLang="ru-RU" sz="3600"/>
              <a:t>Запросы из хвоста</a:t>
            </a:r>
          </a:p>
        </p:txBody>
      </p:sp>
      <p:sp>
        <p:nvSpPr>
          <p:cNvPr id="51203" name="Содержимое 3">
            <a:extLst>
              <a:ext uri="{FF2B5EF4-FFF2-40B4-BE49-F238E27FC236}">
                <a16:creationId xmlns:a16="http://schemas.microsoft.com/office/drawing/2014/main" id="{157375FB-BD6A-4881-A48F-09C5E6505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578850" cy="5073650"/>
          </a:xfrm>
        </p:spPr>
        <p:txBody>
          <a:bodyPr/>
          <a:lstStyle/>
          <a:p>
            <a:r>
              <a:rPr lang="ru-RU" altLang="ru-RU" sz="2800"/>
              <a:t>Запросы из хвоста</a:t>
            </a:r>
          </a:p>
          <a:p>
            <a:pPr lvl="1"/>
            <a:r>
              <a:rPr lang="ru-RU" altLang="ru-RU" sz="2400"/>
              <a:t> часто уникальные</a:t>
            </a:r>
          </a:p>
          <a:p>
            <a:pPr lvl="1"/>
            <a:r>
              <a:rPr lang="ru-RU" altLang="ru-RU" sz="2400"/>
              <a:t>В совокупности составляют высокую долю всех запросов</a:t>
            </a:r>
          </a:p>
          <a:p>
            <a:pPr lvl="1"/>
            <a:r>
              <a:rPr lang="ru-RU" altLang="ru-RU" sz="2400"/>
              <a:t>Качество поиска значительно хуже</a:t>
            </a:r>
          </a:p>
          <a:p>
            <a:pPr lvl="1"/>
            <a:r>
              <a:rPr lang="ru-RU" altLang="ru-RU" sz="2400"/>
              <a:t>Нет кликов пользователей, нет разметки оценщиков</a:t>
            </a:r>
          </a:p>
          <a:p>
            <a:r>
              <a:rPr lang="ru-RU" altLang="ru-RU" sz="2800"/>
              <a:t>Примеры	</a:t>
            </a:r>
          </a:p>
          <a:p>
            <a:pPr lvl="1"/>
            <a:r>
              <a:rPr lang="ru-RU" altLang="ru-RU" sz="2400"/>
              <a:t>школьники: </a:t>
            </a:r>
            <a:r>
              <a:rPr lang="ru-RU" altLang="ru-RU" sz="2400" i="1"/>
              <a:t>дорогой яндекс посоветуй пожалуйста новые интересные игры про фей для плантика</a:t>
            </a:r>
          </a:p>
          <a:p>
            <a:pPr lvl="1"/>
            <a:r>
              <a:rPr lang="ru-RU" altLang="ru-RU" sz="2400"/>
              <a:t>поиск по эпизоду:</a:t>
            </a:r>
            <a:r>
              <a:rPr lang="ru-RU" altLang="ru-RU" sz="2400" i="1"/>
              <a:t> фильм про человека который выращивал картошку на другой планете</a:t>
            </a:r>
            <a:r>
              <a:rPr lang="ru-RU" altLang="ru-RU" sz="2400"/>
              <a:t> («Марсианин»)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0142438-92CE-4E79-BD87-D5FCE2963E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>
            <a:extLst>
              <a:ext uri="{FF2B5EF4-FFF2-40B4-BE49-F238E27FC236}">
                <a16:creationId xmlns:a16="http://schemas.microsoft.com/office/drawing/2014/main" id="{A83B30F1-40EF-4B02-946C-2364EB866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" y="0"/>
            <a:ext cx="9104312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B1FD718-B77D-4A03-AAB6-E9DF42B9EF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>
            <a:extLst>
              <a:ext uri="{FF2B5EF4-FFF2-40B4-BE49-F238E27FC236}">
                <a16:creationId xmlns:a16="http://schemas.microsoft.com/office/drawing/2014/main" id="{9967EF1A-F28B-4B32-B90D-4A9DCA854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600"/>
              <a:t>Нейронные сети</a:t>
            </a:r>
          </a:p>
        </p:txBody>
      </p:sp>
      <p:sp>
        <p:nvSpPr>
          <p:cNvPr id="52227" name="Содержимое 2">
            <a:extLst>
              <a:ext uri="{FF2B5EF4-FFF2-40B4-BE49-F238E27FC236}">
                <a16:creationId xmlns:a16="http://schemas.microsoft.com/office/drawing/2014/main" id="{60E95444-8940-460D-A9BE-ED48249B0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1152525"/>
          </a:xfrm>
        </p:spPr>
        <p:txBody>
          <a:bodyPr/>
          <a:lstStyle/>
          <a:p>
            <a:r>
              <a:rPr lang="ru-RU" altLang="ru-RU" sz="2800"/>
              <a:t>Представление документа в виде вектора низкой размерности (300)</a:t>
            </a:r>
          </a:p>
        </p:txBody>
      </p:sp>
      <p:pic>
        <p:nvPicPr>
          <p:cNvPr id="52228" name="Picture 3">
            <a:extLst>
              <a:ext uri="{FF2B5EF4-FFF2-40B4-BE49-F238E27FC236}">
                <a16:creationId xmlns:a16="http://schemas.microsoft.com/office/drawing/2014/main" id="{D3FD97DF-7595-4968-ACC9-483BD3EE24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938"/>
            <a:ext cx="9144000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CF1CEFA-234B-498A-8378-EA3E5CCEF5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3">
            <a:extLst>
              <a:ext uri="{FF2B5EF4-FFF2-40B4-BE49-F238E27FC236}">
                <a16:creationId xmlns:a16="http://schemas.microsoft.com/office/drawing/2014/main" id="{FD7A2A8E-0105-46B3-A80C-524E4A58C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8" y="188913"/>
            <a:ext cx="8785225" cy="936625"/>
          </a:xfrm>
        </p:spPr>
        <p:txBody>
          <a:bodyPr/>
          <a:lstStyle/>
          <a:p>
            <a:r>
              <a:rPr lang="ru-RU" altLang="ru-RU" sz="2800"/>
              <a:t>Сходство векторов в векторном пространстве на основе нейронной сети (DSSM) : </a:t>
            </a:r>
            <a:br>
              <a:rPr lang="ru-RU" altLang="ru-RU" sz="2800"/>
            </a:br>
            <a:r>
              <a:rPr lang="ru-RU" altLang="ru-RU" sz="2800"/>
              <a:t>один из признаков в MatrixNet</a:t>
            </a:r>
          </a:p>
        </p:txBody>
      </p:sp>
      <p:pic>
        <p:nvPicPr>
          <p:cNvPr id="53251" name="Picture 2" descr="https://habrastorage.org/files/404/470/082/4044700822614d34976b92f9caa6a38c.png">
            <a:extLst>
              <a:ext uri="{FF2B5EF4-FFF2-40B4-BE49-F238E27FC236}">
                <a16:creationId xmlns:a16="http://schemas.microsoft.com/office/drawing/2014/main" id="{44527ECA-F5DA-4C6A-A5C0-1E5F566575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8424862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0B6DD53-67F4-4D1C-AEE6-58ECBCAA7B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904711DE-1BF9-4260-8A40-7C652EAC31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503237"/>
          </a:xfrm>
        </p:spPr>
        <p:txBody>
          <a:bodyPr/>
          <a:lstStyle/>
          <a:p>
            <a:r>
              <a:rPr lang="ru-RU" altLang="ru-RU" sz="3600"/>
              <a:t>Заключение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5C6AC4C1-F80A-4ACC-A529-150C99236C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r>
              <a:rPr lang="ru-RU" altLang="ru-RU" sz="2800" dirty="0"/>
              <a:t>Современное состояние информационного поиска: </a:t>
            </a:r>
          </a:p>
          <a:p>
            <a:pPr lvl="1"/>
            <a:r>
              <a:rPr lang="ru-RU" altLang="ru-RU" sz="2400" dirty="0"/>
              <a:t>подход </a:t>
            </a:r>
            <a:r>
              <a:rPr lang="en-US" altLang="ru-RU" sz="2400" dirty="0"/>
              <a:t>Learning to rank</a:t>
            </a:r>
          </a:p>
          <a:p>
            <a:r>
              <a:rPr lang="ru-RU" altLang="ru-RU" sz="2800" dirty="0"/>
              <a:t>Три основных подхода</a:t>
            </a:r>
          </a:p>
          <a:p>
            <a:pPr lvl="1"/>
            <a:r>
              <a:rPr lang="en-US" altLang="ru-RU" sz="2400" dirty="0"/>
              <a:t>Point-wise: </a:t>
            </a:r>
            <a:r>
              <a:rPr lang="ru-RU" altLang="ru-RU" sz="2400" dirty="0"/>
              <a:t>задача классификации по уровням релевантности</a:t>
            </a:r>
            <a:endParaRPr lang="en-US" altLang="ru-RU" sz="2400" dirty="0"/>
          </a:p>
          <a:p>
            <a:pPr lvl="1"/>
            <a:r>
              <a:rPr lang="en-US" altLang="ru-RU" sz="2400" dirty="0"/>
              <a:t>Pair-wise</a:t>
            </a:r>
            <a:r>
              <a:rPr lang="ru-RU" altLang="ru-RU" sz="2400" dirty="0"/>
              <a:t>: задача классификации на три класса: какой документ должен быть впереди</a:t>
            </a:r>
          </a:p>
          <a:p>
            <a:pPr lvl="1"/>
            <a:r>
              <a:rPr lang="en-US" altLang="ru-RU" sz="2400" dirty="0"/>
              <a:t>List-wise: </a:t>
            </a:r>
            <a:r>
              <a:rPr lang="ru-RU" altLang="ru-RU" sz="2400"/>
              <a:t>сравнение выдач в целом</a:t>
            </a:r>
            <a:endParaRPr lang="ru-RU" altLang="ru-RU" sz="2400" dirty="0"/>
          </a:p>
          <a:p>
            <a:r>
              <a:rPr lang="ru-RU" altLang="ru-RU" sz="2800" dirty="0"/>
              <a:t>Подход Яндекса</a:t>
            </a:r>
          </a:p>
          <a:p>
            <a:pPr lvl="1"/>
            <a:r>
              <a:rPr lang="en-US" altLang="ru-RU" sz="2400" dirty="0"/>
              <a:t>List-wise</a:t>
            </a:r>
          </a:p>
          <a:p>
            <a:pPr lvl="1"/>
            <a:endParaRPr lang="ru-RU" altLang="ru-RU" sz="2400" dirty="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9AD1B33-D346-4BCA-8C09-E269CCAC17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8EC7B7B7-3CF8-4D1A-A3B3-9068FD486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3200"/>
              <a:t>Пример-1. Обучение весов, соответствующих зонам документов</a:t>
            </a:r>
          </a:p>
        </p:txBody>
      </p:sp>
      <p:sp>
        <p:nvSpPr>
          <p:cNvPr id="12291" name="Содержимое 2">
            <a:extLst>
              <a:ext uri="{FF2B5EF4-FFF2-40B4-BE49-F238E27FC236}">
                <a16:creationId xmlns:a16="http://schemas.microsoft.com/office/drawing/2014/main" id="{FA364A3B-E41E-4720-A918-0446B2780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/>
              <a:t>Пусть в коллекции есть три зоны: автор заголовок, тело</a:t>
            </a:r>
          </a:p>
          <a:p>
            <a:r>
              <a:rPr lang="ru-RU" altLang="ru-RU"/>
              <a:t>Взвешивание зон: три веса</a:t>
            </a:r>
          </a:p>
          <a:p>
            <a:r>
              <a:rPr lang="ru-RU" altLang="ru-RU"/>
              <a:t>Не все зоны одинаково важны, например: </a:t>
            </a:r>
          </a:p>
          <a:p>
            <a:pPr lvl="1"/>
            <a:r>
              <a:rPr lang="ru-RU" altLang="ru-RU"/>
              <a:t>g1 (автор)=0.2, g2 (заголовок)=0.3, g3(тело)=0.5</a:t>
            </a:r>
          </a:p>
          <a:p>
            <a:r>
              <a:rPr lang="ru-RU" altLang="ru-RU"/>
              <a:t>Термин в заголовке и теле: - вес 0.8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A5D0CC-3C0C-4FB3-924A-BE8413B3E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>
            <a:extLst>
              <a:ext uri="{FF2B5EF4-FFF2-40B4-BE49-F238E27FC236}">
                <a16:creationId xmlns:a16="http://schemas.microsoft.com/office/drawing/2014/main" id="{AD03452B-5E2C-4FE0-B6AC-C2FD3D142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865187"/>
          </a:xfrm>
        </p:spPr>
        <p:txBody>
          <a:bodyPr/>
          <a:lstStyle/>
          <a:p>
            <a:r>
              <a:rPr lang="ru-RU" altLang="ru-RU" sz="3200"/>
              <a:t>Обучение весов, соотв. зонам документа. Общая постановка задачи</a:t>
            </a:r>
          </a:p>
        </p:txBody>
      </p:sp>
      <p:sp>
        <p:nvSpPr>
          <p:cNvPr id="13315" name="Содержимое 2">
            <a:extLst>
              <a:ext uri="{FF2B5EF4-FFF2-40B4-BE49-F238E27FC236}">
                <a16:creationId xmlns:a16="http://schemas.microsoft.com/office/drawing/2014/main" id="{969CC1D3-CCBD-4DDD-A277-318D372C2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052513"/>
            <a:ext cx="8785225" cy="5545137"/>
          </a:xfrm>
        </p:spPr>
        <p:txBody>
          <a:bodyPr/>
          <a:lstStyle/>
          <a:p>
            <a:r>
              <a:rPr lang="ru-RU" altLang="ru-RU" sz="2800"/>
              <a:t>Даны: запрос q и документ d</a:t>
            </a:r>
          </a:p>
          <a:p>
            <a:r>
              <a:rPr lang="ru-RU" altLang="ru-RU" sz="2800"/>
              <a:t>Задача: посчитать вес w сходства (из сегмента [0,1]) для пары (q, d), </a:t>
            </a:r>
          </a:p>
          <a:p>
            <a:pPr lvl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Пусть документ имеет </a:t>
            </a:r>
            <a:r>
              <a:rPr lang="en-US" altLang="ru-RU" sz="2400" i="1"/>
              <a:t>l </a:t>
            </a:r>
            <a:r>
              <a:rPr lang="ru-RU" altLang="ru-RU" sz="2400"/>
              <a:t>зон</a:t>
            </a:r>
            <a:endParaRPr lang="en-US" altLang="ru-RU" sz="2400"/>
          </a:p>
          <a:p>
            <a:pPr lvl="1">
              <a:spcBef>
                <a:spcPts val="7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Пусть веса зон </a:t>
            </a:r>
            <a:r>
              <a:rPr lang="en-US" altLang="ru-RU" sz="2400" i="1"/>
              <a:t>g</a:t>
            </a:r>
            <a:r>
              <a:rPr lang="en-US" altLang="ru-RU" sz="2400" baseline="-25000"/>
              <a:t>1</a:t>
            </a:r>
            <a:r>
              <a:rPr lang="en-US" altLang="ru-RU" sz="2400"/>
              <a:t>, ..., </a:t>
            </a:r>
            <a:r>
              <a:rPr lang="en-US" altLang="ru-RU" sz="2400" i="1"/>
              <a:t>g</a:t>
            </a:r>
            <a:r>
              <a:rPr lang="en-US" altLang="ru-RU" sz="2400" i="1" baseline="-25000"/>
              <a:t>l</a:t>
            </a:r>
            <a:r>
              <a:rPr lang="en-US" altLang="ru-RU" sz="2400" i="1"/>
              <a:t> </a:t>
            </a:r>
            <a:r>
              <a:rPr lang="en-US" altLang="ru-RU" sz="2400"/>
              <a:t>∈ [0, 1], </a:t>
            </a:r>
            <a:r>
              <a:rPr lang="ru-RU" altLang="ru-RU" sz="2400"/>
              <a:t>так что</a:t>
            </a:r>
            <a:r>
              <a:rPr lang="en-US" altLang="ru-RU" sz="2400"/>
              <a:t> </a:t>
            </a:r>
            <a:r>
              <a:rPr lang="ru-RU" altLang="ru-RU" sz="2400"/>
              <a:t> </a:t>
            </a:r>
            <a:r>
              <a:rPr lang="ru-RU" altLang="ru-RU" sz="2400">
                <a:sym typeface="Symbol" panose="05050102010706020507" pitchFamily="18" charset="2"/>
              </a:rPr>
              <a:t> </a:t>
            </a:r>
            <a:r>
              <a:rPr lang="en-US" altLang="ru-RU" sz="2400" i="1"/>
              <a:t>g</a:t>
            </a:r>
            <a:r>
              <a:rPr lang="en-US" altLang="ru-RU" sz="2400" i="1" baseline="-25000"/>
              <a:t>i</a:t>
            </a:r>
            <a:r>
              <a:rPr lang="en-US" altLang="ru-RU" sz="2400"/>
              <a:t>=1</a:t>
            </a:r>
            <a:endParaRPr lang="de-DE" altLang="ru-RU" sz="2400"/>
          </a:p>
          <a:p>
            <a:pPr lvl="1">
              <a:spcBef>
                <a:spcPts val="700"/>
              </a:spcBef>
              <a:buClr>
                <a:srgbClr val="336699"/>
              </a:buClr>
            </a:pPr>
            <a:r>
              <a:rPr lang="ru-RU" altLang="ru-RU" sz="2400"/>
              <a:t>Для</a:t>
            </a:r>
            <a:r>
              <a:rPr lang="en-US" altLang="ru-RU" sz="2400"/>
              <a:t> 1 ≤ i ≤ </a:t>
            </a:r>
            <a:r>
              <a:rPr lang="en-US" altLang="ru-RU" sz="2400" i="1"/>
              <a:t>l</a:t>
            </a:r>
            <a:r>
              <a:rPr lang="en-US" altLang="ru-RU" sz="2400"/>
              <a:t> , </a:t>
            </a:r>
            <a:r>
              <a:rPr lang="ru-RU" altLang="ru-RU" sz="2400"/>
              <a:t>Пусть</a:t>
            </a:r>
            <a:r>
              <a:rPr lang="en-US" altLang="ru-RU" sz="2400" i="1"/>
              <a:t> s</a:t>
            </a:r>
            <a:r>
              <a:rPr lang="en-US" altLang="ru-RU" sz="2400" i="1" baseline="-25000"/>
              <a:t>i</a:t>
            </a:r>
            <a:r>
              <a:rPr lang="en-US" altLang="ru-RU" sz="2400" baseline="-25000"/>
              <a:t> </a:t>
            </a:r>
            <a:r>
              <a:rPr lang="ru-RU" altLang="ru-RU" sz="2400" baseline="-25000"/>
              <a:t> </a:t>
            </a:r>
            <a:r>
              <a:rPr lang="ru-RU" altLang="ru-RU" sz="2400"/>
              <a:t>- это</a:t>
            </a:r>
            <a:r>
              <a:rPr lang="en-US" altLang="ru-RU" sz="2400"/>
              <a:t> </a:t>
            </a:r>
            <a:r>
              <a:rPr lang="ru-RU" altLang="ru-RU" sz="2400"/>
              <a:t>булева величина соответствия (несоответствия) между запросом </a:t>
            </a:r>
            <a:r>
              <a:rPr lang="en-US" altLang="ru-RU" sz="2400" i="1"/>
              <a:t>q</a:t>
            </a:r>
            <a:r>
              <a:rPr lang="en-US" altLang="ru-RU" sz="2400"/>
              <a:t> </a:t>
            </a:r>
            <a:r>
              <a:rPr lang="ru-RU" altLang="ru-RU" sz="2400"/>
              <a:t>и</a:t>
            </a:r>
            <a:r>
              <a:rPr lang="en-US" altLang="ru-RU" sz="2400"/>
              <a:t> the </a:t>
            </a:r>
            <a:r>
              <a:rPr lang="en-US" altLang="ru-RU" sz="2400" i="1"/>
              <a:t>i</a:t>
            </a:r>
            <a:r>
              <a:rPr lang="en-US" altLang="ru-RU" sz="2400" i="1" baseline="30000"/>
              <a:t>th</a:t>
            </a:r>
            <a:r>
              <a:rPr lang="en-US" altLang="ru-RU" sz="2400"/>
              <a:t> </a:t>
            </a:r>
            <a:r>
              <a:rPr lang="ru-RU" altLang="ru-RU" sz="2400"/>
              <a:t>зоной</a:t>
            </a:r>
            <a:endParaRPr lang="en-US" altLang="ru-RU" sz="2400"/>
          </a:p>
          <a:p>
            <a:r>
              <a:rPr lang="ru-RU" altLang="ru-RU" sz="2800"/>
              <a:t>Тогда</a:t>
            </a:r>
          </a:p>
          <a:p>
            <a:pPr lvl="1" algn="ctr">
              <a:buFontTx/>
              <a:buNone/>
            </a:pPr>
            <a:r>
              <a:rPr lang="en-US" altLang="ru-RU" sz="2400"/>
              <a:t>W</a:t>
            </a:r>
            <a:r>
              <a:rPr lang="ru-RU" altLang="ru-RU" sz="2400"/>
              <a:t> </a:t>
            </a:r>
            <a:r>
              <a:rPr lang="ru-RU" altLang="ru-RU" sz="2400" baseline="-25000"/>
              <a:t>d,q</a:t>
            </a:r>
            <a:r>
              <a:rPr lang="ru-RU" altLang="ru-RU" sz="2400"/>
              <a:t>= </a:t>
            </a:r>
            <a:r>
              <a:rPr lang="ru-RU" altLang="ru-RU">
                <a:sym typeface="Symbol" panose="05050102010706020507" pitchFamily="18" charset="2"/>
              </a:rPr>
              <a:t></a:t>
            </a:r>
            <a:r>
              <a:rPr lang="ru-RU" altLang="ru-RU" sz="2400">
                <a:sym typeface="Symbol" panose="05050102010706020507" pitchFamily="18" charset="2"/>
              </a:rPr>
              <a:t>g</a:t>
            </a:r>
            <a:r>
              <a:rPr lang="ru-RU" altLang="ru-RU" sz="2400" baseline="-25000">
                <a:sym typeface="Symbol" panose="05050102010706020507" pitchFamily="18" charset="2"/>
              </a:rPr>
              <a:t>i</a:t>
            </a:r>
            <a:r>
              <a:rPr lang="ru-RU" altLang="ru-RU" sz="2400">
                <a:sym typeface="Symbol" panose="05050102010706020507" pitchFamily="18" charset="2"/>
              </a:rPr>
              <a:t>s</a:t>
            </a:r>
            <a:r>
              <a:rPr lang="ru-RU" altLang="ru-RU" sz="2400" baseline="-25000">
                <a:sym typeface="Symbol" panose="05050102010706020507" pitchFamily="18" charset="2"/>
              </a:rPr>
              <a:t>i</a:t>
            </a:r>
          </a:p>
          <a:p>
            <a:pPr lvl="1" algn="ctr">
              <a:buFontTx/>
              <a:buNone/>
            </a:pPr>
            <a:endParaRPr lang="ru-RU" altLang="ru-RU" sz="2400" baseline="-25000">
              <a:sym typeface="Symbol" panose="05050102010706020507" pitchFamily="18" charset="2"/>
            </a:endParaRPr>
          </a:p>
          <a:p>
            <a:pPr lvl="1" algn="just">
              <a:buFontTx/>
              <a:buNone/>
            </a:pPr>
            <a:r>
              <a:rPr lang="ru-RU" altLang="ru-RU" sz="2400">
                <a:sym typeface="Symbol" panose="05050102010706020507" pitchFamily="18" charset="2"/>
              </a:rPr>
              <a:t>Нужно поставить задачу оптимизации</a:t>
            </a:r>
            <a:endParaRPr lang="ru-RU" altLang="ru-RU" sz="2400" baseline="-25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AEA3979-2E96-465C-A3B0-783EB3175E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">
            <a:extLst>
              <a:ext uri="{FF2B5EF4-FFF2-40B4-BE49-F238E27FC236}">
                <a16:creationId xmlns:a16="http://schemas.microsoft.com/office/drawing/2014/main" id="{AFDDCD07-BC9A-44F4-95B6-35FFEDCD1C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62B6652C-9EDA-40AF-AD82-AEB73D2D2C73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8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4995" name="Text Box 2">
            <a:extLst>
              <a:ext uri="{FF2B5EF4-FFF2-40B4-BE49-F238E27FC236}">
                <a16:creationId xmlns:a16="http://schemas.microsoft.com/office/drawing/2014/main" id="{574FBA75-D428-4DAE-AF75-D268C0E23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470900" cy="968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600" dirty="0">
                <a:latin typeface="+mj-lt"/>
              </a:rPr>
              <a:t>Простой случай: две зоны</a:t>
            </a:r>
            <a:endParaRPr lang="en-US" sz="3600" dirty="0">
              <a:latin typeface="+mj-lt"/>
            </a:endParaRPr>
          </a:p>
        </p:txBody>
      </p:sp>
      <p:sp>
        <p:nvSpPr>
          <p:cNvPr id="84996" name="Text Box 3">
            <a:extLst>
              <a:ext uri="{FF2B5EF4-FFF2-40B4-BE49-F238E27FC236}">
                <a16:creationId xmlns:a16="http://schemas.microsoft.com/office/drawing/2014/main" id="{6B133C8F-D493-48BA-BBF7-DC6D1BFB0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143000"/>
            <a:ext cx="8643937" cy="542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lvl="1">
              <a:spcBef>
                <a:spcPts val="700"/>
              </a:spcBef>
              <a:buClr>
                <a:srgbClr val="336699"/>
              </a:buClr>
              <a:defRPr/>
            </a:pPr>
            <a:endParaRPr lang="en-US" dirty="0">
              <a:latin typeface="+mj-lt"/>
            </a:endParaRPr>
          </a:p>
          <a:p>
            <a:pPr lvl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800" dirty="0">
                <a:latin typeface="+mj-lt"/>
              </a:rPr>
              <a:t>Зоны</a:t>
            </a:r>
            <a:r>
              <a:rPr lang="en-US" sz="2800" dirty="0">
                <a:latin typeface="+mj-lt"/>
              </a:rPr>
              <a:t>: </a:t>
            </a:r>
            <a:r>
              <a:rPr lang="ru-RU" sz="2800" dirty="0">
                <a:latin typeface="+mj-lt"/>
              </a:rPr>
              <a:t>заголовок текста</a:t>
            </a:r>
            <a:r>
              <a:rPr lang="en-US" sz="2800" dirty="0">
                <a:latin typeface="+mj-lt"/>
              </a:rPr>
              <a:t>, </a:t>
            </a:r>
            <a:r>
              <a:rPr lang="ru-RU" sz="2800" dirty="0">
                <a:latin typeface="+mj-lt"/>
              </a:rPr>
              <a:t>тело текста</a:t>
            </a:r>
            <a:endParaRPr lang="en-US" sz="2800" dirty="0">
              <a:latin typeface="+mj-lt"/>
            </a:endParaRPr>
          </a:p>
          <a:p>
            <a:pPr lvl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r>
              <a:rPr lang="ru-RU" sz="2400" dirty="0">
                <a:latin typeface="+mj-lt"/>
              </a:rPr>
              <a:t>Тогда формула вычисления веса может быть записана так:</a:t>
            </a:r>
          </a:p>
          <a:p>
            <a:pPr lvl="1">
              <a:spcBef>
                <a:spcPts val="700"/>
              </a:spcBef>
              <a:buClr>
                <a:srgbClr val="336699"/>
              </a:buClr>
              <a:buFont typeface="Wingdings" pitchFamily="2" charset="2"/>
              <a:buChar char="§"/>
              <a:defRPr/>
            </a:pPr>
            <a:endParaRPr lang="en-US" dirty="0">
              <a:latin typeface="+mj-lt"/>
            </a:endParaRPr>
          </a:p>
          <a:p>
            <a:pPr lvl="1">
              <a:spcBef>
                <a:spcPts val="700"/>
              </a:spcBef>
              <a:buClr>
                <a:srgbClr val="336699"/>
              </a:buClr>
              <a:defRPr/>
            </a:pPr>
            <a:r>
              <a:rPr lang="de-DE" i="1" dirty="0">
                <a:latin typeface="+mj-lt"/>
              </a:rPr>
              <a:t>  		</a:t>
            </a:r>
            <a:r>
              <a:rPr lang="de-DE" sz="2400" i="1" dirty="0">
                <a:latin typeface="+mj-lt"/>
              </a:rPr>
              <a:t>score</a:t>
            </a:r>
            <a:r>
              <a:rPr lang="de-DE" sz="2400" dirty="0">
                <a:latin typeface="+mj-lt"/>
              </a:rPr>
              <a:t>(</a:t>
            </a:r>
            <a:r>
              <a:rPr lang="de-DE" sz="2400" i="1" dirty="0">
                <a:latin typeface="+mj-lt"/>
              </a:rPr>
              <a:t>d</a:t>
            </a:r>
            <a:r>
              <a:rPr lang="de-DE" sz="2400" dirty="0">
                <a:latin typeface="+mj-lt"/>
              </a:rPr>
              <a:t>, </a:t>
            </a:r>
            <a:r>
              <a:rPr lang="de-DE" sz="2400" i="1" dirty="0">
                <a:latin typeface="+mj-lt"/>
              </a:rPr>
              <a:t>q</a:t>
            </a:r>
            <a:r>
              <a:rPr lang="de-DE" sz="2400" dirty="0">
                <a:latin typeface="+mj-lt"/>
              </a:rPr>
              <a:t>) = </a:t>
            </a:r>
            <a:r>
              <a:rPr lang="de-DE" sz="2400" i="1" dirty="0">
                <a:latin typeface="+mj-lt"/>
              </a:rPr>
              <a:t>g</a:t>
            </a:r>
            <a:r>
              <a:rPr lang="de-DE" sz="2400" dirty="0">
                <a:latin typeface="+mj-lt"/>
              </a:rPr>
              <a:t> ・ </a:t>
            </a:r>
            <a:r>
              <a:rPr lang="de-DE" sz="2400" i="1" dirty="0" err="1">
                <a:latin typeface="+mj-lt"/>
              </a:rPr>
              <a:t>s</a:t>
            </a:r>
            <a:r>
              <a:rPr lang="de-DE" sz="2400" i="1" baseline="-25000" dirty="0" err="1">
                <a:latin typeface="+mj-lt"/>
              </a:rPr>
              <a:t>T</a:t>
            </a:r>
            <a:r>
              <a:rPr lang="de-DE" sz="2400" dirty="0">
                <a:latin typeface="+mj-lt"/>
              </a:rPr>
              <a:t> (</a:t>
            </a:r>
            <a:r>
              <a:rPr lang="de-DE" sz="2400" i="1" dirty="0">
                <a:latin typeface="+mj-lt"/>
              </a:rPr>
              <a:t>d</a:t>
            </a:r>
            <a:r>
              <a:rPr lang="de-DE" sz="2400" dirty="0">
                <a:latin typeface="+mj-lt"/>
              </a:rPr>
              <a:t>, </a:t>
            </a:r>
            <a:r>
              <a:rPr lang="de-DE" sz="2400" i="1" dirty="0">
                <a:latin typeface="+mj-lt"/>
              </a:rPr>
              <a:t>q</a:t>
            </a:r>
            <a:r>
              <a:rPr lang="de-DE" sz="2400" dirty="0">
                <a:latin typeface="+mj-lt"/>
              </a:rPr>
              <a:t>) + (1 − </a:t>
            </a:r>
            <a:r>
              <a:rPr lang="de-DE" sz="2400" i="1" dirty="0">
                <a:latin typeface="+mj-lt"/>
              </a:rPr>
              <a:t>g</a:t>
            </a:r>
            <a:r>
              <a:rPr lang="de-DE" sz="2400" dirty="0">
                <a:latin typeface="+mj-lt"/>
              </a:rPr>
              <a:t>) ・ </a:t>
            </a:r>
            <a:r>
              <a:rPr lang="de-DE" sz="2400" i="1" dirty="0" err="1">
                <a:latin typeface="+mj-lt"/>
              </a:rPr>
              <a:t>s</a:t>
            </a:r>
            <a:r>
              <a:rPr lang="de-DE" sz="2400" i="1" baseline="-25000" dirty="0" err="1">
                <a:latin typeface="+mj-lt"/>
              </a:rPr>
              <a:t>B</a:t>
            </a:r>
            <a:r>
              <a:rPr lang="de-DE" sz="2400" dirty="0">
                <a:latin typeface="+mj-lt"/>
              </a:rPr>
              <a:t>(</a:t>
            </a:r>
            <a:r>
              <a:rPr lang="de-DE" sz="2400" i="1" dirty="0">
                <a:latin typeface="+mj-lt"/>
              </a:rPr>
              <a:t>d</a:t>
            </a:r>
            <a:r>
              <a:rPr lang="de-DE" sz="2400" dirty="0">
                <a:latin typeface="+mj-lt"/>
              </a:rPr>
              <a:t>, </a:t>
            </a:r>
            <a:r>
              <a:rPr lang="de-DE" sz="2400" i="1" dirty="0">
                <a:latin typeface="+mj-lt"/>
              </a:rPr>
              <a:t>q</a:t>
            </a:r>
            <a:r>
              <a:rPr lang="de-DE" sz="2400" dirty="0">
                <a:latin typeface="+mj-lt"/>
              </a:rPr>
              <a:t>)</a:t>
            </a:r>
          </a:p>
        </p:txBody>
      </p:sp>
      <p:sp>
        <p:nvSpPr>
          <p:cNvPr id="14341" name="Text Box 4">
            <a:extLst>
              <a:ext uri="{FF2B5EF4-FFF2-40B4-BE49-F238E27FC236}">
                <a16:creationId xmlns:a16="http://schemas.microsoft.com/office/drawing/2014/main" id="{4813B731-4F7D-4986-A3F5-D83D0D76F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sp>
        <p:nvSpPr>
          <p:cNvPr id="14342" name="Slide Number Placeholder 5">
            <a:extLst>
              <a:ext uri="{FF2B5EF4-FFF2-40B4-BE49-F238E27FC236}">
                <a16:creationId xmlns:a16="http://schemas.microsoft.com/office/drawing/2014/main" id="{6EE92A54-F3DB-4129-87E3-184EE44E5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7B2EFE4A-76BB-42ED-8475-78C745FECB68}" type="slidenum">
              <a:rPr lang="en-US" altLang="ru-RU"/>
              <a:pPr algn="l" eaLnBrk="1" hangingPunct="1"/>
              <a:t>8</a:t>
            </a:fld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9B9EC48-F57F-49D3-A85D-E5FB04A070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>
            <a:extLst>
              <a:ext uri="{FF2B5EF4-FFF2-40B4-BE49-F238E27FC236}">
                <a16:creationId xmlns:a16="http://schemas.microsoft.com/office/drawing/2014/main" id="{EA4254D7-CBB5-4DEA-9F45-27D03194E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SzPct val="100000"/>
            </a:pPr>
            <a:fld id="{140ACC23-936D-4296-A480-21CD20218AF0}" type="slidenum">
              <a:rPr lang="en-US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>
                <a:buSzPct val="100000"/>
              </a:pPr>
              <a:t>9</a:t>
            </a:fld>
            <a:endParaRPr lang="en-US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5363" name="Text Box 2">
            <a:extLst>
              <a:ext uri="{FF2B5EF4-FFF2-40B4-BE49-F238E27FC236}">
                <a16:creationId xmlns:a16="http://schemas.microsoft.com/office/drawing/2014/main" id="{984832EC-4F9A-43E9-A080-7F9902BB2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13" y="12700"/>
            <a:ext cx="89296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ct val="100000"/>
            </a:pP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Обучение весов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определение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ru-RU" sz="3200" i="1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en-US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320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 основе обучающих данных</a:t>
            </a:r>
            <a:endParaRPr lang="en-US" altLang="ru-RU" sz="3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5364" name="Text Box 3">
            <a:extLst>
              <a:ext uri="{FF2B5EF4-FFF2-40B4-BE49-F238E27FC236}">
                <a16:creationId xmlns:a16="http://schemas.microsoft.com/office/drawing/2014/main" id="{125B5324-F7AE-4E8D-BAB5-B0572C71E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81525"/>
            <a:ext cx="8748713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479550" indent="-3365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ts val="12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Обучающие примеры</a:t>
            </a:r>
            <a:r>
              <a:rPr lang="en-US" altLang="ru-RU" sz="2400"/>
              <a:t>: </a:t>
            </a:r>
            <a:r>
              <a:rPr lang="ru-RU" altLang="ru-RU" sz="2400"/>
              <a:t>тройки </a:t>
            </a:r>
            <a:r>
              <a:rPr lang="az-Cyrl-AZ" altLang="ru-RU" sz="2400"/>
              <a:t>Ф</a:t>
            </a:r>
            <a:r>
              <a:rPr lang="en-US" altLang="ru-RU" sz="2400" i="1" baseline="-25000"/>
              <a:t>j</a:t>
            </a:r>
            <a:r>
              <a:rPr lang="en-US" altLang="ru-RU" sz="2400" i="1"/>
              <a:t> </a:t>
            </a:r>
            <a:r>
              <a:rPr lang="en-US" altLang="ru-RU" sz="2400"/>
              <a:t>= (</a:t>
            </a:r>
            <a:r>
              <a:rPr lang="en-US" altLang="ru-RU" sz="2400" i="1"/>
              <a:t>d</a:t>
            </a:r>
            <a:r>
              <a:rPr lang="en-US" altLang="ru-RU" sz="2400" i="1" baseline="-25000"/>
              <a:t>j</a:t>
            </a:r>
            <a:r>
              <a:rPr lang="en-US" altLang="ru-RU" sz="2400"/>
              <a:t> ,</a:t>
            </a:r>
            <a:r>
              <a:rPr lang="en-US" altLang="ru-RU" sz="2400" i="1"/>
              <a:t> q</a:t>
            </a:r>
            <a:r>
              <a:rPr lang="en-US" altLang="ru-RU" sz="2400" i="1" baseline="-25000"/>
              <a:t>j</a:t>
            </a:r>
            <a:r>
              <a:rPr lang="en-US" altLang="ru-RU" sz="2400" i="1"/>
              <a:t> </a:t>
            </a:r>
            <a:r>
              <a:rPr lang="en-US" altLang="ru-RU" sz="2400"/>
              <a:t>,</a:t>
            </a:r>
            <a:r>
              <a:rPr lang="en-US" altLang="ru-RU" sz="2400" i="1"/>
              <a:t> r </a:t>
            </a:r>
            <a:r>
              <a:rPr lang="en-US" altLang="ru-RU" sz="2400"/>
              <a:t>(</a:t>
            </a:r>
            <a:r>
              <a:rPr lang="en-US" altLang="ru-RU" sz="2400" i="1"/>
              <a:t>d</a:t>
            </a:r>
            <a:r>
              <a:rPr lang="en-US" altLang="ru-RU" sz="2400" i="1" baseline="-25000"/>
              <a:t>j</a:t>
            </a:r>
            <a:r>
              <a:rPr lang="en-US" altLang="ru-RU" sz="2400"/>
              <a:t> , </a:t>
            </a:r>
            <a:r>
              <a:rPr lang="en-US" altLang="ru-RU" sz="2400" i="1"/>
              <a:t>q</a:t>
            </a:r>
            <a:r>
              <a:rPr lang="en-US" altLang="ru-RU" sz="2400" i="1" baseline="-25000"/>
              <a:t>j</a:t>
            </a:r>
            <a:r>
              <a:rPr lang="en-US" altLang="ru-RU" sz="2400"/>
              <a:t> ))</a:t>
            </a:r>
            <a:endParaRPr lang="ru-RU" altLang="ru-RU" sz="2400"/>
          </a:p>
          <a:p>
            <a:pPr lvl="1" eaLnBrk="1" hangingPunct="1">
              <a:spcBef>
                <a:spcPts val="1200"/>
              </a:spcBef>
              <a:buClr>
                <a:srgbClr val="336699"/>
              </a:buClr>
              <a:buFont typeface="Wingdings" panose="05000000000000000000" pitchFamily="2" charset="2"/>
              <a:buChar char="§"/>
            </a:pPr>
            <a:r>
              <a:rPr lang="ru-RU" altLang="ru-RU" sz="2400"/>
              <a:t>Для данного обучающего документа</a:t>
            </a:r>
            <a:r>
              <a:rPr lang="en-US" altLang="ru-RU" sz="2400" i="1"/>
              <a:t> d</a:t>
            </a:r>
            <a:r>
              <a:rPr lang="en-US" altLang="ru-RU" sz="2400" i="1" baseline="-25000"/>
              <a:t>j</a:t>
            </a:r>
            <a:r>
              <a:rPr lang="en-US" altLang="ru-RU" sz="2400" i="1"/>
              <a:t> </a:t>
            </a:r>
            <a:r>
              <a:rPr lang="ru-RU" altLang="ru-RU" sz="2400" i="1"/>
              <a:t>и данного обучающего запроса </a:t>
            </a:r>
            <a:r>
              <a:rPr lang="en-US" altLang="ru-RU" sz="2400" i="1"/>
              <a:t>q</a:t>
            </a:r>
            <a:r>
              <a:rPr lang="en-US" altLang="ru-RU" sz="2400" i="1" baseline="-25000"/>
              <a:t>j</a:t>
            </a:r>
            <a:r>
              <a:rPr lang="en-US" altLang="ru-RU" sz="2400"/>
              <a:t> </a:t>
            </a:r>
            <a:r>
              <a:rPr lang="ru-RU" altLang="ru-RU" sz="2400"/>
              <a:t>человек должен проставить оценку</a:t>
            </a:r>
            <a:r>
              <a:rPr lang="en-US" altLang="ru-RU" sz="2400"/>
              <a:t> </a:t>
            </a:r>
            <a:r>
              <a:rPr lang="en-US" altLang="ru-RU" sz="2400" i="1"/>
              <a:t>r</a:t>
            </a:r>
            <a:r>
              <a:rPr lang="en-US" altLang="ru-RU" sz="2400"/>
              <a:t> (</a:t>
            </a:r>
            <a:r>
              <a:rPr lang="en-US" altLang="ru-RU" sz="2400" i="1"/>
              <a:t>d</a:t>
            </a:r>
            <a:r>
              <a:rPr lang="en-US" altLang="ru-RU" sz="2400" i="1" baseline="-25000"/>
              <a:t>j</a:t>
            </a:r>
            <a:r>
              <a:rPr lang="en-US" altLang="ru-RU" sz="2400"/>
              <a:t> , </a:t>
            </a:r>
            <a:r>
              <a:rPr lang="en-US" altLang="ru-RU" sz="2400" i="1"/>
              <a:t>q</a:t>
            </a:r>
            <a:r>
              <a:rPr lang="en-US" altLang="ru-RU" sz="2400" i="1" baseline="-25000"/>
              <a:t>j</a:t>
            </a:r>
            <a:r>
              <a:rPr lang="en-US" altLang="ru-RU" sz="2400"/>
              <a:t> ) (</a:t>
            </a:r>
            <a:r>
              <a:rPr lang="ru-RU" altLang="ru-RU" sz="2400"/>
              <a:t>релевантный или нерелевантный</a:t>
            </a:r>
            <a:r>
              <a:rPr lang="de-DE" altLang="ru-RU" sz="2400"/>
              <a:t>)</a:t>
            </a:r>
          </a:p>
          <a:p>
            <a:pPr lvl="1" eaLnBrk="1" hangingPunct="1">
              <a:spcBef>
                <a:spcPts val="1200"/>
              </a:spcBef>
            </a:pPr>
            <a:endParaRPr lang="en-US" altLang="ru-RU">
              <a:cs typeface="Times New Roman" panose="02020603050405020304" pitchFamily="18" charset="0"/>
            </a:endParaRPr>
          </a:p>
          <a:p>
            <a:pPr lvl="1" eaLnBrk="1" hangingPunct="1">
              <a:spcBef>
                <a:spcPts val="700"/>
              </a:spcBef>
              <a:buClr>
                <a:srgbClr val="437085"/>
              </a:buClr>
              <a:buSzPct val="100000"/>
            </a:pPr>
            <a:endParaRPr lang="en-US" altLang="ru-RU">
              <a:cs typeface="Times New Roman" panose="02020603050405020304" pitchFamily="18" charset="0"/>
            </a:endParaRPr>
          </a:p>
          <a:p>
            <a:pPr lvl="2" eaLnBrk="1" hangingPunct="1">
              <a:spcBef>
                <a:spcPts val="700"/>
              </a:spcBef>
              <a:buClr>
                <a:srgbClr val="437085"/>
              </a:buClr>
              <a:buSzPct val="100000"/>
              <a:buFont typeface="Wingdings" panose="05000000000000000000" pitchFamily="2" charset="2"/>
              <a:buChar char=""/>
            </a:pPr>
            <a:endParaRPr lang="en-US" altLang="ru-RU">
              <a:cs typeface="Times New Roman" panose="02020603050405020304" pitchFamily="18" charset="0"/>
            </a:endParaRPr>
          </a:p>
          <a:p>
            <a:pPr lvl="2" eaLnBrk="1" hangingPunct="1">
              <a:spcBef>
                <a:spcPts val="700"/>
              </a:spcBef>
              <a:buClr>
                <a:srgbClr val="437085"/>
              </a:buClr>
              <a:buSzPct val="100000"/>
            </a:pPr>
            <a:endParaRPr lang="en-US" altLang="ru-RU">
              <a:cs typeface="Times New Roman" panose="02020603050405020304" pitchFamily="18" charset="0"/>
            </a:endParaRPr>
          </a:p>
          <a:p>
            <a:pPr lvl="2" eaLnBrk="1" hangingPunct="1">
              <a:spcBef>
                <a:spcPts val="700"/>
              </a:spcBef>
              <a:buClr>
                <a:srgbClr val="437085"/>
              </a:buClr>
              <a:buSzPct val="100000"/>
            </a:pPr>
            <a:endParaRPr lang="en-US" altLang="ru-RU">
              <a:cs typeface="Times New Roman" panose="02020603050405020304" pitchFamily="18" charset="0"/>
            </a:endParaRPr>
          </a:p>
        </p:txBody>
      </p:sp>
      <p:sp>
        <p:nvSpPr>
          <p:cNvPr id="15365" name="Text Box 4">
            <a:extLst>
              <a:ext uri="{FF2B5EF4-FFF2-40B4-BE49-F238E27FC236}">
                <a16:creationId xmlns:a16="http://schemas.microsoft.com/office/drawing/2014/main" id="{3D18585F-A43F-4934-8E8D-457B51A1C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0638" y="-33338"/>
            <a:ext cx="925512" cy="33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ru-RU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5D6DFC-9763-4BBE-B93E-52B59B91A01A}"/>
              </a:ext>
            </a:extLst>
          </p:cNvPr>
          <p:cNvGraphicFramePr>
            <a:graphicFrameLocks noGrp="1"/>
          </p:cNvGraphicFramePr>
          <p:nvPr/>
        </p:nvGraphicFramePr>
        <p:xfrm>
          <a:off x="500063" y="1571625"/>
          <a:ext cx="7929562" cy="3000375"/>
        </p:xfrm>
        <a:graphic>
          <a:graphicData uri="http://schemas.openxmlformats.org/drawingml/2006/table">
            <a:tbl>
              <a:tblPr/>
              <a:tblGrid>
                <a:gridCol w="7929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Пример</a:t>
                      </a:r>
                      <a:endParaRPr kumimoji="0" lang="de-DE" sz="2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A704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5550">
                <a:tc>
                  <a:txBody>
                    <a:bodyPr/>
                    <a:lstStyle/>
                    <a:p>
                      <a:pPr marL="336550" marR="0" lvl="0" indent="-3365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2A7041"/>
                        </a:buClr>
                        <a:buSzTx/>
                        <a:buFont typeface="Wingdings" pitchFamily="2" charset="2"/>
                        <a:buNone/>
                        <a:tabLst>
                          <a:tab pos="336550" algn="l"/>
                          <a:tab pos="784225" algn="l"/>
                          <a:tab pos="1233488" algn="l"/>
                          <a:tab pos="1682750" algn="l"/>
                          <a:tab pos="2132013" algn="l"/>
                          <a:tab pos="2581275" algn="l"/>
                          <a:tab pos="3030538" algn="l"/>
                          <a:tab pos="3479800" algn="l"/>
                          <a:tab pos="3929063" algn="l"/>
                          <a:tab pos="4378325" algn="l"/>
                          <a:tab pos="4827588" algn="l"/>
                          <a:tab pos="5276850" algn="l"/>
                          <a:tab pos="5726113" algn="l"/>
                          <a:tab pos="6175375" algn="l"/>
                          <a:tab pos="6624638" algn="l"/>
                          <a:tab pos="7073900" algn="l"/>
                          <a:tab pos="7523163" algn="l"/>
                          <a:tab pos="7972425" algn="l"/>
                          <a:tab pos="8421688" algn="l"/>
                          <a:tab pos="8870950" algn="l"/>
                          <a:tab pos="9320213" algn="l"/>
                        </a:tabLst>
                      </a:pPr>
                      <a:endParaRPr kumimoji="0" lang="en-US" sz="2400" b="0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2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374" name="Slide Number Placeholder 7">
            <a:extLst>
              <a:ext uri="{FF2B5EF4-FFF2-40B4-BE49-F238E27FC236}">
                <a16:creationId xmlns:a16="http://schemas.microsoft.com/office/drawing/2014/main" id="{B4FCA7F9-D782-4D3A-BDF5-942A0E58E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EDC994DD-6643-4BB9-A0AE-8CFE2DF1BE4C}" type="slidenum">
              <a:rPr lang="en-US" altLang="ru-RU"/>
              <a:pPr algn="l" eaLnBrk="1" hangingPunct="1"/>
              <a:t>9</a:t>
            </a:fld>
            <a:endParaRPr lang="en-US" altLang="ru-RU"/>
          </a:p>
        </p:txBody>
      </p:sp>
      <p:pic>
        <p:nvPicPr>
          <p:cNvPr id="15375" name="Picture 9" descr="1511.png">
            <a:extLst>
              <a:ext uri="{FF2B5EF4-FFF2-40B4-BE49-F238E27FC236}">
                <a16:creationId xmlns:a16="http://schemas.microsoft.com/office/drawing/2014/main" id="{C9646F02-9A46-41D0-B499-F217EAC6B9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2143125"/>
            <a:ext cx="5357812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4F9D54E-6A75-4130-90EE-336BEFFECC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1857</Words>
  <Application>Microsoft Office PowerPoint</Application>
  <PresentationFormat>Экран (4:3)</PresentationFormat>
  <Paragraphs>315</Paragraphs>
  <Slides>52</Slides>
  <Notes>9</Notes>
  <HiddenSlides>0</HiddenSlides>
  <MMClips>53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60" baseType="lpstr">
      <vt:lpstr>SimSun</vt:lpstr>
      <vt:lpstr>Arial</vt:lpstr>
      <vt:lpstr>Calibri</vt:lpstr>
      <vt:lpstr>Times New Roman</vt:lpstr>
      <vt:lpstr>Wingdings</vt:lpstr>
      <vt:lpstr>Оформление по умолчанию</vt:lpstr>
      <vt:lpstr>Vergelijking</vt:lpstr>
      <vt:lpstr>Equation</vt:lpstr>
      <vt:lpstr>Обучение ранжированию в информационном поиске</vt:lpstr>
      <vt:lpstr>Машинное обучение для ранжирования поисковой выдачи</vt:lpstr>
      <vt:lpstr>Большое количество признаков в современных поисковых системах</vt:lpstr>
      <vt:lpstr>Презентация PowerPoint</vt:lpstr>
      <vt:lpstr>Презентация PowerPoint</vt:lpstr>
      <vt:lpstr>Пример-1. Обучение весов, соответствующих зонам документов</vt:lpstr>
      <vt:lpstr>Обучение весов, соотв. зонам документа. Общая постановка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Пример-2</vt:lpstr>
      <vt:lpstr>Пример-2 продолжение</vt:lpstr>
      <vt:lpstr>Линейный классификатор для ранжирования</vt:lpstr>
      <vt:lpstr>SVM классификатор  для информационного поиска  [Nallapati 2004]</vt:lpstr>
      <vt:lpstr>SVM для информационного поиска: эксперименты</vt:lpstr>
      <vt:lpstr>SVM для информационного поиска</vt:lpstr>
      <vt:lpstr>Обучение ранжированию</vt:lpstr>
      <vt:lpstr>Основные подходы  к обучению ранжированию</vt:lpstr>
      <vt:lpstr>Обучение Point-wise</vt:lpstr>
      <vt:lpstr>Проблемы Point-wise подхода</vt:lpstr>
      <vt:lpstr>Pair-wise learning</vt:lpstr>
      <vt:lpstr>The Ranking SVM  [Herbrich et al. 1999, 2000; Joachims et al. 2002]</vt:lpstr>
      <vt:lpstr>The Ranking SVM  [Herbrich et al. 1999, 2000; Joachims et al. 2002]</vt:lpstr>
      <vt:lpstr>Два запроса в исходном пространстве</vt:lpstr>
      <vt:lpstr>Два запроса в пространстве пар</vt:lpstr>
      <vt:lpstr>Проблемы подходов  (point-wise и pair-wise)</vt:lpstr>
      <vt:lpstr>LambdaRank</vt:lpstr>
      <vt:lpstr>Подходы listwise</vt:lpstr>
      <vt:lpstr>1. Оптимизация мер качества.  Преодоление проблем</vt:lpstr>
      <vt:lpstr>2. Перестановки</vt:lpstr>
      <vt:lpstr>Модель Luce-Plackett: Определение вероятности перестановки </vt:lpstr>
      <vt:lpstr>Модель Luce-Plackett: Пример</vt:lpstr>
      <vt:lpstr>Расстояние между ранжированными списками</vt:lpstr>
      <vt:lpstr>KL-дивергенция.  Сравнение распределений</vt:lpstr>
      <vt:lpstr>Коллекция Letor для тестирования обучения ранжированию (</vt:lpstr>
      <vt:lpstr>MatrixNet от Яндекса</vt:lpstr>
      <vt:lpstr>Алгоритм MatrixNet</vt:lpstr>
      <vt:lpstr>Простые комбинации классификаторов</vt:lpstr>
      <vt:lpstr>Комбинации классификаторов  одного типа</vt:lpstr>
      <vt:lpstr>Презентация PowerPoint</vt:lpstr>
      <vt:lpstr>Презентация PowerPoint</vt:lpstr>
      <vt:lpstr>MatrixNet: слабые классификаторы: oblivious trees</vt:lpstr>
      <vt:lpstr>Yandex MatrixNet</vt:lpstr>
      <vt:lpstr>Презентация PowerPoint</vt:lpstr>
      <vt:lpstr>Яндекс: новые признаки</vt:lpstr>
      <vt:lpstr>Запросы из хвоста</vt:lpstr>
      <vt:lpstr>Нейронные сети</vt:lpstr>
      <vt:lpstr>Сходство векторов в векторном пространстве на основе нейронной сети (DSSM) :  один из признаков в MatrixNet</vt:lpstr>
      <vt:lpstr>Заключение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ранжированию в информационном поиске</dc:title>
  <dc:creator>boris</dc:creator>
  <cp:lastModifiedBy>Наталья Лукашевич</cp:lastModifiedBy>
  <cp:revision>90</cp:revision>
  <dcterms:created xsi:type="dcterms:W3CDTF">2016-04-17T05:47:13Z</dcterms:created>
  <dcterms:modified xsi:type="dcterms:W3CDTF">2019-06-16T14:50:07Z</dcterms:modified>
</cp:coreProperties>
</file>