
<file path=[Content_Types].xml><?xml version="1.0" encoding="utf-8"?>
<Types xmlns="http://schemas.openxmlformats.org/package/2006/content-types">
  <Default Extension="jpeg" ContentType="image/jpeg"/>
  <Default Extension="m4a" ContentType="audio/mp4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1"/>
  </p:notesMasterIdLst>
  <p:sldIdLst>
    <p:sldId id="259" r:id="rId2"/>
    <p:sldId id="260" r:id="rId3"/>
    <p:sldId id="261" r:id="rId4"/>
    <p:sldId id="262" r:id="rId5"/>
    <p:sldId id="263" r:id="rId6"/>
    <p:sldId id="265" r:id="rId7"/>
    <p:sldId id="264" r:id="rId8"/>
    <p:sldId id="267" r:id="rId9"/>
    <p:sldId id="268" r:id="rId10"/>
    <p:sldId id="269" r:id="rId11"/>
    <p:sldId id="284" r:id="rId12"/>
    <p:sldId id="285" r:id="rId13"/>
    <p:sldId id="286" r:id="rId14"/>
    <p:sldId id="270" r:id="rId15"/>
    <p:sldId id="287" r:id="rId16"/>
    <p:sldId id="271" r:id="rId17"/>
    <p:sldId id="310" r:id="rId18"/>
    <p:sldId id="314" r:id="rId19"/>
    <p:sldId id="315" r:id="rId20"/>
    <p:sldId id="316" r:id="rId21"/>
    <p:sldId id="317" r:id="rId22"/>
    <p:sldId id="318" r:id="rId23"/>
    <p:sldId id="319" r:id="rId24"/>
    <p:sldId id="288" r:id="rId25"/>
    <p:sldId id="289" r:id="rId26"/>
    <p:sldId id="272" r:id="rId27"/>
    <p:sldId id="266" r:id="rId28"/>
    <p:sldId id="303" r:id="rId29"/>
    <p:sldId id="275" r:id="rId30"/>
    <p:sldId id="274" r:id="rId31"/>
    <p:sldId id="276" r:id="rId32"/>
    <p:sldId id="277" r:id="rId33"/>
    <p:sldId id="304" r:id="rId34"/>
    <p:sldId id="305" r:id="rId35"/>
    <p:sldId id="320" r:id="rId36"/>
    <p:sldId id="307" r:id="rId37"/>
    <p:sldId id="308" r:id="rId38"/>
    <p:sldId id="309" r:id="rId39"/>
    <p:sldId id="325" r:id="rId40"/>
    <p:sldId id="280" r:id="rId41"/>
    <p:sldId id="281" r:id="rId42"/>
    <p:sldId id="282" r:id="rId43"/>
    <p:sldId id="283" r:id="rId44"/>
    <p:sldId id="278" r:id="rId45"/>
    <p:sldId id="279" r:id="rId46"/>
    <p:sldId id="321" r:id="rId47"/>
    <p:sldId id="322" r:id="rId48"/>
    <p:sldId id="323" r:id="rId49"/>
    <p:sldId id="324" r:id="rId50"/>
  </p:sldIdLst>
  <p:sldSz cx="9144000" cy="6858000" type="screen4x3"/>
  <p:notesSz cx="6858000" cy="9144000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422" autoAdjust="0"/>
    <p:restoredTop sz="94660"/>
  </p:normalViewPr>
  <p:slideViewPr>
    <p:cSldViewPr>
      <p:cViewPr varScale="1">
        <p:scale>
          <a:sx n="67" d="100"/>
          <a:sy n="67" d="100"/>
        </p:scale>
        <p:origin x="1338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159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notesMaster" Target="notesMasters/notesMaster1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>
            <a:extLst>
              <a:ext uri="{FF2B5EF4-FFF2-40B4-BE49-F238E27FC236}">
                <a16:creationId xmlns:a16="http://schemas.microsoft.com/office/drawing/2014/main" id="{C6EC47C2-D7B0-4E8A-99AC-4159005D3E7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267" name="Rectangle 3">
            <a:extLst>
              <a:ext uri="{FF2B5EF4-FFF2-40B4-BE49-F238E27FC236}">
                <a16:creationId xmlns:a16="http://schemas.microsoft.com/office/drawing/2014/main" id="{949D0603-0C0B-4F6B-B66B-0B0F5C102174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052" name="Rectangle 4">
            <a:extLst>
              <a:ext uri="{FF2B5EF4-FFF2-40B4-BE49-F238E27FC236}">
                <a16:creationId xmlns:a16="http://schemas.microsoft.com/office/drawing/2014/main" id="{7734043A-2325-4B30-B7A0-E2E3D179DBC8}"/>
              </a:ext>
            </a:extLst>
          </p:cNvPr>
          <p:cNvSpPr>
            <a:spLocks noRo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1269" name="Rectangle 5">
            <a:extLst>
              <a:ext uri="{FF2B5EF4-FFF2-40B4-BE49-F238E27FC236}">
                <a16:creationId xmlns:a16="http://schemas.microsoft.com/office/drawing/2014/main" id="{30179234-6536-4F62-8283-47C63234D220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/>
              <a:t>Образец текста</a:t>
            </a:r>
          </a:p>
          <a:p>
            <a:pPr lvl="1"/>
            <a:r>
              <a:rPr lang="ru-RU" noProof="0"/>
              <a:t>Второй уровень</a:t>
            </a:r>
          </a:p>
          <a:p>
            <a:pPr lvl="2"/>
            <a:r>
              <a:rPr lang="ru-RU" noProof="0"/>
              <a:t>Третий уровень</a:t>
            </a:r>
          </a:p>
          <a:p>
            <a:pPr lvl="3"/>
            <a:r>
              <a:rPr lang="ru-RU" noProof="0"/>
              <a:t>Четвертый уровень</a:t>
            </a:r>
          </a:p>
          <a:p>
            <a:pPr lvl="4"/>
            <a:r>
              <a:rPr lang="ru-RU" noProof="0"/>
              <a:t>Пятый уровень</a:t>
            </a:r>
          </a:p>
        </p:txBody>
      </p:sp>
      <p:sp>
        <p:nvSpPr>
          <p:cNvPr id="11270" name="Rectangle 6">
            <a:extLst>
              <a:ext uri="{FF2B5EF4-FFF2-40B4-BE49-F238E27FC236}">
                <a16:creationId xmlns:a16="http://schemas.microsoft.com/office/drawing/2014/main" id="{F3BF2947-7D7D-403A-B327-48223A79F5F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271" name="Rectangle 7">
            <a:extLst>
              <a:ext uri="{FF2B5EF4-FFF2-40B4-BE49-F238E27FC236}">
                <a16:creationId xmlns:a16="http://schemas.microsoft.com/office/drawing/2014/main" id="{8422D696-3131-4DD8-81BC-5C674B82DCC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/>
            </a:lvl1pPr>
          </a:lstStyle>
          <a:p>
            <a:pPr>
              <a:defRPr/>
            </a:pPr>
            <a:fld id="{CD644A51-7C41-4B86-9429-45272B2188C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7">
            <a:extLst>
              <a:ext uri="{FF2B5EF4-FFF2-40B4-BE49-F238E27FC236}">
                <a16:creationId xmlns:a16="http://schemas.microsoft.com/office/drawing/2014/main" id="{ADE3CC8E-2F0B-4F9B-9C1D-5E6CADD6EEA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00C2A26A-1A61-469A-B2DC-182B7823767E}" type="slidenum">
              <a:rPr lang="ru-RU" altLang="ru-RU"/>
              <a:pPr>
                <a:spcBef>
                  <a:spcPct val="0"/>
                </a:spcBef>
              </a:pPr>
              <a:t>5</a:t>
            </a:fld>
            <a:endParaRPr lang="ru-RU" altLang="ru-RU"/>
          </a:p>
        </p:txBody>
      </p:sp>
      <p:sp>
        <p:nvSpPr>
          <p:cNvPr id="8195" name="Slide Image Placeholder 1">
            <a:extLst>
              <a:ext uri="{FF2B5EF4-FFF2-40B4-BE49-F238E27FC236}">
                <a16:creationId xmlns:a16="http://schemas.microsoft.com/office/drawing/2014/main" id="{B521B64F-44CE-466B-A4F8-4691C3FD238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196" name="Notes Placeholder 2">
            <a:extLst>
              <a:ext uri="{FF2B5EF4-FFF2-40B4-BE49-F238E27FC236}">
                <a16:creationId xmlns:a16="http://schemas.microsoft.com/office/drawing/2014/main" id="{00DF4D2E-B69A-4B63-BA3D-DC9C2B17D22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ru-RU" altLang="ru-RU">
              <a:latin typeface="Arial" panose="020B0604020202020204" pitchFamily="34" charset="0"/>
            </a:endParaRPr>
          </a:p>
        </p:txBody>
      </p:sp>
      <p:sp>
        <p:nvSpPr>
          <p:cNvPr id="8197" name="Slide Number Placeholder 3">
            <a:extLst>
              <a:ext uri="{FF2B5EF4-FFF2-40B4-BE49-F238E27FC236}">
                <a16:creationId xmlns:a16="http://schemas.microsoft.com/office/drawing/2014/main" id="{836474A3-A061-4717-9EB8-3672A16F0491}"/>
              </a:ext>
            </a:extLst>
          </p:cNvPr>
          <p:cNvSpPr txBox="1">
            <a:spLocks noGrp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8F9C3937-E9F3-4D67-855C-652018EF14E1}" type="slidenum">
              <a:rPr lang="zh-CN" altLang="en-US">
                <a:latin typeface="Lucida Sans" panose="020B0602030504020204" pitchFamily="34" charset="0"/>
              </a:rPr>
              <a:pPr algn="r" eaLnBrk="1" hangingPunct="1">
                <a:spcBef>
                  <a:spcPct val="0"/>
                </a:spcBef>
              </a:pPr>
              <a:t>5</a:t>
            </a:fld>
            <a:endParaRPr lang="en-US" altLang="zh-CN">
              <a:latin typeface="Lucida Sans" panose="020B0602030504020204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7">
            <a:extLst>
              <a:ext uri="{FF2B5EF4-FFF2-40B4-BE49-F238E27FC236}">
                <a16:creationId xmlns:a16="http://schemas.microsoft.com/office/drawing/2014/main" id="{02ADB118-AEE8-4B0C-9857-1D135F27620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F124EB42-EDB0-4592-A526-8A5B5B7D54BB}" type="slidenum">
              <a:rPr lang="ru-RU" altLang="ru-RU"/>
              <a:pPr>
                <a:spcBef>
                  <a:spcPct val="0"/>
                </a:spcBef>
              </a:pPr>
              <a:t>6</a:t>
            </a:fld>
            <a:endParaRPr lang="ru-RU" altLang="ru-RU"/>
          </a:p>
        </p:txBody>
      </p:sp>
      <p:sp>
        <p:nvSpPr>
          <p:cNvPr id="10243" name="Slide Image Placeholder 1">
            <a:extLst>
              <a:ext uri="{FF2B5EF4-FFF2-40B4-BE49-F238E27FC236}">
                <a16:creationId xmlns:a16="http://schemas.microsoft.com/office/drawing/2014/main" id="{8920BB00-7B17-418C-9E4D-24AD704B095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244" name="Notes Placeholder 2">
            <a:extLst>
              <a:ext uri="{FF2B5EF4-FFF2-40B4-BE49-F238E27FC236}">
                <a16:creationId xmlns:a16="http://schemas.microsoft.com/office/drawing/2014/main" id="{D5E730C8-B57E-4570-AA3A-4C63A6CE0E2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ru-RU" altLang="ru-RU">
              <a:latin typeface="Arial" panose="020B0604020202020204" pitchFamily="34" charset="0"/>
            </a:endParaRPr>
          </a:p>
        </p:txBody>
      </p:sp>
      <p:sp>
        <p:nvSpPr>
          <p:cNvPr id="10245" name="Slide Number Placeholder 3">
            <a:extLst>
              <a:ext uri="{FF2B5EF4-FFF2-40B4-BE49-F238E27FC236}">
                <a16:creationId xmlns:a16="http://schemas.microsoft.com/office/drawing/2014/main" id="{9C8530BF-0C2C-4A3B-9594-57731840C61A}"/>
              </a:ext>
            </a:extLst>
          </p:cNvPr>
          <p:cNvSpPr txBox="1">
            <a:spLocks noGrp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F8FC457B-1AE9-4D2D-9540-8827243EE381}" type="slidenum">
              <a:rPr lang="zh-CN" altLang="en-US">
                <a:latin typeface="Lucida Sans" panose="020B0602030504020204" pitchFamily="34" charset="0"/>
              </a:rPr>
              <a:pPr algn="r" eaLnBrk="1" hangingPunct="1">
                <a:spcBef>
                  <a:spcPct val="0"/>
                </a:spcBef>
              </a:pPr>
              <a:t>6</a:t>
            </a:fld>
            <a:endParaRPr lang="en-US" altLang="zh-CN">
              <a:latin typeface="Lucida Sans" panose="020B0602030504020204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7">
            <a:extLst>
              <a:ext uri="{FF2B5EF4-FFF2-40B4-BE49-F238E27FC236}">
                <a16:creationId xmlns:a16="http://schemas.microsoft.com/office/drawing/2014/main" id="{E016ECDC-6522-4717-BB07-389781EB71C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BDCB90B0-D334-455B-8643-E0247E7E2A04}" type="slidenum">
              <a:rPr lang="ru-RU" altLang="ru-RU"/>
              <a:pPr>
                <a:spcBef>
                  <a:spcPct val="0"/>
                </a:spcBef>
              </a:pPr>
              <a:t>7</a:t>
            </a:fld>
            <a:endParaRPr lang="ru-RU" altLang="ru-RU"/>
          </a:p>
        </p:txBody>
      </p:sp>
      <p:sp>
        <p:nvSpPr>
          <p:cNvPr id="12291" name="Slide Image Placeholder 1">
            <a:extLst>
              <a:ext uri="{FF2B5EF4-FFF2-40B4-BE49-F238E27FC236}">
                <a16:creationId xmlns:a16="http://schemas.microsoft.com/office/drawing/2014/main" id="{BAD2201B-D804-4181-8D3C-968D3BA2D42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292" name="Notes Placeholder 2">
            <a:extLst>
              <a:ext uri="{FF2B5EF4-FFF2-40B4-BE49-F238E27FC236}">
                <a16:creationId xmlns:a16="http://schemas.microsoft.com/office/drawing/2014/main" id="{E16D9C69-BAF4-4975-9CA8-E72894C2CEF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ru-RU" altLang="ru-RU">
              <a:latin typeface="Arial" panose="020B0604020202020204" pitchFamily="34" charset="0"/>
            </a:endParaRPr>
          </a:p>
        </p:txBody>
      </p:sp>
      <p:sp>
        <p:nvSpPr>
          <p:cNvPr id="12293" name="Slide Number Placeholder 3">
            <a:extLst>
              <a:ext uri="{FF2B5EF4-FFF2-40B4-BE49-F238E27FC236}">
                <a16:creationId xmlns:a16="http://schemas.microsoft.com/office/drawing/2014/main" id="{D1D6146F-1340-4124-8C35-433ED395A83F}"/>
              </a:ext>
            </a:extLst>
          </p:cNvPr>
          <p:cNvSpPr txBox="1">
            <a:spLocks noGrp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C9B3B279-C14C-49D3-A7AC-DB036130D1F4}" type="slidenum">
              <a:rPr lang="zh-CN" altLang="en-US">
                <a:latin typeface="Lucida Sans" panose="020B0602030504020204" pitchFamily="34" charset="0"/>
              </a:rPr>
              <a:pPr algn="r" eaLnBrk="1" hangingPunct="1">
                <a:spcBef>
                  <a:spcPct val="0"/>
                </a:spcBef>
              </a:pPr>
              <a:t>7</a:t>
            </a:fld>
            <a:endParaRPr lang="en-US" altLang="zh-CN">
              <a:latin typeface="Lucida Sans" panose="020B0602030504020204" pitchFamily="34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0CC2CEF1-94F6-4B19-AF07-4A7E2E4FE426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96AFF5B7-D379-4E8D-BDEE-FF7F85B9195B}" type="slidenum">
              <a:rPr lang="ru-RU" altLang="ru-RU"/>
              <a:pPr>
                <a:spcBef>
                  <a:spcPct val="0"/>
                </a:spcBef>
              </a:pPr>
              <a:t>14</a:t>
            </a:fld>
            <a:endParaRPr lang="ru-RU" altLang="ru-RU"/>
          </a:p>
        </p:txBody>
      </p:sp>
      <p:sp>
        <p:nvSpPr>
          <p:cNvPr id="20483" name="Slide Image Placeholder 1">
            <a:extLst>
              <a:ext uri="{FF2B5EF4-FFF2-40B4-BE49-F238E27FC236}">
                <a16:creationId xmlns:a16="http://schemas.microsoft.com/office/drawing/2014/main" id="{F8377E4A-447F-440D-9FCB-AD492DE7BE1C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Notes Placeholder 2">
            <a:extLst>
              <a:ext uri="{FF2B5EF4-FFF2-40B4-BE49-F238E27FC236}">
                <a16:creationId xmlns:a16="http://schemas.microsoft.com/office/drawing/2014/main" id="{C13D8196-E5F7-48D8-A5F3-9300E05657D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ru-RU" altLang="ru-RU">
              <a:latin typeface="Arial" panose="020B0604020202020204" pitchFamily="34" charset="0"/>
            </a:endParaRPr>
          </a:p>
        </p:txBody>
      </p:sp>
      <p:sp>
        <p:nvSpPr>
          <p:cNvPr id="20485" name="Slide Number Placeholder 3">
            <a:extLst>
              <a:ext uri="{FF2B5EF4-FFF2-40B4-BE49-F238E27FC236}">
                <a16:creationId xmlns:a16="http://schemas.microsoft.com/office/drawing/2014/main" id="{BB60BFBD-3CF4-4471-8253-9C207353820C}"/>
              </a:ext>
            </a:extLst>
          </p:cNvPr>
          <p:cNvSpPr txBox="1">
            <a:spLocks noGrp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90DC7468-B32E-4E79-95FA-67D7E2684620}" type="slidenum">
              <a:rPr lang="zh-CN" altLang="en-US">
                <a:latin typeface="Lucida Sans" panose="020B0602030504020204" pitchFamily="34" charset="0"/>
              </a:rPr>
              <a:pPr algn="r" eaLnBrk="1" hangingPunct="1">
                <a:spcBef>
                  <a:spcPct val="0"/>
                </a:spcBef>
              </a:pPr>
              <a:t>14</a:t>
            </a:fld>
            <a:endParaRPr lang="en-US" altLang="zh-CN">
              <a:latin typeface="Lucida Sans" panose="020B0602030504020204" pitchFamily="34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7">
            <a:extLst>
              <a:ext uri="{FF2B5EF4-FFF2-40B4-BE49-F238E27FC236}">
                <a16:creationId xmlns:a16="http://schemas.microsoft.com/office/drawing/2014/main" id="{E23BEA42-7AAF-4716-9D75-190E99598DA6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254EF862-73DE-40CA-B8E1-A811F505F31B}" type="slidenum">
              <a:rPr lang="ru-RU" altLang="ru-RU"/>
              <a:pPr>
                <a:spcBef>
                  <a:spcPct val="0"/>
                </a:spcBef>
              </a:pPr>
              <a:t>16</a:t>
            </a:fld>
            <a:endParaRPr lang="ru-RU" altLang="ru-RU"/>
          </a:p>
        </p:txBody>
      </p:sp>
      <p:sp>
        <p:nvSpPr>
          <p:cNvPr id="23555" name="Slide Image Placeholder 1">
            <a:extLst>
              <a:ext uri="{FF2B5EF4-FFF2-40B4-BE49-F238E27FC236}">
                <a16:creationId xmlns:a16="http://schemas.microsoft.com/office/drawing/2014/main" id="{D4DBA6AD-25B0-4491-8CFF-9C1BCCFFE07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556" name="Notes Placeholder 2">
            <a:extLst>
              <a:ext uri="{FF2B5EF4-FFF2-40B4-BE49-F238E27FC236}">
                <a16:creationId xmlns:a16="http://schemas.microsoft.com/office/drawing/2014/main" id="{93BAAA63-7E62-4C52-96A9-93A33A9C62D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ru-RU" altLang="ru-RU">
              <a:latin typeface="Arial" panose="020B0604020202020204" pitchFamily="34" charset="0"/>
            </a:endParaRPr>
          </a:p>
        </p:txBody>
      </p:sp>
      <p:sp>
        <p:nvSpPr>
          <p:cNvPr id="23557" name="Slide Number Placeholder 3">
            <a:extLst>
              <a:ext uri="{FF2B5EF4-FFF2-40B4-BE49-F238E27FC236}">
                <a16:creationId xmlns:a16="http://schemas.microsoft.com/office/drawing/2014/main" id="{8A00D69B-860A-4AEA-9F54-E812937BED85}"/>
              </a:ext>
            </a:extLst>
          </p:cNvPr>
          <p:cNvSpPr txBox="1">
            <a:spLocks noGrp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5C4D0000-B7F3-46C4-9050-D64C4F05BFBE}" type="slidenum">
              <a:rPr lang="zh-CN" altLang="en-US">
                <a:latin typeface="Lucida Sans" panose="020B0602030504020204" pitchFamily="34" charset="0"/>
              </a:rPr>
              <a:pPr algn="r" eaLnBrk="1" hangingPunct="1">
                <a:spcBef>
                  <a:spcPct val="0"/>
                </a:spcBef>
              </a:pPr>
              <a:t>16</a:t>
            </a:fld>
            <a:endParaRPr lang="en-US" altLang="zh-CN">
              <a:latin typeface="Lucida Sans" panose="020B0602030504020204" pitchFamily="34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7">
            <a:extLst>
              <a:ext uri="{FF2B5EF4-FFF2-40B4-BE49-F238E27FC236}">
                <a16:creationId xmlns:a16="http://schemas.microsoft.com/office/drawing/2014/main" id="{E5BBF7F2-E796-456C-9695-1D78EEEB9FF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CECBBAEC-858E-4FD0-9ACD-B2FD3F7E22D2}" type="slidenum">
              <a:rPr lang="ru-RU" altLang="ru-RU"/>
              <a:pPr>
                <a:spcBef>
                  <a:spcPct val="0"/>
                </a:spcBef>
              </a:pPr>
              <a:t>24</a:t>
            </a:fld>
            <a:endParaRPr lang="ru-RU" altLang="ru-RU"/>
          </a:p>
        </p:txBody>
      </p:sp>
      <p:sp>
        <p:nvSpPr>
          <p:cNvPr id="32771" name="Slide Image Placeholder 1">
            <a:extLst>
              <a:ext uri="{FF2B5EF4-FFF2-40B4-BE49-F238E27FC236}">
                <a16:creationId xmlns:a16="http://schemas.microsoft.com/office/drawing/2014/main" id="{CD353A97-5378-4A4B-A50C-74C7361305B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2772" name="Notes Placeholder 2">
            <a:extLst>
              <a:ext uri="{FF2B5EF4-FFF2-40B4-BE49-F238E27FC236}">
                <a16:creationId xmlns:a16="http://schemas.microsoft.com/office/drawing/2014/main" id="{CFA8E53B-6286-47A9-BBC1-A5F77D69E84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ru-RU" altLang="ru-RU">
              <a:latin typeface="Arial" panose="020B0604020202020204" pitchFamily="34" charset="0"/>
            </a:endParaRPr>
          </a:p>
        </p:txBody>
      </p:sp>
      <p:sp>
        <p:nvSpPr>
          <p:cNvPr id="32773" name="Slide Number Placeholder 3">
            <a:extLst>
              <a:ext uri="{FF2B5EF4-FFF2-40B4-BE49-F238E27FC236}">
                <a16:creationId xmlns:a16="http://schemas.microsoft.com/office/drawing/2014/main" id="{95E644D3-8113-4F8A-995F-92DD15C24C8A}"/>
              </a:ext>
            </a:extLst>
          </p:cNvPr>
          <p:cNvSpPr txBox="1">
            <a:spLocks noGrp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77AD5C1E-E7D5-4E9B-86B7-C8FA44CB1BCC}" type="slidenum">
              <a:rPr lang="zh-CN" altLang="en-US">
                <a:latin typeface="Lucida Sans" panose="020B0602030504020204" pitchFamily="34" charset="0"/>
                <a:cs typeface="Arial" panose="020B0604020202020204" pitchFamily="34" charset="0"/>
              </a:rPr>
              <a:pPr algn="r" eaLnBrk="1" hangingPunct="1">
                <a:spcBef>
                  <a:spcPct val="0"/>
                </a:spcBef>
              </a:pPr>
              <a:t>24</a:t>
            </a:fld>
            <a:endParaRPr lang="en-US" altLang="zh-CN">
              <a:latin typeface="Lucida Sans" panose="020B0602030504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7">
            <a:extLst>
              <a:ext uri="{FF2B5EF4-FFF2-40B4-BE49-F238E27FC236}">
                <a16:creationId xmlns:a16="http://schemas.microsoft.com/office/drawing/2014/main" id="{156D0BDA-C9ED-4646-B98D-22828D68845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51B742C4-BC6E-4235-8E60-9C58277C8950}" type="slidenum">
              <a:rPr lang="ru-RU" altLang="ru-RU"/>
              <a:pPr>
                <a:spcBef>
                  <a:spcPct val="0"/>
                </a:spcBef>
              </a:pPr>
              <a:t>25</a:t>
            </a:fld>
            <a:endParaRPr lang="ru-RU" altLang="ru-RU"/>
          </a:p>
        </p:txBody>
      </p:sp>
      <p:sp>
        <p:nvSpPr>
          <p:cNvPr id="34819" name="Slide Image Placeholder 1">
            <a:extLst>
              <a:ext uri="{FF2B5EF4-FFF2-40B4-BE49-F238E27FC236}">
                <a16:creationId xmlns:a16="http://schemas.microsoft.com/office/drawing/2014/main" id="{EBFE0B67-359D-4BC9-BCFE-D5C607EFE0B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820" name="Notes Placeholder 2">
            <a:extLst>
              <a:ext uri="{FF2B5EF4-FFF2-40B4-BE49-F238E27FC236}">
                <a16:creationId xmlns:a16="http://schemas.microsoft.com/office/drawing/2014/main" id="{FF528C5E-1C19-43F7-B744-A4A689A96DF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ru-RU" altLang="ru-RU">
              <a:latin typeface="Arial" panose="020B0604020202020204" pitchFamily="34" charset="0"/>
            </a:endParaRPr>
          </a:p>
        </p:txBody>
      </p:sp>
      <p:sp>
        <p:nvSpPr>
          <p:cNvPr id="34821" name="Slide Number Placeholder 3">
            <a:extLst>
              <a:ext uri="{FF2B5EF4-FFF2-40B4-BE49-F238E27FC236}">
                <a16:creationId xmlns:a16="http://schemas.microsoft.com/office/drawing/2014/main" id="{B92AC9EC-570B-4AB8-921D-CC7CC64E6DA7}"/>
              </a:ext>
            </a:extLst>
          </p:cNvPr>
          <p:cNvSpPr txBox="1">
            <a:spLocks noGrp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50EDC3F4-C258-4B6D-B77E-CA2ED9B3C2AD}" type="slidenum">
              <a:rPr lang="zh-CN" altLang="en-US">
                <a:latin typeface="Lucida Sans" panose="020B0602030504020204" pitchFamily="34" charset="0"/>
                <a:cs typeface="Arial" panose="020B0604020202020204" pitchFamily="34" charset="0"/>
              </a:rPr>
              <a:pPr algn="r" eaLnBrk="1" hangingPunct="1">
                <a:spcBef>
                  <a:spcPct val="0"/>
                </a:spcBef>
              </a:pPr>
              <a:t>25</a:t>
            </a:fld>
            <a:endParaRPr lang="en-US" altLang="zh-CN">
              <a:latin typeface="Lucida Sans" panose="020B0602030504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7">
            <a:extLst>
              <a:ext uri="{FF2B5EF4-FFF2-40B4-BE49-F238E27FC236}">
                <a16:creationId xmlns:a16="http://schemas.microsoft.com/office/drawing/2014/main" id="{0CF71563-7FD0-4A6E-AFEC-DAFA0162D41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755C679F-9357-42A0-AE9E-528006148D3C}" type="slidenum">
              <a:rPr lang="ru-RU" altLang="ru-RU"/>
              <a:pPr>
                <a:spcBef>
                  <a:spcPct val="0"/>
                </a:spcBef>
              </a:pPr>
              <a:t>27</a:t>
            </a:fld>
            <a:endParaRPr lang="ru-RU" altLang="ru-RU"/>
          </a:p>
        </p:txBody>
      </p:sp>
      <p:sp>
        <p:nvSpPr>
          <p:cNvPr id="37891" name="Slide Image Placeholder 1">
            <a:extLst>
              <a:ext uri="{FF2B5EF4-FFF2-40B4-BE49-F238E27FC236}">
                <a16:creationId xmlns:a16="http://schemas.microsoft.com/office/drawing/2014/main" id="{C14221B8-F05C-44B9-8C71-66DF0930584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7892" name="Notes Placeholder 2">
            <a:extLst>
              <a:ext uri="{FF2B5EF4-FFF2-40B4-BE49-F238E27FC236}">
                <a16:creationId xmlns:a16="http://schemas.microsoft.com/office/drawing/2014/main" id="{5E38BE8B-DBA7-4297-8BC5-0B04AE46E51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ru-RU">
                <a:latin typeface="Arial" panose="020B0604020202020204" pitchFamily="34" charset="0"/>
              </a:rPr>
              <a:t>Document cache: allows generating snippets (next chapter)</a:t>
            </a:r>
          </a:p>
        </p:txBody>
      </p:sp>
      <p:sp>
        <p:nvSpPr>
          <p:cNvPr id="37893" name="Slide Number Placeholder 3">
            <a:extLst>
              <a:ext uri="{FF2B5EF4-FFF2-40B4-BE49-F238E27FC236}">
                <a16:creationId xmlns:a16="http://schemas.microsoft.com/office/drawing/2014/main" id="{12D4C5BC-6245-4804-971F-863459607CC4}"/>
              </a:ext>
            </a:extLst>
          </p:cNvPr>
          <p:cNvSpPr txBox="1">
            <a:spLocks noGrp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DC7A537F-2CDB-4AF3-A7AA-0141D75CCD3F}" type="slidenum">
              <a:rPr lang="zh-CN" altLang="en-US">
                <a:latin typeface="Lucida Sans" panose="020B0602030504020204" pitchFamily="34" charset="0"/>
              </a:rPr>
              <a:pPr algn="r" eaLnBrk="1" hangingPunct="1">
                <a:spcBef>
                  <a:spcPct val="0"/>
                </a:spcBef>
              </a:pPr>
              <a:t>27</a:t>
            </a:fld>
            <a:endParaRPr lang="en-US" altLang="zh-CN">
              <a:latin typeface="Lucida Sans" panose="020B0602030504020204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AAE5AE38-4F6E-4BA1-9D37-05716B4FAD11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EA747328-E843-4BAF-9B65-4E0620C6502B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9D624A74-8CF6-445F-AA13-1645650E1FF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A9BF9F7-DD1B-4376-BB37-838AD252928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617909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0ACED20F-D5A9-4E0A-AAC4-441232D7353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14B47D6B-FCCB-4D20-B53D-FBF7EE15CD3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14001AF1-13C7-46C5-931D-D64FA24CA77E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1E94654-04FF-4164-A3DE-FDE402F8243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5899740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A37AFB82-D452-495C-B2D0-845B2DE8008F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29F1E9E9-4035-43BA-8044-83BB83AC1DDD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E581961F-2D55-4045-A6B4-8BFF5A72A9D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96A3C07-84E4-43A9-A3BC-6F1C0FA38BE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7284729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AD2E11F5-BB0C-4C65-8FFA-48C08E1DA80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F0F86967-6B75-4C46-A965-EC9A6237AE09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4610C11F-9E0E-4709-82DD-DA236212D63F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580AC87-152B-4F28-ABD9-D375053C6BD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0352184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86E3E155-9090-4713-980C-471EA389379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B779100C-1EF8-491B-A68D-3FFA01E1722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9DEA2516-4096-4B4A-9C27-81F03112263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A4FBC1A-7A32-4775-9664-21B04C1746E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300170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207E5CBC-5B82-4319-866E-BC5BCAFFF1B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6AC90067-7794-43DD-AA4F-A12BCD844A63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4BA17CBA-2779-443A-BB7E-262B6F0BD0F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A9858F3-236F-4077-AD0D-CFAA7C044A6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3731612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EEE214E5-6CE7-4C14-92A4-37F5A4A88FAE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4B408091-D323-4D23-971E-9A528E92BBBD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BA8BF322-CC41-42DF-8AB8-DAD1B0390928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8EA263E-D491-4437-B0B5-5BD68AADD84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5484985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Rectangle 4">
            <a:extLst>
              <a:ext uri="{FF2B5EF4-FFF2-40B4-BE49-F238E27FC236}">
                <a16:creationId xmlns:a16="http://schemas.microsoft.com/office/drawing/2014/main" id="{A3CBAE9C-23CA-4DD6-83B6-4FDD38DF105F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id="{A39794AE-7D7A-4F75-BD9A-0ACCA3B326E1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5ED396B3-788E-49E6-8FCD-78BCA42B1B49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72706A1-81F0-4CF6-84FF-B95F1B939C1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803041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>
            <a:extLst>
              <a:ext uri="{FF2B5EF4-FFF2-40B4-BE49-F238E27FC236}">
                <a16:creationId xmlns:a16="http://schemas.microsoft.com/office/drawing/2014/main" id="{814B4918-90DD-4600-930B-F48749ECEC6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>
            <a:extLst>
              <a:ext uri="{FF2B5EF4-FFF2-40B4-BE49-F238E27FC236}">
                <a16:creationId xmlns:a16="http://schemas.microsoft.com/office/drawing/2014/main" id="{6FD9F6C3-D461-487B-9D15-D9CFBB39651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255DB461-CFC8-4197-B54C-413A191C1088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BD30E10-1DD3-4D45-94A3-E1B504764AF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7721335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4E93B8BD-AAC6-4157-8B48-EAF364451ADC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431E7773-B23D-4EBC-B255-6EB756DF5B1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4EF7D49-FE16-4908-8EA6-FCD1951BF1F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5A61D68-BFC1-450A-95D0-6A928DB19AE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6767245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1C7D0DE5-F201-4C24-AF09-E7EB90812193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25E1AE84-8A6B-4212-A3F2-65E4791CD5BB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B4AE0B0-EB2D-4A15-9AEE-557D4BF01C47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34C0059-54FD-46DA-8F7F-EF6AF4CDD17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5829364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>
            <a:extLst>
              <a:ext uri="{FF2B5EF4-FFF2-40B4-BE49-F238E27FC236}">
                <a16:creationId xmlns:a16="http://schemas.microsoft.com/office/drawing/2014/main" id="{DEB2EF57-B4F9-4AE1-938B-A4F8245F499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</a:p>
        </p:txBody>
      </p:sp>
      <p:sp>
        <p:nvSpPr>
          <p:cNvPr id="1027" name="Rectangle 3">
            <a:extLst>
              <a:ext uri="{FF2B5EF4-FFF2-40B4-BE49-F238E27FC236}">
                <a16:creationId xmlns:a16="http://schemas.microsoft.com/office/drawing/2014/main" id="{2C6FDC5F-D538-4096-926F-48F3EEF4D94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  <p:sp>
        <p:nvSpPr>
          <p:cNvPr id="1028" name="Rectangle 4">
            <a:extLst>
              <a:ext uri="{FF2B5EF4-FFF2-40B4-BE49-F238E27FC236}">
                <a16:creationId xmlns:a16="http://schemas.microsoft.com/office/drawing/2014/main" id="{1CF37EFC-EE9C-4871-953D-E67534458A00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>
            <a:extLst>
              <a:ext uri="{FF2B5EF4-FFF2-40B4-BE49-F238E27FC236}">
                <a16:creationId xmlns:a16="http://schemas.microsoft.com/office/drawing/2014/main" id="{8B7EADC1-8DEC-4229-B35C-0B6A2786B07A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>
            <a:extLst>
              <a:ext uri="{FF2B5EF4-FFF2-40B4-BE49-F238E27FC236}">
                <a16:creationId xmlns:a16="http://schemas.microsoft.com/office/drawing/2014/main" id="{A7A9FA5D-8BD3-4B49-B59B-B3379A9ED80D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/>
            </a:lvl1pPr>
          </a:lstStyle>
          <a:p>
            <a:pPr>
              <a:defRPr/>
            </a:pPr>
            <a:fld id="{E5A30654-8255-417B-99C2-1E1859FD7FB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0.m4a"/><Relationship Id="rId1" Type="http://schemas.microsoft.com/office/2007/relationships/media" Target="../media/media10.m4a"/><Relationship Id="rId4" Type="http://schemas.openxmlformats.org/officeDocument/2006/relationships/image" Target="../media/image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1.m4a"/><Relationship Id="rId1" Type="http://schemas.microsoft.com/office/2007/relationships/media" Target="../media/media11.m4a"/><Relationship Id="rId4" Type="http://schemas.openxmlformats.org/officeDocument/2006/relationships/image" Target="../media/image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2.m4a"/><Relationship Id="rId1" Type="http://schemas.microsoft.com/office/2007/relationships/media" Target="../media/media12.m4a"/><Relationship Id="rId4" Type="http://schemas.openxmlformats.org/officeDocument/2006/relationships/image" Target="../media/image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3.m4a"/><Relationship Id="rId1" Type="http://schemas.microsoft.com/office/2007/relationships/media" Target="../media/media13.m4a"/><Relationship Id="rId4" Type="http://schemas.openxmlformats.org/officeDocument/2006/relationships/image" Target="../media/image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1.png"/><Relationship Id="rId2" Type="http://schemas.openxmlformats.org/officeDocument/2006/relationships/audio" Target="../media/media14.m4a"/><Relationship Id="rId1" Type="http://schemas.microsoft.com/office/2007/relationships/media" Target="../media/media14.m4a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notesSlide" Target="../notesSlides/notesSlide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5.m4a"/><Relationship Id="rId1" Type="http://schemas.microsoft.com/office/2007/relationships/media" Target="../media/media15.m4a"/><Relationship Id="rId4" Type="http://schemas.openxmlformats.org/officeDocument/2006/relationships/image" Target="../media/image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6.m4a"/><Relationship Id="rId1" Type="http://schemas.microsoft.com/office/2007/relationships/media" Target="../media/media16.m4a"/><Relationship Id="rId6" Type="http://schemas.openxmlformats.org/officeDocument/2006/relationships/image" Target="../media/image1.png"/><Relationship Id="rId5" Type="http://schemas.openxmlformats.org/officeDocument/2006/relationships/image" Target="../media/image4.png"/><Relationship Id="rId4" Type="http://schemas.openxmlformats.org/officeDocument/2006/relationships/notesSlide" Target="../notesSlides/notesSlide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7.m4a"/><Relationship Id="rId1" Type="http://schemas.microsoft.com/office/2007/relationships/media" Target="../media/media17.m4a"/><Relationship Id="rId4" Type="http://schemas.openxmlformats.org/officeDocument/2006/relationships/image" Target="../media/image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8.m4a"/><Relationship Id="rId1" Type="http://schemas.microsoft.com/office/2007/relationships/media" Target="../media/media18.m4a"/><Relationship Id="rId4" Type="http://schemas.openxmlformats.org/officeDocument/2006/relationships/image" Target="../media/image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9.m4a"/><Relationship Id="rId1" Type="http://schemas.microsoft.com/office/2007/relationships/media" Target="../media/media19.m4a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4a"/><Relationship Id="rId1" Type="http://schemas.microsoft.com/office/2007/relationships/media" Target="../media/media2.m4a"/><Relationship Id="rId4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0.m4a"/><Relationship Id="rId1" Type="http://schemas.microsoft.com/office/2007/relationships/media" Target="../media/media20.m4a"/><Relationship Id="rId4" Type="http://schemas.openxmlformats.org/officeDocument/2006/relationships/image" Target="../media/image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1.m4a"/><Relationship Id="rId1" Type="http://schemas.microsoft.com/office/2007/relationships/media" Target="../media/media21.m4a"/><Relationship Id="rId4" Type="http://schemas.openxmlformats.org/officeDocument/2006/relationships/image" Target="../media/image1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2.m4a"/><Relationship Id="rId1" Type="http://schemas.microsoft.com/office/2007/relationships/media" Target="../media/media22.m4a"/><Relationship Id="rId4" Type="http://schemas.openxmlformats.org/officeDocument/2006/relationships/image" Target="../media/image1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3.m4a"/><Relationship Id="rId1" Type="http://schemas.microsoft.com/office/2007/relationships/media" Target="../media/media23.m4a"/><Relationship Id="rId5" Type="http://schemas.openxmlformats.org/officeDocument/2006/relationships/image" Target="../media/image1.png"/><Relationship Id="rId4" Type="http://schemas.openxmlformats.org/officeDocument/2006/relationships/image" Target="../media/image5.wm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4.m4a"/><Relationship Id="rId1" Type="http://schemas.microsoft.com/office/2007/relationships/media" Target="../media/media24.m4a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5.m4a"/><Relationship Id="rId1" Type="http://schemas.microsoft.com/office/2007/relationships/media" Target="../media/media25.m4a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6.m4a"/><Relationship Id="rId1" Type="http://schemas.microsoft.com/office/2007/relationships/media" Target="../media/media26.m4a"/><Relationship Id="rId4" Type="http://schemas.openxmlformats.org/officeDocument/2006/relationships/image" Target="../media/image1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7.m4a"/><Relationship Id="rId1" Type="http://schemas.microsoft.com/office/2007/relationships/media" Target="../media/media27.m4a"/><Relationship Id="rId6" Type="http://schemas.openxmlformats.org/officeDocument/2006/relationships/image" Target="../media/image1.png"/><Relationship Id="rId5" Type="http://schemas.openxmlformats.org/officeDocument/2006/relationships/image" Target="../media/image6.png"/><Relationship Id="rId4" Type="http://schemas.openxmlformats.org/officeDocument/2006/relationships/notesSlide" Target="../notesSlides/notesSlide8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28.m4a"/><Relationship Id="rId1" Type="http://schemas.microsoft.com/office/2007/relationships/media" Target="../media/media28.m4a"/><Relationship Id="rId4" Type="http://schemas.openxmlformats.org/officeDocument/2006/relationships/image" Target="../media/image1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9.m4a"/><Relationship Id="rId1" Type="http://schemas.microsoft.com/office/2007/relationships/media" Target="../media/media29.m4a"/><Relationship Id="rId4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3.m4a"/><Relationship Id="rId1" Type="http://schemas.microsoft.com/office/2007/relationships/media" Target="../media/media3.m4a"/><Relationship Id="rId4" Type="http://schemas.openxmlformats.org/officeDocument/2006/relationships/image" Target="../media/image1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30.m4a"/><Relationship Id="rId1" Type="http://schemas.microsoft.com/office/2007/relationships/media" Target="../media/media30.m4a"/><Relationship Id="rId5" Type="http://schemas.openxmlformats.org/officeDocument/2006/relationships/image" Target="../media/image1.png"/><Relationship Id="rId4" Type="http://schemas.openxmlformats.org/officeDocument/2006/relationships/image" Target="../media/image7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31.m4a"/><Relationship Id="rId1" Type="http://schemas.microsoft.com/office/2007/relationships/media" Target="../media/media31.m4a"/><Relationship Id="rId5" Type="http://schemas.openxmlformats.org/officeDocument/2006/relationships/image" Target="../media/image1.png"/><Relationship Id="rId4" Type="http://schemas.openxmlformats.org/officeDocument/2006/relationships/image" Target="../media/image8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32.m4a"/><Relationship Id="rId1" Type="http://schemas.microsoft.com/office/2007/relationships/media" Target="../media/media32.m4a"/><Relationship Id="rId5" Type="http://schemas.openxmlformats.org/officeDocument/2006/relationships/image" Target="../media/image1.png"/><Relationship Id="rId4" Type="http://schemas.openxmlformats.org/officeDocument/2006/relationships/image" Target="../media/image9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3.m4a"/><Relationship Id="rId1" Type="http://schemas.microsoft.com/office/2007/relationships/media" Target="../media/media33.m4a"/><Relationship Id="rId4" Type="http://schemas.openxmlformats.org/officeDocument/2006/relationships/image" Target="../media/image1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4.m4a"/><Relationship Id="rId1" Type="http://schemas.microsoft.com/office/2007/relationships/media" Target="../media/media34.m4a"/><Relationship Id="rId5" Type="http://schemas.openxmlformats.org/officeDocument/2006/relationships/image" Target="../media/image1.png"/><Relationship Id="rId4" Type="http://schemas.openxmlformats.org/officeDocument/2006/relationships/image" Target="../media/image10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5.m4a"/><Relationship Id="rId1" Type="http://schemas.microsoft.com/office/2007/relationships/media" Target="../media/media35.m4a"/><Relationship Id="rId5" Type="http://schemas.openxmlformats.org/officeDocument/2006/relationships/image" Target="../media/image1.png"/><Relationship Id="rId4" Type="http://schemas.openxmlformats.org/officeDocument/2006/relationships/image" Target="../media/image11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6.m4a"/><Relationship Id="rId1" Type="http://schemas.microsoft.com/office/2007/relationships/media" Target="../media/media36.m4a"/><Relationship Id="rId5" Type="http://schemas.openxmlformats.org/officeDocument/2006/relationships/image" Target="../media/image1.png"/><Relationship Id="rId4" Type="http://schemas.openxmlformats.org/officeDocument/2006/relationships/image" Target="../media/image12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37.m4a"/><Relationship Id="rId1" Type="http://schemas.microsoft.com/office/2007/relationships/media" Target="../media/media37.m4a"/><Relationship Id="rId5" Type="http://schemas.openxmlformats.org/officeDocument/2006/relationships/image" Target="../media/image1.png"/><Relationship Id="rId4" Type="http://schemas.openxmlformats.org/officeDocument/2006/relationships/image" Target="../media/image13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38.m4a"/><Relationship Id="rId1" Type="http://schemas.microsoft.com/office/2007/relationships/media" Target="../media/media38.m4a"/><Relationship Id="rId5" Type="http://schemas.openxmlformats.org/officeDocument/2006/relationships/image" Target="../media/image1.png"/><Relationship Id="rId4" Type="http://schemas.openxmlformats.org/officeDocument/2006/relationships/image" Target="../media/image14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39.m4a"/><Relationship Id="rId1" Type="http://schemas.microsoft.com/office/2007/relationships/media" Target="../media/media39.m4a"/><Relationship Id="rId4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4.m4a"/><Relationship Id="rId1" Type="http://schemas.microsoft.com/office/2007/relationships/media" Target="../media/media4.m4a"/><Relationship Id="rId4" Type="http://schemas.openxmlformats.org/officeDocument/2006/relationships/image" Target="../media/image1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40.m4a"/><Relationship Id="rId1" Type="http://schemas.microsoft.com/office/2007/relationships/media" Target="../media/media40.m4a"/><Relationship Id="rId4" Type="http://schemas.openxmlformats.org/officeDocument/2006/relationships/image" Target="../media/image1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41.m4a"/><Relationship Id="rId1" Type="http://schemas.microsoft.com/office/2007/relationships/media" Target="../media/media41.m4a"/><Relationship Id="rId4" Type="http://schemas.openxmlformats.org/officeDocument/2006/relationships/image" Target="../media/image1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42.m4a"/><Relationship Id="rId1" Type="http://schemas.microsoft.com/office/2007/relationships/media" Target="../media/media42.m4a"/><Relationship Id="rId4" Type="http://schemas.openxmlformats.org/officeDocument/2006/relationships/image" Target="../media/image1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43.m4a"/><Relationship Id="rId1" Type="http://schemas.microsoft.com/office/2007/relationships/media" Target="../media/media43.m4a"/><Relationship Id="rId4" Type="http://schemas.openxmlformats.org/officeDocument/2006/relationships/image" Target="../media/image1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4.m4a"/><Relationship Id="rId1" Type="http://schemas.microsoft.com/office/2007/relationships/media" Target="../media/media44.m4a"/><Relationship Id="rId5" Type="http://schemas.openxmlformats.org/officeDocument/2006/relationships/image" Target="../media/image1.png"/><Relationship Id="rId4" Type="http://schemas.openxmlformats.org/officeDocument/2006/relationships/image" Target="../media/image15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5.m4a"/><Relationship Id="rId1" Type="http://schemas.microsoft.com/office/2007/relationships/media" Target="../media/media45.m4a"/><Relationship Id="rId5" Type="http://schemas.openxmlformats.org/officeDocument/2006/relationships/image" Target="../media/image1.png"/><Relationship Id="rId4" Type="http://schemas.openxmlformats.org/officeDocument/2006/relationships/image" Target="../media/image16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46.m4a"/><Relationship Id="rId1" Type="http://schemas.microsoft.com/office/2007/relationships/media" Target="../media/media46.m4a"/><Relationship Id="rId4" Type="http://schemas.openxmlformats.org/officeDocument/2006/relationships/image" Target="../media/image1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47.m4a"/><Relationship Id="rId1" Type="http://schemas.microsoft.com/office/2007/relationships/media" Target="../media/media47.m4a"/><Relationship Id="rId6" Type="http://schemas.openxmlformats.org/officeDocument/2006/relationships/image" Target="../media/image1.png"/><Relationship Id="rId5" Type="http://schemas.openxmlformats.org/officeDocument/2006/relationships/hyperlink" Target="https://ru.wikipedia.org/wiki/Wildcard" TargetMode="External"/><Relationship Id="rId4" Type="http://schemas.openxmlformats.org/officeDocument/2006/relationships/hyperlink" Target="https://ru.wikipedia.org/wiki/Java" TargetMode="Externa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48.m4a"/><Relationship Id="rId1" Type="http://schemas.microsoft.com/office/2007/relationships/media" Target="../media/media48.m4a"/><Relationship Id="rId6" Type="http://schemas.openxmlformats.org/officeDocument/2006/relationships/image" Target="../media/image1.png"/><Relationship Id="rId5" Type="http://schemas.openxmlformats.org/officeDocument/2006/relationships/hyperlink" Target="https://en.wikipedia.org/wiki/Apache_ZooKeeper" TargetMode="External"/><Relationship Id="rId4" Type="http://schemas.openxmlformats.org/officeDocument/2006/relationships/hyperlink" Target="https://en.wikipedia.org/wiki/Carrot2" TargetMode="Externa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49.m4a"/><Relationship Id="rId1" Type="http://schemas.microsoft.com/office/2007/relationships/media" Target="../media/media49.m4a"/><Relationship Id="rId5" Type="http://schemas.openxmlformats.org/officeDocument/2006/relationships/image" Target="../media/image1.png"/><Relationship Id="rId4" Type="http://schemas.openxmlformats.org/officeDocument/2006/relationships/hyperlink" Target="https://en.wikipedia.org/wiki/Index_%28search_engine%29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5.m4a"/><Relationship Id="rId1" Type="http://schemas.microsoft.com/office/2007/relationships/media" Target="../media/media5.m4a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6.m4a"/><Relationship Id="rId1" Type="http://schemas.microsoft.com/office/2007/relationships/media" Target="../media/media6.m4a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7.m4a"/><Relationship Id="rId1" Type="http://schemas.microsoft.com/office/2007/relationships/media" Target="../media/media7.m4a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8.m4a"/><Relationship Id="rId1" Type="http://schemas.microsoft.com/office/2007/relationships/media" Target="../media/media8.m4a"/><Relationship Id="rId4" Type="http://schemas.openxmlformats.org/officeDocument/2006/relationships/image" Target="../media/image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9.m4a"/><Relationship Id="rId1" Type="http://schemas.microsoft.com/office/2007/relationships/media" Target="../media/media9.m4a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4">
            <a:extLst>
              <a:ext uri="{FF2B5EF4-FFF2-40B4-BE49-F238E27FC236}">
                <a16:creationId xmlns:a16="http://schemas.microsoft.com/office/drawing/2014/main" id="{6AD9E6A9-191C-4910-8073-BA952045D656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ru-RU" altLang="ru-RU"/>
              <a:t>Веса в реальной поисковой системе</a:t>
            </a:r>
          </a:p>
        </p:txBody>
      </p:sp>
      <p:sp>
        <p:nvSpPr>
          <p:cNvPr id="3075" name="Rectangle 5">
            <a:extLst>
              <a:ext uri="{FF2B5EF4-FFF2-40B4-BE49-F238E27FC236}">
                <a16:creationId xmlns:a16="http://schemas.microsoft.com/office/drawing/2014/main" id="{A110CFC2-F76E-4487-B59A-860F448262A1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r>
              <a:rPr lang="ru-RU" altLang="ru-RU"/>
              <a:t>Введение в информационный поиск, глава 7.</a:t>
            </a:r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B8BD28D3-2B60-4715-BF31-3613EA6F521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121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>
            <a:extLst>
              <a:ext uri="{FF2B5EF4-FFF2-40B4-BE49-F238E27FC236}">
                <a16:creationId xmlns:a16="http://schemas.microsoft.com/office/drawing/2014/main" id="{1768EF21-DC16-4309-A601-B7BDD5C811B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sz="3600"/>
              <a:t>Моделирование авторитетности</a:t>
            </a:r>
          </a:p>
        </p:txBody>
      </p:sp>
      <p:sp>
        <p:nvSpPr>
          <p:cNvPr id="15363" name="Rectangle 3">
            <a:extLst>
              <a:ext uri="{FF2B5EF4-FFF2-40B4-BE49-F238E27FC236}">
                <a16:creationId xmlns:a16="http://schemas.microsoft.com/office/drawing/2014/main" id="{61BB9F34-3ED1-49D3-BE65-DEB1F07B0DF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457200" y="1341438"/>
            <a:ext cx="8229600" cy="4784725"/>
          </a:xfrm>
        </p:spPr>
        <p:txBody>
          <a:bodyPr/>
          <a:lstStyle/>
          <a:p>
            <a:pPr eaLnBrk="1" hangingPunct="1"/>
            <a:r>
              <a:rPr lang="ru-RU" altLang="ru-RU"/>
              <a:t>Присвоим каждому документу не зависимый от запроса вес качества</a:t>
            </a:r>
            <a:r>
              <a:rPr lang="en-US" altLang="ru-RU"/>
              <a:t> [0,1]</a:t>
            </a:r>
            <a:endParaRPr lang="ru-RU" altLang="ru-RU"/>
          </a:p>
          <a:p>
            <a:pPr lvl="1" eaLnBrk="1" hangingPunct="1"/>
            <a:r>
              <a:rPr lang="ru-RU" altLang="ru-RU"/>
              <a:t>Обозначим</a:t>
            </a:r>
            <a:r>
              <a:rPr lang="en-US" altLang="ru-RU"/>
              <a:t> </a:t>
            </a:r>
            <a:r>
              <a:rPr lang="en-US" altLang="ru-RU" i="1"/>
              <a:t>g(d)</a:t>
            </a:r>
          </a:p>
          <a:p>
            <a:pPr lvl="1" eaLnBrk="1" hangingPunct="1"/>
            <a:r>
              <a:rPr lang="ru-RU" altLang="ru-RU">
                <a:solidFill>
                  <a:srgbClr val="C00000"/>
                </a:solidFill>
              </a:rPr>
              <a:t>Например, это количество цитат, нормализованное в шкале</a:t>
            </a:r>
            <a:r>
              <a:rPr lang="en-US" altLang="ru-RU">
                <a:solidFill>
                  <a:srgbClr val="C00000"/>
                </a:solidFill>
              </a:rPr>
              <a:t> [0,1]</a:t>
            </a:r>
          </a:p>
          <a:p>
            <a:pPr eaLnBrk="1" hangingPunct="1"/>
            <a:r>
              <a:rPr lang="ru-RU" altLang="ru-RU"/>
              <a:t>Тогда можно считать </a:t>
            </a:r>
            <a:r>
              <a:rPr lang="en-US" altLang="ru-RU"/>
              <a:t>net-score:</a:t>
            </a:r>
          </a:p>
          <a:p>
            <a:pPr lvl="1" eaLnBrk="1" hangingPunct="1"/>
            <a:r>
              <a:rPr lang="en-US" altLang="ru-RU" i="1"/>
              <a:t>net-score=</a:t>
            </a:r>
            <a:r>
              <a:rPr lang="el-GR" altLang="ru-RU" i="1">
                <a:cs typeface="Arial" panose="020B0604020202020204" pitchFamily="34" charset="0"/>
              </a:rPr>
              <a:t>α</a:t>
            </a:r>
            <a:r>
              <a:rPr lang="en-US" altLang="ru-RU" i="1">
                <a:cs typeface="Arial" panose="020B0604020202020204" pitchFamily="34" charset="0"/>
              </a:rPr>
              <a:t>*g(d)+ (1- </a:t>
            </a:r>
            <a:r>
              <a:rPr lang="el-GR" altLang="ru-RU" i="1">
                <a:cs typeface="Arial" panose="020B0604020202020204" pitchFamily="34" charset="0"/>
              </a:rPr>
              <a:t>α</a:t>
            </a:r>
            <a:r>
              <a:rPr lang="en-US" altLang="ru-RU" i="1">
                <a:cs typeface="Arial" panose="020B0604020202020204" pitchFamily="34" charset="0"/>
              </a:rPr>
              <a:t>)* cosine (q, d)</a:t>
            </a:r>
            <a:endParaRPr lang="el-GR" altLang="ru-RU" i="1">
              <a:cs typeface="Arial" panose="020B0604020202020204" pitchFamily="34" charset="0"/>
            </a:endParaRPr>
          </a:p>
          <a:p>
            <a:pPr eaLnBrk="1" hangingPunct="1"/>
            <a:r>
              <a:rPr lang="ru-RU" altLang="ru-RU"/>
              <a:t>Теперь выбираем лучшие </a:t>
            </a:r>
            <a:r>
              <a:rPr lang="en-US" altLang="ru-RU"/>
              <a:t>K </a:t>
            </a:r>
            <a:r>
              <a:rPr lang="ru-RU" altLang="ru-RU"/>
              <a:t>документов по </a:t>
            </a:r>
            <a:r>
              <a:rPr lang="en-US" altLang="ru-RU" i="1"/>
              <a:t>net-score</a:t>
            </a:r>
            <a:endParaRPr lang="ru-RU" altLang="ru-RU" i="1"/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3EB23088-386A-4B95-B8AB-62827B8E25B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438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>
            <a:extLst>
              <a:ext uri="{FF2B5EF4-FFF2-40B4-BE49-F238E27FC236}">
                <a16:creationId xmlns:a16="http://schemas.microsoft.com/office/drawing/2014/main" id="{ED0A775A-78F6-49CB-A396-85B4F078B1B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sz="3200"/>
              <a:t>Лучшие К документов по </a:t>
            </a:r>
            <a:br>
              <a:rPr lang="ru-RU" altLang="ru-RU" sz="3200"/>
            </a:br>
            <a:r>
              <a:rPr lang="ru-RU" altLang="ru-RU" sz="3200"/>
              <a:t>net-score: идеи</a:t>
            </a:r>
          </a:p>
        </p:txBody>
      </p:sp>
      <p:sp>
        <p:nvSpPr>
          <p:cNvPr id="16387" name="Rectangle 3">
            <a:extLst>
              <a:ext uri="{FF2B5EF4-FFF2-40B4-BE49-F238E27FC236}">
                <a16:creationId xmlns:a16="http://schemas.microsoft.com/office/drawing/2014/main" id="{F2F9C676-7060-4243-B4E8-88ED900CBC3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ru-RU" altLang="ru-RU"/>
              <a:t>1) Упорядочим все документы, соответствующие слову по мере снижения g(d)</a:t>
            </a:r>
          </a:p>
          <a:p>
            <a:pPr lvl="1" eaLnBrk="1" hangingPunct="1"/>
            <a:r>
              <a:rPr lang="ru-RU" altLang="ru-RU"/>
              <a:t>Топовые документы в первых позициях</a:t>
            </a:r>
          </a:p>
          <a:p>
            <a:pPr eaLnBrk="1" hangingPunct="1"/>
            <a:r>
              <a:rPr lang="ru-RU" altLang="ru-RU"/>
              <a:t>2) Храним список лучших документов для слова, по net-score</a:t>
            </a:r>
          </a:p>
          <a:p>
            <a:pPr eaLnBrk="1" hangingPunct="1"/>
            <a:r>
              <a:rPr lang="ru-RU" altLang="ru-RU"/>
              <a:t>Ищем лучшие K-результатов только из этого списка</a:t>
            </a:r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562A8994-1634-4EA1-9C54-BDE42777844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750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>
            <a:extLst>
              <a:ext uri="{FF2B5EF4-FFF2-40B4-BE49-F238E27FC236}">
                <a16:creationId xmlns:a16="http://schemas.microsoft.com/office/drawing/2014/main" id="{B5D034C4-041F-4BD9-A91B-0F08475AD74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sz="3200"/>
              <a:t>Лучшие К документов по </a:t>
            </a:r>
            <a:br>
              <a:rPr lang="ru-RU" altLang="ru-RU" sz="3200"/>
            </a:br>
            <a:r>
              <a:rPr lang="ru-RU" altLang="ru-RU" sz="3200"/>
              <a:t>net-score: идеи</a:t>
            </a:r>
          </a:p>
        </p:txBody>
      </p:sp>
      <p:sp>
        <p:nvSpPr>
          <p:cNvPr id="17411" name="Rectangle 3">
            <a:extLst>
              <a:ext uri="{FF2B5EF4-FFF2-40B4-BE49-F238E27FC236}">
                <a16:creationId xmlns:a16="http://schemas.microsoft.com/office/drawing/2014/main" id="{A560DD47-5BAA-4D2E-9266-FBF9A404F0F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ru-RU" altLang="ru-RU"/>
              <a:t>3) Для каждого документа храним два списка документов high и low </a:t>
            </a:r>
          </a:p>
          <a:p>
            <a:pPr eaLnBrk="1" hangingPunct="1">
              <a:lnSpc>
                <a:spcPct val="90000"/>
              </a:lnSpc>
            </a:pPr>
            <a:r>
              <a:rPr lang="ru-RU" altLang="ru-RU"/>
              <a:t>При проходе по документам проходим сначала по high спискам</a:t>
            </a:r>
          </a:p>
          <a:p>
            <a:pPr lvl="1" eaLnBrk="1" hangingPunct="1">
              <a:lnSpc>
                <a:spcPct val="90000"/>
              </a:lnSpc>
            </a:pPr>
            <a:r>
              <a:rPr lang="ru-RU" altLang="ru-RU"/>
              <a:t>Если получили K документов, то ОК</a:t>
            </a:r>
          </a:p>
          <a:p>
            <a:pPr lvl="1" eaLnBrk="1" hangingPunct="1">
              <a:lnSpc>
                <a:spcPct val="90000"/>
              </a:lnSpc>
            </a:pPr>
            <a:r>
              <a:rPr lang="ru-RU" altLang="ru-RU"/>
              <a:t>Иначе начинаем обрабатывать документы из low списков</a:t>
            </a:r>
          </a:p>
          <a:p>
            <a:pPr eaLnBrk="1" hangingPunct="1">
              <a:lnSpc>
                <a:spcPct val="90000"/>
              </a:lnSpc>
            </a:pPr>
            <a:r>
              <a:rPr lang="ru-RU" altLang="ru-RU" sz="2800"/>
              <a:t>При проходе по документам проходим сначала по high спискам</a:t>
            </a:r>
          </a:p>
          <a:p>
            <a:pPr lvl="1" eaLnBrk="1" hangingPunct="1">
              <a:lnSpc>
                <a:spcPct val="90000"/>
              </a:lnSpc>
            </a:pPr>
            <a:r>
              <a:rPr lang="ru-RU" altLang="ru-RU" sz="2400"/>
              <a:t>Получаются как бы списки разных уровней</a:t>
            </a:r>
            <a:endParaRPr lang="ru-RU" altLang="ru-RU"/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A41BF925-7E46-4511-A671-D1FB3CEF354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7549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>
            <a:extLst>
              <a:ext uri="{FF2B5EF4-FFF2-40B4-BE49-F238E27FC236}">
                <a16:creationId xmlns:a16="http://schemas.microsoft.com/office/drawing/2014/main" id="{167726F2-468E-4E2C-8723-0653DE8E3EB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68313" y="260350"/>
            <a:ext cx="8229600" cy="576263"/>
          </a:xfrm>
        </p:spPr>
        <p:txBody>
          <a:bodyPr/>
          <a:lstStyle/>
          <a:p>
            <a:pPr eaLnBrk="1" hangingPunct="1"/>
            <a:r>
              <a:rPr lang="ru-RU" altLang="ru-RU" sz="4000"/>
              <a:t>Зоны </a:t>
            </a:r>
          </a:p>
        </p:txBody>
      </p:sp>
      <p:sp>
        <p:nvSpPr>
          <p:cNvPr id="18435" name="Rectangle 3">
            <a:extLst>
              <a:ext uri="{FF2B5EF4-FFF2-40B4-BE49-F238E27FC236}">
                <a16:creationId xmlns:a16="http://schemas.microsoft.com/office/drawing/2014/main" id="{7A604046-0A71-4B46-A519-E1C518B610C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457200" y="1196975"/>
            <a:ext cx="8362950" cy="5184775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ru-RU" altLang="ru-RU" sz="2800"/>
              <a:t>До сих пор: документ – последовательность термов</a:t>
            </a:r>
          </a:p>
          <a:p>
            <a:pPr eaLnBrk="1" hangingPunct="1">
              <a:lnSpc>
                <a:spcPct val="80000"/>
              </a:lnSpc>
            </a:pPr>
            <a:r>
              <a:rPr lang="ru-RU" altLang="ru-RU" sz="2800"/>
              <a:t>Фактически документ имеет много частей, имеющих свой смысл</a:t>
            </a:r>
          </a:p>
          <a:p>
            <a:pPr lvl="1" eaLnBrk="1" hangingPunct="1">
              <a:lnSpc>
                <a:spcPct val="80000"/>
              </a:lnSpc>
            </a:pPr>
            <a:r>
              <a:rPr lang="ru-RU" altLang="ru-RU" sz="2400"/>
              <a:t>Автор</a:t>
            </a:r>
          </a:p>
          <a:p>
            <a:pPr lvl="1" eaLnBrk="1" hangingPunct="1">
              <a:lnSpc>
                <a:spcPct val="80000"/>
              </a:lnSpc>
            </a:pPr>
            <a:r>
              <a:rPr lang="ru-RU" altLang="ru-RU" sz="2400"/>
              <a:t>Заголовок</a:t>
            </a:r>
          </a:p>
          <a:p>
            <a:pPr lvl="1" eaLnBrk="1" hangingPunct="1">
              <a:lnSpc>
                <a:spcPct val="80000"/>
              </a:lnSpc>
            </a:pPr>
            <a:r>
              <a:rPr lang="ru-RU" altLang="ru-RU" sz="2400"/>
              <a:t>Дата публикации</a:t>
            </a:r>
          </a:p>
          <a:p>
            <a:pPr lvl="1" eaLnBrk="1" hangingPunct="1">
              <a:lnSpc>
                <a:spcPct val="80000"/>
              </a:lnSpc>
            </a:pPr>
            <a:r>
              <a:rPr lang="ru-RU" altLang="ru-RU" sz="2400"/>
              <a:t>Язык</a:t>
            </a:r>
          </a:p>
          <a:p>
            <a:pPr lvl="1" eaLnBrk="1" hangingPunct="1">
              <a:lnSpc>
                <a:spcPct val="80000"/>
              </a:lnSpc>
            </a:pPr>
            <a:r>
              <a:rPr lang="ru-RU" altLang="ru-RU" sz="2400"/>
              <a:t>Формат</a:t>
            </a:r>
          </a:p>
          <a:p>
            <a:pPr lvl="1" eaLnBrk="1" hangingPunct="1">
              <a:lnSpc>
                <a:spcPct val="80000"/>
              </a:lnSpc>
            </a:pPr>
            <a:r>
              <a:rPr lang="ru-RU" altLang="ru-RU" sz="2400"/>
              <a:t>и др. метаданные</a:t>
            </a:r>
          </a:p>
          <a:p>
            <a:pPr eaLnBrk="1" hangingPunct="1">
              <a:lnSpc>
                <a:spcPct val="80000"/>
              </a:lnSpc>
            </a:pPr>
            <a:endParaRPr lang="ru-RU" altLang="ru-RU" sz="2800"/>
          </a:p>
          <a:p>
            <a:pPr eaLnBrk="1" hangingPunct="1">
              <a:lnSpc>
                <a:spcPct val="80000"/>
              </a:lnSpc>
            </a:pPr>
            <a:r>
              <a:rPr lang="ru-RU" altLang="ru-RU" sz="2800"/>
              <a:t>Отдельные индексы по зонам метаданных – параметрический индекс</a:t>
            </a:r>
          </a:p>
          <a:p>
            <a:pPr lvl="1" eaLnBrk="1" hangingPunct="1">
              <a:lnSpc>
                <a:spcPct val="80000"/>
              </a:lnSpc>
            </a:pPr>
            <a:endParaRPr lang="ru-RU" altLang="ru-RU" sz="2400"/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B72CDB68-3A52-40AE-B489-F1F415C0E99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987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>
            <a:extLst>
              <a:ext uri="{FF2B5EF4-FFF2-40B4-BE49-F238E27FC236}">
                <a16:creationId xmlns:a16="http://schemas.microsoft.com/office/drawing/2014/main" id="{7532C1CD-2DB9-4F28-A669-66A6CC6FE78C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274638"/>
            <a:ext cx="8229600" cy="561975"/>
          </a:xfrm>
        </p:spPr>
        <p:txBody>
          <a:bodyPr anchor="b"/>
          <a:lstStyle/>
          <a:p>
            <a:pPr eaLnBrk="1" hangingPunct="1"/>
            <a:r>
              <a:rPr lang="ru-RU" altLang="ru-RU" sz="3200"/>
              <a:t>Пример индексов для зон</a:t>
            </a:r>
            <a:endParaRPr lang="en-US" altLang="ru-RU" sz="3200"/>
          </a:p>
        </p:txBody>
      </p:sp>
      <p:pic>
        <p:nvPicPr>
          <p:cNvPr id="19459" name="Content Placeholder 3" descr="zoneindex.gif">
            <a:extLst>
              <a:ext uri="{FF2B5EF4-FFF2-40B4-BE49-F238E27FC236}">
                <a16:creationId xmlns:a16="http://schemas.microsoft.com/office/drawing/2014/main" id="{25CE3111-9550-4FA9-801F-A49FB84898DF}"/>
              </a:ext>
            </a:extLst>
          </p:cNvPr>
          <p:cNvPicPr>
            <a:picLocks noGrp="1" noChangeAspect="1" noChangeArrowheads="1"/>
          </p:cNvPicPr>
          <p:nvPr>
            <p:ph idx="4294967295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52400" y="1828800"/>
            <a:ext cx="8686800" cy="2608263"/>
          </a:xfrm>
        </p:spPr>
      </p:pic>
      <p:pic>
        <p:nvPicPr>
          <p:cNvPr id="19460" name="Picture 5" descr="zoneindex2.gif">
            <a:extLst>
              <a:ext uri="{FF2B5EF4-FFF2-40B4-BE49-F238E27FC236}">
                <a16:creationId xmlns:a16="http://schemas.microsoft.com/office/drawing/2014/main" id="{847D908F-9460-42DB-B2C3-47AFD6ED2A4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5973763"/>
            <a:ext cx="8189913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61" name="TextBox 7">
            <a:extLst>
              <a:ext uri="{FF2B5EF4-FFF2-40B4-BE49-F238E27FC236}">
                <a16:creationId xmlns:a16="http://schemas.microsoft.com/office/drawing/2014/main" id="{92EE0316-73C2-4FF1-8155-F4FB6802F9D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3400" y="4953000"/>
            <a:ext cx="79565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>
                <a:solidFill>
                  <a:srgbClr val="C00000"/>
                </a:solidFill>
                <a:latin typeface="Lucida Sans" panose="020B0602030504020204" pitchFamily="34" charset="0"/>
              </a:rPr>
              <a:t>Учтем зоны в словаре и полях индекса</a:t>
            </a:r>
            <a:endParaRPr lang="en-US" altLang="ru-RU">
              <a:solidFill>
                <a:srgbClr val="C00000"/>
              </a:solidFill>
              <a:latin typeface="Lucida Sans" panose="020B0602030504020204" pitchFamily="34" charset="0"/>
            </a:endParaRPr>
          </a:p>
        </p:txBody>
      </p:sp>
      <p:sp>
        <p:nvSpPr>
          <p:cNvPr id="19462" name="Up Arrow 8">
            <a:extLst>
              <a:ext uri="{FF2B5EF4-FFF2-40B4-BE49-F238E27FC236}">
                <a16:creationId xmlns:a16="http://schemas.microsoft.com/office/drawing/2014/main" id="{AE83B0E2-3135-44D5-9866-1D9273D8DEB3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95800" y="4572000"/>
            <a:ext cx="484188" cy="457200"/>
          </a:xfrm>
          <a:prstGeom prst="upArrow">
            <a:avLst>
              <a:gd name="adj1" fmla="val 50000"/>
              <a:gd name="adj2" fmla="val 50000"/>
            </a:avLst>
          </a:prstGeom>
          <a:solidFill>
            <a:schemeClr val="accent1">
              <a:alpha val="50195"/>
            </a:schemeClr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2400">
              <a:latin typeface="Lucida Sans" panose="020B0602030504020204" pitchFamily="34" charset="0"/>
            </a:endParaRPr>
          </a:p>
        </p:txBody>
      </p:sp>
      <p:sp>
        <p:nvSpPr>
          <p:cNvPr id="19463" name="Down Arrow 9">
            <a:extLst>
              <a:ext uri="{FF2B5EF4-FFF2-40B4-BE49-F238E27FC236}">
                <a16:creationId xmlns:a16="http://schemas.microsoft.com/office/drawing/2014/main" id="{7BC12968-2DE7-4C72-A55A-25DD9BDC47B0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24525" y="5516563"/>
            <a:ext cx="484188" cy="457200"/>
          </a:xfrm>
          <a:prstGeom prst="downArrow">
            <a:avLst>
              <a:gd name="adj1" fmla="val 50000"/>
              <a:gd name="adj2" fmla="val 50000"/>
            </a:avLst>
          </a:prstGeom>
          <a:solidFill>
            <a:schemeClr val="accent1">
              <a:alpha val="50195"/>
            </a:schemeClr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2400">
              <a:latin typeface="Lucida Sans" panose="020B0602030504020204" pitchFamily="34" charset="0"/>
            </a:endParaRPr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E6DC0A16-4926-4EA5-930C-6C16C92E9EC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577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>
            <a:extLst>
              <a:ext uri="{FF2B5EF4-FFF2-40B4-BE49-F238E27FC236}">
                <a16:creationId xmlns:a16="http://schemas.microsoft.com/office/drawing/2014/main" id="{E4EA8E22-7111-4CF0-9A76-D44AAD4F05C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sz="3200"/>
              <a:t>Многоуровневые списки</a:t>
            </a:r>
          </a:p>
        </p:txBody>
      </p:sp>
      <p:sp>
        <p:nvSpPr>
          <p:cNvPr id="21507" name="Rectangle 3">
            <a:extLst>
              <a:ext uri="{FF2B5EF4-FFF2-40B4-BE49-F238E27FC236}">
                <a16:creationId xmlns:a16="http://schemas.microsoft.com/office/drawing/2014/main" id="{932A747F-4922-4318-8CA0-01946E4E2C8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ru-RU" altLang="ru-RU"/>
              <a:t>Разбиение индексов, соответствующих документам по уровням</a:t>
            </a:r>
          </a:p>
          <a:p>
            <a:pPr eaLnBrk="1" hangingPunct="1"/>
            <a:r>
              <a:rPr lang="ru-RU" altLang="ru-RU"/>
              <a:t>Инвертированный список разбивается на уровни снижающейся важности</a:t>
            </a:r>
          </a:p>
          <a:p>
            <a:pPr eaLnBrk="1" hangingPunct="1"/>
            <a:r>
              <a:rPr lang="ru-RU" altLang="ru-RU"/>
              <a:t>При поиске используются индексы большей важности</a:t>
            </a:r>
          </a:p>
          <a:p>
            <a:pPr eaLnBrk="1" hangingPunct="1"/>
            <a:endParaRPr lang="ru-RU" altLang="ru-RU"/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A566FA2F-9F9B-4D96-BA13-8C91AD4A1DE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182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le 1">
            <a:extLst>
              <a:ext uri="{FF2B5EF4-FFF2-40B4-BE49-F238E27FC236}">
                <a16:creationId xmlns:a16="http://schemas.microsoft.com/office/drawing/2014/main" id="{785CF537-DD8D-45EF-B682-95505BCDE340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274638"/>
            <a:ext cx="8229600" cy="561975"/>
          </a:xfrm>
        </p:spPr>
        <p:txBody>
          <a:bodyPr anchor="b"/>
          <a:lstStyle/>
          <a:p>
            <a:pPr eaLnBrk="1" hangingPunct="1"/>
            <a:r>
              <a:rPr lang="ru-RU" altLang="ru-RU" sz="3600"/>
              <a:t>Пример многоуровневого списка</a:t>
            </a:r>
            <a:endParaRPr lang="en-US" altLang="ru-RU" sz="3600"/>
          </a:p>
        </p:txBody>
      </p:sp>
      <p:pic>
        <p:nvPicPr>
          <p:cNvPr id="22531" name="Content Placeholder 3" descr="tiered.gif">
            <a:extLst>
              <a:ext uri="{FF2B5EF4-FFF2-40B4-BE49-F238E27FC236}">
                <a16:creationId xmlns:a16="http://schemas.microsoft.com/office/drawing/2014/main" id="{E11CFBF8-7D32-4525-87D6-ABA8FD6206D2}"/>
              </a:ext>
            </a:extLst>
          </p:cNvPr>
          <p:cNvPicPr>
            <a:picLocks noGrp="1" noChangeAspect="1" noChangeArrowheads="1"/>
          </p:cNvPicPr>
          <p:nvPr>
            <p:ph idx="4294967295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763713" y="1125538"/>
            <a:ext cx="5903912" cy="5732462"/>
          </a:xfrm>
        </p:spPr>
      </p:pic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1A7766AF-2CA4-40FD-8687-B92320F7A3D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01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>
            <a:extLst>
              <a:ext uri="{FF2B5EF4-FFF2-40B4-BE49-F238E27FC236}">
                <a16:creationId xmlns:a16="http://schemas.microsoft.com/office/drawing/2014/main" id="{183763BD-A9F5-4B5F-B09E-4C01372C8B0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sz="4000"/>
              <a:t>Обработка словосочетаний</a:t>
            </a:r>
          </a:p>
        </p:txBody>
      </p:sp>
      <p:sp>
        <p:nvSpPr>
          <p:cNvPr id="24579" name="Rectangle 3">
            <a:extLst>
              <a:ext uri="{FF2B5EF4-FFF2-40B4-BE49-F238E27FC236}">
                <a16:creationId xmlns:a16="http://schemas.microsoft.com/office/drawing/2014/main" id="{D12C5934-EBBA-4BA3-8BAD-12A915E1F27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ru-RU" altLang="ru-RU"/>
              <a:t>До сих пор:</a:t>
            </a:r>
          </a:p>
          <a:p>
            <a:pPr lvl="1" eaLnBrk="1" hangingPunct="1"/>
            <a:r>
              <a:rPr lang="ru-RU" altLang="ru-RU"/>
              <a:t>Только пословные индексы</a:t>
            </a:r>
          </a:p>
          <a:p>
            <a:pPr lvl="1" eaLnBrk="1" hangingPunct="1"/>
            <a:r>
              <a:rPr lang="ru-RU" altLang="ru-RU"/>
              <a:t>И векторные модели</a:t>
            </a:r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E40EB2A1-56A5-42CF-BBC2-DB02C3CCAB5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797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>
            <a:extLst>
              <a:ext uri="{FF2B5EF4-FFF2-40B4-BE49-F238E27FC236}">
                <a16:creationId xmlns:a16="http://schemas.microsoft.com/office/drawing/2014/main" id="{4DC8E8EC-B999-4300-8ABF-E7FCD595089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706437"/>
          </a:xfrm>
        </p:spPr>
        <p:txBody>
          <a:bodyPr/>
          <a:lstStyle/>
          <a:p>
            <a:pPr eaLnBrk="1" hangingPunct="1"/>
            <a:r>
              <a:rPr lang="ru-RU" altLang="ru-RU" sz="3600"/>
              <a:t>Фразовые запросы</a:t>
            </a:r>
          </a:p>
        </p:txBody>
      </p:sp>
      <p:sp>
        <p:nvSpPr>
          <p:cNvPr id="25603" name="Rectangle 3">
            <a:extLst>
              <a:ext uri="{FF2B5EF4-FFF2-40B4-BE49-F238E27FC236}">
                <a16:creationId xmlns:a16="http://schemas.microsoft.com/office/drawing/2014/main" id="{5FC553F2-3F79-44F9-AA05-9AC6E337725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457200" y="1052513"/>
            <a:ext cx="8218488" cy="5545137"/>
          </a:xfrm>
        </p:spPr>
        <p:txBody>
          <a:bodyPr/>
          <a:lstStyle/>
          <a:p>
            <a:pPr eaLnBrk="1" hangingPunct="1"/>
            <a:r>
              <a:rPr lang="ru-RU" altLang="ru-RU"/>
              <a:t>Предположим мы хотим найти ответ на запрос «</a:t>
            </a:r>
            <a:r>
              <a:rPr lang="en-US" altLang="ru-RU"/>
              <a:t>Stanford University</a:t>
            </a:r>
            <a:r>
              <a:rPr lang="ru-RU" altLang="ru-RU"/>
              <a:t>» (в кавычках)</a:t>
            </a:r>
          </a:p>
          <a:p>
            <a:pPr lvl="1" eaLnBrk="1" hangingPunct="1"/>
            <a:r>
              <a:rPr lang="ru-RU" altLang="ru-RU"/>
              <a:t>Фразовые запросы</a:t>
            </a:r>
          </a:p>
          <a:p>
            <a:pPr lvl="1" eaLnBrk="1" hangingPunct="1"/>
            <a:r>
              <a:rPr lang="ru-RU" altLang="ru-RU"/>
              <a:t>Много запросов пользователей внутри себя содержат фразовые запросы</a:t>
            </a:r>
          </a:p>
          <a:p>
            <a:pPr lvl="1" eaLnBrk="1" hangingPunct="1"/>
            <a:r>
              <a:rPr lang="ru-RU" altLang="ru-RU"/>
              <a:t>Не достаточно хранить только матрицу</a:t>
            </a:r>
            <a:r>
              <a:rPr lang="en-US" altLang="ru-RU"/>
              <a:t> (</a:t>
            </a:r>
            <a:r>
              <a:rPr lang="ru-RU" altLang="ru-RU"/>
              <a:t>индекс): терм-документ</a:t>
            </a:r>
          </a:p>
          <a:p>
            <a:pPr eaLnBrk="1" hangingPunct="1"/>
            <a:r>
              <a:rPr lang="ru-RU" altLang="ru-RU"/>
              <a:t>Проблема</a:t>
            </a:r>
          </a:p>
          <a:p>
            <a:pPr lvl="1" eaLnBrk="1" hangingPunct="1"/>
            <a:r>
              <a:rPr lang="ru-RU" altLang="ru-RU"/>
              <a:t>Тогда предложение </a:t>
            </a:r>
            <a:r>
              <a:rPr lang="en-US" altLang="ru-RU"/>
              <a:t>“I went to university of Stanford” </a:t>
            </a:r>
            <a:r>
              <a:rPr lang="ru-RU" altLang="ru-RU"/>
              <a:t>не подходит</a:t>
            </a:r>
          </a:p>
          <a:p>
            <a:pPr lvl="1" eaLnBrk="1" hangingPunct="1">
              <a:buFontTx/>
              <a:buNone/>
            </a:pPr>
            <a:endParaRPr lang="ru-RU" altLang="ru-RU"/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CFD021A1-DB86-41DF-ABE3-89A0D0C1B92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846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>
            <a:extLst>
              <a:ext uri="{FF2B5EF4-FFF2-40B4-BE49-F238E27FC236}">
                <a16:creationId xmlns:a16="http://schemas.microsoft.com/office/drawing/2014/main" id="{7F53A0F9-E4AA-41E9-9FD1-0C3C3B72ACE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777875"/>
          </a:xfrm>
        </p:spPr>
        <p:txBody>
          <a:bodyPr/>
          <a:lstStyle/>
          <a:p>
            <a:pPr eaLnBrk="1" hangingPunct="1"/>
            <a:r>
              <a:rPr lang="ru-RU" altLang="ru-RU" sz="3200"/>
              <a:t>Подходы к обработке фраз:</a:t>
            </a:r>
            <a:br>
              <a:rPr lang="ru-RU" altLang="ru-RU" sz="3200"/>
            </a:br>
            <a:r>
              <a:rPr lang="ru-RU" altLang="ru-RU" sz="3200"/>
              <a:t> биграммный индекс</a:t>
            </a:r>
          </a:p>
        </p:txBody>
      </p:sp>
      <p:sp>
        <p:nvSpPr>
          <p:cNvPr id="26627" name="Rectangle 3">
            <a:extLst>
              <a:ext uri="{FF2B5EF4-FFF2-40B4-BE49-F238E27FC236}">
                <a16:creationId xmlns:a16="http://schemas.microsoft.com/office/drawing/2014/main" id="{3B8CD967-880A-4ABE-AE9A-B017D1D1532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457200" y="1196975"/>
            <a:ext cx="8291513" cy="5400675"/>
          </a:xfrm>
        </p:spPr>
        <p:txBody>
          <a:bodyPr/>
          <a:lstStyle/>
          <a:p>
            <a:pPr eaLnBrk="1" hangingPunct="1"/>
            <a:r>
              <a:rPr lang="ru-RU" altLang="ru-RU" sz="2800"/>
              <a:t>Нарезаем тексты на пары слов, строим на парах индекс: </a:t>
            </a:r>
            <a:r>
              <a:rPr lang="ru-RU" altLang="ru-RU" sz="2800" i="1"/>
              <a:t>I went, went to, to university, university of, of stanford</a:t>
            </a:r>
            <a:r>
              <a:rPr lang="ru-RU" altLang="ru-RU" sz="2800"/>
              <a:t>.</a:t>
            </a:r>
          </a:p>
          <a:p>
            <a:pPr eaLnBrk="1" hangingPunct="1"/>
            <a:r>
              <a:rPr lang="ru-RU" altLang="ru-RU" sz="2800"/>
              <a:t>Длинные запросы также нарезаем на пары слов: stanford university palo alto=&gt;</a:t>
            </a:r>
          </a:p>
          <a:p>
            <a:pPr eaLnBrk="1" hangingPunct="1"/>
            <a:r>
              <a:rPr lang="ru-RU" altLang="ru-RU" sz="2400"/>
              <a:t>stanford university AND university palo AND palo alto</a:t>
            </a:r>
          </a:p>
          <a:p>
            <a:pPr eaLnBrk="1" hangingPunct="1"/>
            <a:r>
              <a:rPr lang="ru-RU" altLang="ru-RU" sz="2400"/>
              <a:t>!Но могу встретиться документы, которые содержат пары слов, но не содержат фразу</a:t>
            </a:r>
          </a:p>
          <a:p>
            <a:pPr eaLnBrk="1" hangingPunct="1"/>
            <a:r>
              <a:rPr lang="ru-RU" altLang="ru-RU" sz="2400"/>
              <a:t>Проблемы: </a:t>
            </a:r>
          </a:p>
          <a:p>
            <a:pPr lvl="1" eaLnBrk="1" hangingPunct="1"/>
            <a:r>
              <a:rPr lang="ru-RU" altLang="ru-RU" sz="2000"/>
              <a:t>сверхбольшой индекс</a:t>
            </a:r>
          </a:p>
          <a:p>
            <a:pPr lvl="1" eaLnBrk="1" hangingPunct="1"/>
            <a:r>
              <a:rPr lang="ru-RU" altLang="ru-RU" sz="2000"/>
              <a:t>проблемы со случайным вхождением слов внутрь биграммы</a:t>
            </a:r>
          </a:p>
          <a:p>
            <a:pPr lvl="1" eaLnBrk="1" hangingPunct="1"/>
            <a:r>
              <a:rPr lang="ru-RU" altLang="ru-RU" sz="2000"/>
              <a:t>не является стандартным решением</a:t>
            </a:r>
            <a:endParaRPr lang="ru-RU" altLang="ru-RU" sz="2400"/>
          </a:p>
          <a:p>
            <a:pPr eaLnBrk="1" hangingPunct="1"/>
            <a:endParaRPr lang="ru-RU" altLang="ru-RU" sz="2800"/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A2FDE014-CDC0-4842-BCE0-17AE0E36DE2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173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4D88704F-8658-4C93-8FBB-5DB43E50164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922337"/>
          </a:xfrm>
        </p:spPr>
        <p:txBody>
          <a:bodyPr/>
          <a:lstStyle/>
          <a:p>
            <a:pPr eaLnBrk="1" hangingPunct="1"/>
            <a:r>
              <a:rPr lang="ru-RU" altLang="ru-RU" sz="4000"/>
              <a:t>Проблема эффективности поиска</a:t>
            </a:r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0BC5A013-AB71-4307-B691-3CBB1B64271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8291513" cy="4852988"/>
          </a:xfrm>
        </p:spPr>
        <p:txBody>
          <a:bodyPr/>
          <a:lstStyle/>
          <a:p>
            <a:pPr eaLnBrk="1" hangingPunct="1"/>
            <a:r>
              <a:rPr lang="ru-RU" altLang="ru-RU"/>
              <a:t>Нужно найти </a:t>
            </a:r>
            <a:r>
              <a:rPr lang="en-US" altLang="ru-RU"/>
              <a:t>K </a:t>
            </a:r>
            <a:r>
              <a:rPr lang="ru-RU" altLang="ru-RU"/>
              <a:t>документов, наиболее похожих на запрос </a:t>
            </a:r>
          </a:p>
          <a:p>
            <a:pPr lvl="1" eaLnBrk="1" hangingPunct="1"/>
            <a:r>
              <a:rPr lang="ru-RU" altLang="ru-RU"/>
              <a:t>посчитать максимальные косинусы векторов между запросом и документами</a:t>
            </a:r>
          </a:p>
          <a:p>
            <a:pPr eaLnBrk="1" hangingPunct="1"/>
            <a:r>
              <a:rPr lang="ru-RU" altLang="ru-RU"/>
              <a:t>Узкое место: вычисление косинусов</a:t>
            </a:r>
          </a:p>
          <a:p>
            <a:pPr eaLnBrk="1" hangingPunct="1"/>
            <a:r>
              <a:rPr lang="ru-RU" altLang="ru-RU"/>
              <a:t>Считать приблизительно?</a:t>
            </a:r>
          </a:p>
          <a:p>
            <a:pPr eaLnBrk="1" hangingPunct="1"/>
            <a:r>
              <a:rPr lang="ru-RU" altLang="ru-RU"/>
              <a:t>Проблемы</a:t>
            </a:r>
          </a:p>
          <a:p>
            <a:pPr lvl="1" eaLnBrk="1" hangingPunct="1"/>
            <a:r>
              <a:rPr lang="ru-RU" altLang="ru-RU"/>
              <a:t>Документ, не относящийся к лучшим К документам, может «пробраться» в выдачу</a:t>
            </a:r>
          </a:p>
          <a:p>
            <a:pPr eaLnBrk="1" hangingPunct="1"/>
            <a:endParaRPr lang="ru-RU" altLang="ru-RU"/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898315B8-045C-4A7B-A23B-0038113B5BE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205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>
            <a:extLst>
              <a:ext uri="{FF2B5EF4-FFF2-40B4-BE49-F238E27FC236}">
                <a16:creationId xmlns:a16="http://schemas.microsoft.com/office/drawing/2014/main" id="{425E8DF4-5DFE-4D33-82BC-0824A4D45FC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922337"/>
          </a:xfrm>
        </p:spPr>
        <p:txBody>
          <a:bodyPr/>
          <a:lstStyle/>
          <a:p>
            <a:pPr eaLnBrk="1" hangingPunct="1"/>
            <a:r>
              <a:rPr lang="ru-RU" altLang="ru-RU" sz="3600"/>
              <a:t>Решение 2. Позиционный индекс</a:t>
            </a:r>
          </a:p>
        </p:txBody>
      </p:sp>
      <p:sp>
        <p:nvSpPr>
          <p:cNvPr id="27651" name="Rectangle 3">
            <a:extLst>
              <a:ext uri="{FF2B5EF4-FFF2-40B4-BE49-F238E27FC236}">
                <a16:creationId xmlns:a16="http://schemas.microsoft.com/office/drawing/2014/main" id="{7B92446F-717E-4FBD-8D2F-1B584A1850E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8362950" cy="4852988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ru-RU" altLang="ru-RU" sz="2800"/>
              <a:t>Храним позиции терма в документе</a:t>
            </a:r>
          </a:p>
          <a:p>
            <a:pPr eaLnBrk="1" hangingPunct="1">
              <a:lnSpc>
                <a:spcPct val="90000"/>
              </a:lnSpc>
            </a:pPr>
            <a:r>
              <a:rPr lang="ru-RU" altLang="ru-RU" sz="2800"/>
              <a:t>&lt;be: 993427;</a:t>
            </a:r>
          </a:p>
          <a:p>
            <a:pPr lvl="1" eaLnBrk="1" hangingPunct="1">
              <a:lnSpc>
                <a:spcPct val="90000"/>
              </a:lnSpc>
            </a:pPr>
            <a:r>
              <a:rPr lang="ru-RU" altLang="ru-RU" sz="2400"/>
              <a:t>1 док.: 7, 18, 33, 72, 86, 231…</a:t>
            </a:r>
          </a:p>
          <a:p>
            <a:pPr lvl="1" eaLnBrk="1" hangingPunct="1">
              <a:lnSpc>
                <a:spcPct val="90000"/>
              </a:lnSpc>
            </a:pPr>
            <a:r>
              <a:rPr lang="ru-RU" altLang="ru-RU" sz="2400"/>
              <a:t>2 док.: 3, 149…</a:t>
            </a:r>
          </a:p>
          <a:p>
            <a:pPr lvl="1" eaLnBrk="1" hangingPunct="1">
              <a:lnSpc>
                <a:spcPct val="90000"/>
              </a:lnSpc>
            </a:pPr>
            <a:r>
              <a:rPr lang="ru-RU" altLang="ru-RU" sz="2400"/>
              <a:t>4 док.: 17, 191, 291, 430, 434</a:t>
            </a:r>
          </a:p>
          <a:p>
            <a:pPr lvl="1" eaLnBrk="1" hangingPunct="1">
              <a:lnSpc>
                <a:spcPct val="90000"/>
              </a:lnSpc>
            </a:pPr>
            <a:r>
              <a:rPr lang="ru-RU" altLang="ru-RU" sz="2400"/>
              <a:t>5 док.: 363, 367</a:t>
            </a:r>
          </a:p>
          <a:p>
            <a:pPr lvl="1" eaLnBrk="1" hangingPunct="1">
              <a:lnSpc>
                <a:spcPct val="90000"/>
              </a:lnSpc>
            </a:pPr>
            <a:endParaRPr lang="ru-RU" altLang="ru-RU" sz="2400"/>
          </a:p>
          <a:p>
            <a:pPr eaLnBrk="1" hangingPunct="1">
              <a:lnSpc>
                <a:spcPct val="90000"/>
              </a:lnSpc>
            </a:pPr>
            <a:r>
              <a:rPr lang="ru-RU" altLang="ru-RU" sz="2800"/>
              <a:t>В каком документе может содержаться фраза «to be or not to be»?</a:t>
            </a:r>
          </a:p>
          <a:p>
            <a:pPr eaLnBrk="1" hangingPunct="1">
              <a:lnSpc>
                <a:spcPct val="90000"/>
              </a:lnSpc>
            </a:pPr>
            <a:r>
              <a:rPr lang="ru-RU" altLang="ru-RU" sz="2800"/>
              <a:t>Для сопоставления используется «merging алгоритм», на уровне документа</a:t>
            </a:r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A5A58559-58F0-479B-9D9D-582826FCEAA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032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>
            <a:extLst>
              <a:ext uri="{FF2B5EF4-FFF2-40B4-BE49-F238E27FC236}">
                <a16:creationId xmlns:a16="http://schemas.microsoft.com/office/drawing/2014/main" id="{2744B68D-70E2-4E86-83EF-ACA558063F1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777875"/>
          </a:xfrm>
        </p:spPr>
        <p:txBody>
          <a:bodyPr/>
          <a:lstStyle/>
          <a:p>
            <a:pPr eaLnBrk="1" hangingPunct="1"/>
            <a:r>
              <a:rPr lang="ru-RU" altLang="ru-RU" sz="3600"/>
              <a:t>Обработка фразового запроса</a:t>
            </a:r>
          </a:p>
        </p:txBody>
      </p:sp>
      <p:sp>
        <p:nvSpPr>
          <p:cNvPr id="28675" name="Rectangle 3">
            <a:extLst>
              <a:ext uri="{FF2B5EF4-FFF2-40B4-BE49-F238E27FC236}">
                <a16:creationId xmlns:a16="http://schemas.microsoft.com/office/drawing/2014/main" id="{9BB4DAC1-DAB6-4EEE-B7B6-AA5244101DD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457200" y="1196975"/>
            <a:ext cx="8229600" cy="4929188"/>
          </a:xfrm>
        </p:spPr>
        <p:txBody>
          <a:bodyPr/>
          <a:lstStyle/>
          <a:p>
            <a:pPr eaLnBrk="1" hangingPunct="1"/>
            <a:r>
              <a:rPr lang="ru-RU" altLang="ru-RU"/>
              <a:t>Извлекаем инвертированный индекс для слов </a:t>
            </a:r>
            <a:r>
              <a:rPr lang="ru-RU" altLang="ru-RU" i="1"/>
              <a:t>to, be, or, not</a:t>
            </a:r>
          </a:p>
          <a:p>
            <a:pPr eaLnBrk="1" hangingPunct="1"/>
            <a:r>
              <a:rPr lang="ru-RU" altLang="ru-RU" b="1" i="1"/>
              <a:t>to</a:t>
            </a:r>
            <a:r>
              <a:rPr lang="ru-RU" altLang="ru-RU" i="1"/>
              <a:t>:</a:t>
            </a:r>
          </a:p>
          <a:p>
            <a:pPr eaLnBrk="1" hangingPunct="1"/>
            <a:r>
              <a:rPr lang="ru-RU" altLang="ru-RU"/>
              <a:t> </a:t>
            </a:r>
            <a:r>
              <a:rPr lang="ru-RU" altLang="ru-RU" sz="2400" i="1"/>
              <a:t>2</a:t>
            </a:r>
            <a:r>
              <a:rPr lang="ru-RU" altLang="ru-RU" sz="2400"/>
              <a:t>:1,17,74,222,551; </a:t>
            </a:r>
            <a:r>
              <a:rPr lang="ru-RU" altLang="ru-RU" sz="2400" b="1" i="1"/>
              <a:t>4</a:t>
            </a:r>
            <a:r>
              <a:rPr lang="ru-RU" altLang="ru-RU" sz="2400" b="1"/>
              <a:t>:8,16,190,429,433</a:t>
            </a:r>
            <a:r>
              <a:rPr lang="ru-RU" altLang="ru-RU" sz="2400"/>
              <a:t>; </a:t>
            </a:r>
            <a:r>
              <a:rPr lang="ru-RU" altLang="ru-RU" sz="2400" i="1"/>
              <a:t>7</a:t>
            </a:r>
            <a:r>
              <a:rPr lang="ru-RU" altLang="ru-RU" sz="2400"/>
              <a:t>:13,23,191</a:t>
            </a:r>
            <a:r>
              <a:rPr lang="ru-RU" altLang="ru-RU"/>
              <a:t>; ...</a:t>
            </a:r>
          </a:p>
          <a:p>
            <a:pPr eaLnBrk="1" hangingPunct="1"/>
            <a:r>
              <a:rPr lang="ru-RU" altLang="ru-RU"/>
              <a:t> </a:t>
            </a:r>
            <a:r>
              <a:rPr lang="ru-RU" altLang="ru-RU" b="1" i="1"/>
              <a:t>be</a:t>
            </a:r>
            <a:r>
              <a:rPr lang="ru-RU" altLang="ru-RU" i="1"/>
              <a:t>:</a:t>
            </a:r>
          </a:p>
          <a:p>
            <a:pPr eaLnBrk="1" hangingPunct="1"/>
            <a:r>
              <a:rPr lang="ru-RU" altLang="ru-RU"/>
              <a:t> </a:t>
            </a:r>
            <a:r>
              <a:rPr lang="ru-RU" altLang="ru-RU" sz="2400" i="1"/>
              <a:t>1</a:t>
            </a:r>
            <a:r>
              <a:rPr lang="ru-RU" altLang="ru-RU" sz="2400"/>
              <a:t>:17,19; </a:t>
            </a:r>
            <a:r>
              <a:rPr lang="ru-RU" altLang="ru-RU" sz="2400" b="1" i="1"/>
              <a:t>4</a:t>
            </a:r>
            <a:r>
              <a:rPr lang="ru-RU" altLang="ru-RU" sz="2400" b="1"/>
              <a:t>:17,191,291,430,434</a:t>
            </a:r>
            <a:r>
              <a:rPr lang="ru-RU" altLang="ru-RU" sz="2400"/>
              <a:t>; </a:t>
            </a:r>
            <a:r>
              <a:rPr lang="ru-RU" altLang="ru-RU" sz="2400" i="1"/>
              <a:t>5</a:t>
            </a:r>
            <a:r>
              <a:rPr lang="ru-RU" altLang="ru-RU" sz="2400"/>
              <a:t>:14,19,101; ...</a:t>
            </a:r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5DE43D7E-EDC3-43EB-A841-418A3EECC7C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358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>
            <a:extLst>
              <a:ext uri="{FF2B5EF4-FFF2-40B4-BE49-F238E27FC236}">
                <a16:creationId xmlns:a16="http://schemas.microsoft.com/office/drawing/2014/main" id="{7F72894E-C279-4C1E-9279-38633D3D8FD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sz="3200"/>
              <a:t>Обработка запросов</a:t>
            </a:r>
            <a:br>
              <a:rPr lang="ru-RU" altLang="ru-RU" sz="3200"/>
            </a:br>
            <a:r>
              <a:rPr lang="ru-RU" altLang="ru-RU" sz="3200"/>
              <a:t> с операторами близости</a:t>
            </a:r>
          </a:p>
        </p:txBody>
      </p:sp>
      <p:sp>
        <p:nvSpPr>
          <p:cNvPr id="29699" name="Rectangle 3">
            <a:extLst>
              <a:ext uri="{FF2B5EF4-FFF2-40B4-BE49-F238E27FC236}">
                <a16:creationId xmlns:a16="http://schemas.microsoft.com/office/drawing/2014/main" id="{53B5488B-F5A6-40FD-BF78-DB61D4756E3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ru-RU" altLang="ru-RU" sz="2800" i="1" dirty="0"/>
              <a:t>Москва /3 университет</a:t>
            </a:r>
          </a:p>
          <a:p>
            <a:pPr eaLnBrk="1" hangingPunct="1">
              <a:lnSpc>
                <a:spcPct val="90000"/>
              </a:lnSpc>
            </a:pPr>
            <a:r>
              <a:rPr lang="ru-RU" altLang="ru-RU" sz="2800" dirty="0"/>
              <a:t>Только позиционный индекс может использоваться для такой обработки, </a:t>
            </a:r>
            <a:r>
              <a:rPr lang="ru-RU" altLang="ru-RU" sz="2800" dirty="0" err="1"/>
              <a:t>биграммный</a:t>
            </a:r>
            <a:r>
              <a:rPr lang="ru-RU" altLang="ru-RU" sz="2800" dirty="0"/>
              <a:t> не может</a:t>
            </a:r>
          </a:p>
          <a:p>
            <a:pPr eaLnBrk="1" hangingPunct="1">
              <a:lnSpc>
                <a:spcPct val="90000"/>
              </a:lnSpc>
            </a:pPr>
            <a:endParaRPr lang="ru-RU" altLang="ru-RU" sz="2800" dirty="0"/>
          </a:p>
          <a:p>
            <a:pPr eaLnBrk="1" hangingPunct="1">
              <a:lnSpc>
                <a:spcPct val="90000"/>
              </a:lnSpc>
            </a:pPr>
            <a:r>
              <a:rPr lang="ru-RU" altLang="ru-RU" sz="2800" dirty="0"/>
              <a:t>Позиционный индекс сейчас стандартно используется для обработки запросов на близость и фразовых запросов</a:t>
            </a:r>
          </a:p>
          <a:p>
            <a:pPr eaLnBrk="1" hangingPunct="1">
              <a:lnSpc>
                <a:spcPct val="90000"/>
              </a:lnSpc>
            </a:pPr>
            <a:r>
              <a:rPr lang="ru-RU" altLang="ru-RU" sz="2800" dirty="0"/>
              <a:t>Возможно комбинирование </a:t>
            </a:r>
            <a:r>
              <a:rPr lang="ru-RU" altLang="ru-RU" sz="2800" dirty="0" err="1"/>
              <a:t>биграммных</a:t>
            </a:r>
            <a:r>
              <a:rPr lang="ru-RU" altLang="ru-RU" sz="2800" dirty="0"/>
              <a:t> и позиционных индексов</a:t>
            </a:r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4D7D4C81-D37E-4D15-856C-6DFCFC68019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511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>
            <a:extLst>
              <a:ext uri="{FF2B5EF4-FFF2-40B4-BE49-F238E27FC236}">
                <a16:creationId xmlns:a16="http://schemas.microsoft.com/office/drawing/2014/main" id="{3AC9AC1F-0D94-4F6A-A08B-A238C0EF84C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188913"/>
            <a:ext cx="8229600" cy="936625"/>
          </a:xfrm>
        </p:spPr>
        <p:txBody>
          <a:bodyPr/>
          <a:lstStyle/>
          <a:p>
            <a:pPr eaLnBrk="1" hangingPunct="1"/>
            <a:r>
              <a:rPr lang="ru-RU" altLang="ru-RU" sz="3200"/>
              <a:t>Алгоритм для пересечения близости по словам для двух индексов p1 и p2</a:t>
            </a:r>
          </a:p>
        </p:txBody>
      </p:sp>
      <p:pic>
        <p:nvPicPr>
          <p:cNvPr id="30723" name="Picture 4">
            <a:extLst>
              <a:ext uri="{FF2B5EF4-FFF2-40B4-BE49-F238E27FC236}">
                <a16:creationId xmlns:a16="http://schemas.microsoft.com/office/drawing/2014/main" id="{45805D77-2ECD-42F6-81C7-48BFB384F1A1}"/>
              </a:ext>
            </a:extLst>
          </p:cNvPr>
          <p:cNvPicPr>
            <a:picLocks noChangeAspect="1" noChangeArrowheads="1"/>
          </p:cNvPicPr>
          <p:nvPr>
            <p:ph type="body"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11188" y="1125538"/>
            <a:ext cx="8064500" cy="5732462"/>
          </a:xfrm>
          <a:noFill/>
        </p:spPr>
      </p:pic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0EC3E55A-864B-4171-AF59-6A4364075FF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86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itle 1">
            <a:extLst>
              <a:ext uri="{FF2B5EF4-FFF2-40B4-BE49-F238E27FC236}">
                <a16:creationId xmlns:a16="http://schemas.microsoft.com/office/drawing/2014/main" id="{378699D4-83C5-4A7F-9851-E9BD5DEF79BC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>
          <a:xfrm>
            <a:off x="468313" y="260350"/>
            <a:ext cx="8229600" cy="706438"/>
          </a:xfrm>
        </p:spPr>
        <p:txBody>
          <a:bodyPr anchor="b"/>
          <a:lstStyle/>
          <a:p>
            <a:pPr eaLnBrk="1" hangingPunct="1"/>
            <a:r>
              <a:rPr lang="ru-RU" altLang="ru-RU" sz="4000"/>
              <a:t>Близость слов запроса</a:t>
            </a:r>
            <a:endParaRPr lang="en-US" altLang="ru-RU" sz="4000"/>
          </a:p>
        </p:txBody>
      </p:sp>
      <p:sp>
        <p:nvSpPr>
          <p:cNvPr id="31747" name="Content Placeholder 2">
            <a:extLst>
              <a:ext uri="{FF2B5EF4-FFF2-40B4-BE49-F238E27FC236}">
                <a16:creationId xmlns:a16="http://schemas.microsoft.com/office/drawing/2014/main" id="{361EA410-4D33-4F06-8BE9-869F909B47D6}"/>
              </a:ext>
            </a:extLst>
          </p:cNvPr>
          <p:cNvSpPr>
            <a:spLocks noGrp="1" noChangeArrowheads="1"/>
          </p:cNvSpPr>
          <p:nvPr>
            <p:ph idx="4294967295"/>
          </p:nvPr>
        </p:nvSpPr>
        <p:spPr>
          <a:xfrm>
            <a:off x="457200" y="1268413"/>
            <a:ext cx="8291513" cy="5589587"/>
          </a:xfrm>
        </p:spPr>
        <p:txBody>
          <a:bodyPr/>
          <a:lstStyle/>
          <a:p>
            <a:pPr eaLnBrk="1" hangingPunct="1"/>
            <a:r>
              <a:rPr lang="ru-RU" altLang="ru-RU" sz="2800" u="sng"/>
              <a:t>Запросы на естественном языке</a:t>
            </a:r>
            <a:r>
              <a:rPr lang="en-US" altLang="ru-RU" sz="2800"/>
              <a:t>: </a:t>
            </a:r>
            <a:r>
              <a:rPr lang="ru-RU" altLang="ru-RU" sz="2800"/>
              <a:t>набор терм, набиваемых в поисковую строку</a:t>
            </a:r>
            <a:endParaRPr lang="en-US" altLang="ru-RU" sz="2800"/>
          </a:p>
          <a:p>
            <a:pPr eaLnBrk="1" hangingPunct="1"/>
            <a:r>
              <a:rPr lang="ru-RU" altLang="ru-RU" sz="2800">
                <a:solidFill>
                  <a:srgbClr val="C00000"/>
                </a:solidFill>
              </a:rPr>
              <a:t>Пользователь предпочитает, чтобы термины запроса встречались недалеко друг от друга</a:t>
            </a:r>
            <a:endParaRPr lang="en-US" altLang="ru-RU" sz="2800">
              <a:solidFill>
                <a:srgbClr val="C00000"/>
              </a:solidFill>
            </a:endParaRPr>
          </a:p>
          <a:p>
            <a:pPr eaLnBrk="1" hangingPunct="1"/>
            <a:r>
              <a:rPr lang="ru-RU" altLang="ru-RU" sz="2800"/>
              <a:t>Пусть </a:t>
            </a:r>
            <a:r>
              <a:rPr lang="en-US" altLang="ru-RU" sz="2800" i="1"/>
              <a:t>w</a:t>
            </a:r>
            <a:r>
              <a:rPr lang="en-US" altLang="ru-RU" sz="2800"/>
              <a:t> </a:t>
            </a:r>
            <a:r>
              <a:rPr lang="ru-RU" altLang="ru-RU" sz="2800"/>
              <a:t>– минимальное окно, содержащее все слова запроса, например,</a:t>
            </a:r>
            <a:endParaRPr lang="en-US" altLang="ru-RU" sz="2800"/>
          </a:p>
          <a:p>
            <a:pPr eaLnBrk="1" hangingPunct="1"/>
            <a:r>
              <a:rPr lang="ru-RU" altLang="ru-RU" sz="2800"/>
              <a:t>Для запроса</a:t>
            </a:r>
            <a:r>
              <a:rPr lang="en-US" altLang="ru-RU" sz="2800">
                <a:solidFill>
                  <a:srgbClr val="C00000"/>
                </a:solidFill>
              </a:rPr>
              <a:t> </a:t>
            </a:r>
            <a:r>
              <a:rPr lang="ru-RU" altLang="ru-RU" sz="2800" i="1">
                <a:solidFill>
                  <a:srgbClr val="C00000"/>
                </a:solidFill>
              </a:rPr>
              <a:t>увольнение директора</a:t>
            </a:r>
            <a:r>
              <a:rPr lang="ru-RU" altLang="ru-RU" sz="2800">
                <a:solidFill>
                  <a:srgbClr val="C00000"/>
                </a:solidFill>
              </a:rPr>
              <a:t> </a:t>
            </a:r>
            <a:r>
              <a:rPr lang="ru-RU" altLang="ru-RU" sz="2800"/>
              <a:t>минимальное</a:t>
            </a:r>
            <a:r>
              <a:rPr lang="en-US" altLang="ru-RU" sz="2800"/>
              <a:t> </a:t>
            </a:r>
            <a:r>
              <a:rPr lang="ru-RU" altLang="ru-RU" sz="2800"/>
              <a:t>окно в документе</a:t>
            </a:r>
            <a:r>
              <a:rPr lang="ru-RU" altLang="ru-RU" sz="2800">
                <a:solidFill>
                  <a:srgbClr val="C00000"/>
                </a:solidFill>
              </a:rPr>
              <a:t> </a:t>
            </a:r>
            <a:r>
              <a:rPr lang="ru-RU" altLang="ru-RU" sz="2800" i="1">
                <a:solidFill>
                  <a:srgbClr val="C00000"/>
                </a:solidFill>
              </a:rPr>
              <a:t>Директора ждало неожиданное увольнение</a:t>
            </a:r>
            <a:r>
              <a:rPr lang="ru-RU" altLang="ru-RU" sz="2800">
                <a:solidFill>
                  <a:srgbClr val="C00000"/>
                </a:solidFill>
              </a:rPr>
              <a:t> </a:t>
            </a:r>
            <a:r>
              <a:rPr lang="ru-RU" altLang="ru-RU" sz="2800"/>
              <a:t>– 4 слова</a:t>
            </a:r>
          </a:p>
          <a:p>
            <a:pPr eaLnBrk="1" hangingPunct="1"/>
            <a:r>
              <a:rPr lang="ru-RU" altLang="ru-RU" sz="2800"/>
              <a:t>Как учесть в скоринговой функции</a:t>
            </a:r>
            <a:r>
              <a:rPr lang="en-US" altLang="ru-RU" sz="2800"/>
              <a:t>?</a:t>
            </a:r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1EADE395-CE7A-4741-896E-84818B5FC3B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997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Title 1">
            <a:extLst>
              <a:ext uri="{FF2B5EF4-FFF2-40B4-BE49-F238E27FC236}">
                <a16:creationId xmlns:a16="http://schemas.microsoft.com/office/drawing/2014/main" id="{C5087525-A120-413D-B290-9B889270073C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274638"/>
            <a:ext cx="8229600" cy="706437"/>
          </a:xfrm>
        </p:spPr>
        <p:txBody>
          <a:bodyPr anchor="b"/>
          <a:lstStyle/>
          <a:p>
            <a:pPr eaLnBrk="1" hangingPunct="1"/>
            <a:r>
              <a:rPr lang="ru-RU" altLang="ru-RU" sz="3600"/>
              <a:t>Разборщики запросов (колдунщик)</a:t>
            </a:r>
            <a:endParaRPr lang="en-US" altLang="ru-RU" sz="3600"/>
          </a:p>
        </p:txBody>
      </p:sp>
      <p:sp>
        <p:nvSpPr>
          <p:cNvPr id="33795" name="Content Placeholder 2">
            <a:extLst>
              <a:ext uri="{FF2B5EF4-FFF2-40B4-BE49-F238E27FC236}">
                <a16:creationId xmlns:a16="http://schemas.microsoft.com/office/drawing/2014/main" id="{E4286A64-6674-4F0C-A4BC-317965E02375}"/>
              </a:ext>
            </a:extLst>
          </p:cNvPr>
          <p:cNvSpPr>
            <a:spLocks noGrp="1" noChangeArrowheads="1"/>
          </p:cNvSpPr>
          <p:nvPr>
            <p:ph idx="4294967295"/>
          </p:nvPr>
        </p:nvSpPr>
        <p:spPr>
          <a:xfrm>
            <a:off x="0" y="1196975"/>
            <a:ext cx="8893175" cy="5545138"/>
          </a:xfrm>
        </p:spPr>
        <p:txBody>
          <a:bodyPr/>
          <a:lstStyle/>
          <a:p>
            <a:pPr eaLnBrk="1" hangingPunct="1"/>
            <a:r>
              <a:rPr lang="ru-RU" altLang="ru-RU" sz="2800"/>
              <a:t>Текстовый  запрос пользователя может исполниться посредством нескольких запросов к системе, например, запрос: </a:t>
            </a:r>
            <a:r>
              <a:rPr lang="ru-RU" altLang="ru-RU" sz="2800" i="1"/>
              <a:t>повышение оплаты труда</a:t>
            </a:r>
            <a:endParaRPr lang="en-US" altLang="ru-RU" sz="2800" i="1"/>
          </a:p>
          <a:p>
            <a:pPr lvl="1" eaLnBrk="1" hangingPunct="1"/>
            <a:r>
              <a:rPr lang="ru-RU" altLang="ru-RU" sz="2400"/>
              <a:t>Исполняем запрос как фразовый запрос</a:t>
            </a:r>
            <a:endParaRPr lang="en-US" altLang="ru-RU" sz="2400"/>
          </a:p>
          <a:p>
            <a:pPr lvl="1" eaLnBrk="1" hangingPunct="1"/>
            <a:r>
              <a:rPr lang="ru-RU" altLang="ru-RU" sz="2400"/>
              <a:t>Если</a:t>
            </a:r>
            <a:r>
              <a:rPr lang="en-US" altLang="ru-RU" sz="2400"/>
              <a:t> &lt;K </a:t>
            </a:r>
            <a:r>
              <a:rPr lang="ru-RU" altLang="ru-RU" sz="2400"/>
              <a:t>документов содержат  фразу</a:t>
            </a:r>
            <a:r>
              <a:rPr lang="en-US" altLang="ru-RU" sz="2400"/>
              <a:t> </a:t>
            </a:r>
            <a:r>
              <a:rPr lang="ru-RU" altLang="ru-RU" sz="2400"/>
              <a:t>повышение оплаты труда</a:t>
            </a:r>
            <a:r>
              <a:rPr lang="en-US" altLang="ru-RU" sz="2400"/>
              <a:t>, </a:t>
            </a:r>
            <a:r>
              <a:rPr lang="ru-RU" altLang="ru-RU" sz="2400"/>
              <a:t>то исполняются два фразовых запроса </a:t>
            </a:r>
            <a:r>
              <a:rPr lang="ru-RU" altLang="ru-RU" sz="2400" i="1"/>
              <a:t>повышение оплаты</a:t>
            </a:r>
            <a:r>
              <a:rPr lang="ru-RU" altLang="ru-RU" sz="2400"/>
              <a:t> и </a:t>
            </a:r>
            <a:r>
              <a:rPr lang="ru-RU" altLang="ru-RU" sz="2400" i="1"/>
              <a:t>оплата труда</a:t>
            </a:r>
            <a:endParaRPr lang="en-US" altLang="ru-RU" sz="2400" i="1"/>
          </a:p>
          <a:p>
            <a:pPr lvl="1" eaLnBrk="1" hangingPunct="1"/>
            <a:r>
              <a:rPr lang="ru-RU" altLang="ru-RU" sz="2400"/>
              <a:t>Если все еще меньше К документов</a:t>
            </a:r>
            <a:r>
              <a:rPr lang="en-US" altLang="ru-RU" sz="2400"/>
              <a:t>, </a:t>
            </a:r>
            <a:r>
              <a:rPr lang="ru-RU" altLang="ru-RU" sz="2400"/>
              <a:t>то запрос на векторное пространство </a:t>
            </a:r>
            <a:r>
              <a:rPr lang="ru-RU" altLang="ru-RU" sz="2400" i="1"/>
              <a:t>повышение оплаты труда</a:t>
            </a:r>
          </a:p>
          <a:p>
            <a:pPr lvl="1" eaLnBrk="1" hangingPunct="1"/>
            <a:r>
              <a:rPr lang="ru-RU" altLang="ru-RU" sz="2400"/>
              <a:t>Эти операции исполняет разборщик запросов</a:t>
            </a:r>
          </a:p>
          <a:p>
            <a:pPr lvl="1" eaLnBrk="1" hangingPunct="1"/>
            <a:r>
              <a:rPr lang="ru-RU" altLang="ru-RU" sz="2400"/>
              <a:t>Скоринговая функция должна учитывать разные факторы, включая минимальное окно, в котором содержится запрос</a:t>
            </a:r>
            <a:endParaRPr lang="en-US" altLang="ru-RU" sz="2400"/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E49AAA49-5F86-4BBE-B01A-9AD9F1A4436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204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>
            <a:extLst>
              <a:ext uri="{FF2B5EF4-FFF2-40B4-BE49-F238E27FC236}">
                <a16:creationId xmlns:a16="http://schemas.microsoft.com/office/drawing/2014/main" id="{E6FA24DB-6D84-4045-9336-5ABE73536BA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633412"/>
          </a:xfrm>
        </p:spPr>
        <p:txBody>
          <a:bodyPr/>
          <a:lstStyle/>
          <a:p>
            <a:pPr eaLnBrk="1" hangingPunct="1"/>
            <a:r>
              <a:rPr lang="ru-RU" altLang="ru-RU" sz="3200"/>
              <a:t>Агрегирование весов</a:t>
            </a:r>
          </a:p>
        </p:txBody>
      </p:sp>
      <p:sp>
        <p:nvSpPr>
          <p:cNvPr id="35843" name="Rectangle 3">
            <a:extLst>
              <a:ext uri="{FF2B5EF4-FFF2-40B4-BE49-F238E27FC236}">
                <a16:creationId xmlns:a16="http://schemas.microsoft.com/office/drawing/2014/main" id="{A6F977BD-0BBF-48D8-A05F-F4BB815423E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457200" y="981075"/>
            <a:ext cx="8291513" cy="5876925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ru-RU" altLang="ru-RU" sz="2800"/>
              <a:t>Много разных факторов</a:t>
            </a:r>
          </a:p>
          <a:p>
            <a:pPr lvl="1" eaLnBrk="1" hangingPunct="1">
              <a:lnSpc>
                <a:spcPct val="90000"/>
              </a:lnSpc>
            </a:pPr>
            <a:r>
              <a:rPr lang="ru-RU" altLang="ru-RU" sz="2400"/>
              <a:t>Скалярное произведение</a:t>
            </a:r>
          </a:p>
          <a:p>
            <a:pPr lvl="1" eaLnBrk="1" hangingPunct="1">
              <a:lnSpc>
                <a:spcPct val="90000"/>
              </a:lnSpc>
            </a:pPr>
            <a:r>
              <a:rPr lang="ru-RU" altLang="ru-RU" sz="2400"/>
              <a:t>Близость слов запроса</a:t>
            </a:r>
          </a:p>
          <a:p>
            <a:pPr lvl="1" eaLnBrk="1" hangingPunct="1">
              <a:lnSpc>
                <a:spcPct val="90000"/>
              </a:lnSpc>
            </a:pPr>
            <a:r>
              <a:rPr lang="ru-RU" altLang="ru-RU" sz="2400"/>
              <a:t>Ссылки</a:t>
            </a:r>
          </a:p>
          <a:p>
            <a:pPr lvl="1" eaLnBrk="1" hangingPunct="1">
              <a:lnSpc>
                <a:spcPct val="90000"/>
              </a:lnSpc>
            </a:pPr>
            <a:r>
              <a:rPr lang="ru-RU" altLang="ru-RU" sz="2400"/>
              <a:t>Соответствие тематики запроса и документа</a:t>
            </a:r>
          </a:p>
          <a:p>
            <a:pPr lvl="1" eaLnBrk="1" hangingPunct="1">
              <a:lnSpc>
                <a:spcPct val="90000"/>
              </a:lnSpc>
            </a:pPr>
            <a:r>
              <a:rPr lang="ru-RU" altLang="ru-RU" sz="2400"/>
              <a:t>Расширение запроса и др.</a:t>
            </a:r>
          </a:p>
          <a:p>
            <a:pPr lvl="1" eaLnBrk="1" hangingPunct="1">
              <a:lnSpc>
                <a:spcPct val="90000"/>
              </a:lnSpc>
            </a:pPr>
            <a:endParaRPr lang="ru-RU" altLang="ru-RU" sz="2400"/>
          </a:p>
          <a:p>
            <a:pPr eaLnBrk="1" hangingPunct="1">
              <a:lnSpc>
                <a:spcPct val="90000"/>
              </a:lnSpc>
            </a:pPr>
            <a:r>
              <a:rPr lang="ru-RU" altLang="ru-RU" sz="2800"/>
              <a:t>Экспертная функция </a:t>
            </a:r>
          </a:p>
          <a:p>
            <a:pPr eaLnBrk="1" hangingPunct="1">
              <a:lnSpc>
                <a:spcPct val="90000"/>
              </a:lnSpc>
            </a:pPr>
            <a:r>
              <a:rPr lang="ru-RU" altLang="ru-RU" sz="2800"/>
              <a:t>Машинное обучение: обучение ранжированию  (</a:t>
            </a:r>
            <a:r>
              <a:rPr lang="en-US" altLang="ru-RU" sz="2800"/>
              <a:t>learning to rank)</a:t>
            </a:r>
            <a:endParaRPr lang="ru-RU" altLang="ru-RU" sz="2800"/>
          </a:p>
          <a:p>
            <a:pPr lvl="1" eaLnBrk="1" hangingPunct="1">
              <a:lnSpc>
                <a:spcPct val="90000"/>
              </a:lnSpc>
            </a:pPr>
            <a:r>
              <a:rPr lang="ru-RU" altLang="ru-RU"/>
              <a:t>Яндекс: Матрикснет</a:t>
            </a:r>
          </a:p>
          <a:p>
            <a:pPr lvl="1" eaLnBrk="1" hangingPunct="1">
              <a:lnSpc>
                <a:spcPct val="90000"/>
              </a:lnSpc>
            </a:pPr>
            <a:r>
              <a:rPr lang="ru-RU" altLang="ru-RU"/>
              <a:t>Задача оптимизации наилучшего расположения документов</a:t>
            </a:r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A8BB707E-BFA4-40AD-81B8-221B87EB431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567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Title 1">
            <a:extLst>
              <a:ext uri="{FF2B5EF4-FFF2-40B4-BE49-F238E27FC236}">
                <a16:creationId xmlns:a16="http://schemas.microsoft.com/office/drawing/2014/main" id="{A78E9B55-29F2-40AD-A56F-053B7EB674A3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274638"/>
            <a:ext cx="8229600" cy="706437"/>
          </a:xfrm>
        </p:spPr>
        <p:txBody>
          <a:bodyPr anchor="b"/>
          <a:lstStyle/>
          <a:p>
            <a:pPr eaLnBrk="1" hangingPunct="1"/>
            <a:r>
              <a:rPr lang="ru-RU" altLang="ru-RU" sz="4000"/>
              <a:t>Все вместе</a:t>
            </a:r>
            <a:endParaRPr lang="en-US" altLang="ru-RU" sz="4000"/>
          </a:p>
        </p:txBody>
      </p:sp>
      <p:pic>
        <p:nvPicPr>
          <p:cNvPr id="36867" name="Content Placeholder 4" descr="system.gif">
            <a:extLst>
              <a:ext uri="{FF2B5EF4-FFF2-40B4-BE49-F238E27FC236}">
                <a16:creationId xmlns:a16="http://schemas.microsoft.com/office/drawing/2014/main" id="{F3C6D353-2BE4-4DD6-85A6-D567C9BDD83D}"/>
              </a:ext>
            </a:extLst>
          </p:cNvPr>
          <p:cNvPicPr>
            <a:picLocks noGrp="1" noChangeAspect="1" noChangeArrowheads="1"/>
          </p:cNvPicPr>
          <p:nvPr>
            <p:ph idx="4294967295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1584325"/>
            <a:ext cx="9144000" cy="4378325"/>
          </a:xfrm>
        </p:spPr>
      </p:pic>
      <p:grpSp>
        <p:nvGrpSpPr>
          <p:cNvPr id="36868" name="Group 7">
            <a:extLst>
              <a:ext uri="{FF2B5EF4-FFF2-40B4-BE49-F238E27FC236}">
                <a16:creationId xmlns:a16="http://schemas.microsoft.com/office/drawing/2014/main" id="{4A780A70-3BB0-4370-B02F-34125AC941B2}"/>
              </a:ext>
            </a:extLst>
          </p:cNvPr>
          <p:cNvGrpSpPr>
            <a:grpSpLocks/>
          </p:cNvGrpSpPr>
          <p:nvPr/>
        </p:nvGrpSpPr>
        <p:grpSpPr bwMode="auto">
          <a:xfrm>
            <a:off x="6553200" y="4876800"/>
            <a:ext cx="2590800" cy="1066800"/>
            <a:chOff x="6553200" y="4876800"/>
            <a:chExt cx="2590800" cy="1066800"/>
          </a:xfrm>
        </p:grpSpPr>
        <p:sp>
          <p:nvSpPr>
            <p:cNvPr id="36870" name="Rectangle 5">
              <a:extLst>
                <a:ext uri="{FF2B5EF4-FFF2-40B4-BE49-F238E27FC236}">
                  <a16:creationId xmlns:a16="http://schemas.microsoft.com/office/drawing/2014/main" id="{B31ADFC1-0C2D-4C5C-B3ED-2309EF0D09F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229600" y="4876800"/>
              <a:ext cx="914400" cy="1066800"/>
            </a:xfrm>
            <a:prstGeom prst="rect">
              <a:avLst/>
            </a:prstGeom>
            <a:solidFill>
              <a:schemeClr val="accent1">
                <a:alpha val="50195"/>
              </a:schemeClr>
            </a:solidFill>
            <a:ln w="9525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ru-RU" altLang="ru-RU" sz="2400">
                <a:latin typeface="Lucida Sans" panose="020B0602030504020204" pitchFamily="34" charset="0"/>
              </a:endParaRPr>
            </a:p>
          </p:txBody>
        </p:sp>
        <p:sp>
          <p:nvSpPr>
            <p:cNvPr id="36871" name="Rectangle 6">
              <a:extLst>
                <a:ext uri="{FF2B5EF4-FFF2-40B4-BE49-F238E27FC236}">
                  <a16:creationId xmlns:a16="http://schemas.microsoft.com/office/drawing/2014/main" id="{93D69B5B-4244-4178-8593-4DE1E6610E2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53200" y="5562600"/>
              <a:ext cx="1676400" cy="304800"/>
            </a:xfrm>
            <a:prstGeom prst="rect">
              <a:avLst/>
            </a:prstGeom>
            <a:solidFill>
              <a:schemeClr val="accent1">
                <a:alpha val="50195"/>
              </a:schemeClr>
            </a:solidFill>
            <a:ln w="9525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ru-RU" altLang="ru-RU" sz="2400">
                <a:latin typeface="Lucida Sans" panose="020B0602030504020204" pitchFamily="34" charset="0"/>
              </a:endParaRPr>
            </a:p>
          </p:txBody>
        </p:sp>
      </p:grpSp>
      <p:sp>
        <p:nvSpPr>
          <p:cNvPr id="9" name="Rectangle 8">
            <a:extLst>
              <a:ext uri="{FF2B5EF4-FFF2-40B4-BE49-F238E27FC236}">
                <a16:creationId xmlns:a16="http://schemas.microsoft.com/office/drawing/2014/main" id="{F90C8917-4F5F-44A7-8D5B-D513F3C51CC6}"/>
              </a:ext>
            </a:extLst>
          </p:cNvPr>
          <p:cNvSpPr/>
          <p:nvPr/>
        </p:nvSpPr>
        <p:spPr bwMode="auto">
          <a:xfrm>
            <a:off x="4267200" y="1981200"/>
            <a:ext cx="2362200" cy="228600"/>
          </a:xfrm>
          <a:prstGeom prst="rect">
            <a:avLst/>
          </a:prstGeom>
          <a:solidFill>
            <a:schemeClr val="accent2">
              <a:lumMod val="20000"/>
              <a:lumOff val="80000"/>
              <a:alpha val="25000"/>
            </a:schemeClr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eaLnBrk="1" hangingPunct="1">
              <a:defRPr/>
            </a:pPr>
            <a:endParaRPr lang="ru-RU" sz="2400">
              <a:latin typeface="Lucida Sans" pitchFamily="34" charset="0"/>
            </a:endParaRPr>
          </a:p>
        </p:txBody>
      </p:sp>
      <p:pic>
        <p:nvPicPr>
          <p:cNvPr id="3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55B4A71D-012D-4EBD-AE11-DB67AB3AE47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846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4">
            <a:extLst>
              <a:ext uri="{FF2B5EF4-FFF2-40B4-BE49-F238E27FC236}">
                <a16:creationId xmlns:a16="http://schemas.microsoft.com/office/drawing/2014/main" id="{F6993F97-D34B-4B0D-9F8B-42F949B3E913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ru-RU" altLang="ru-RU"/>
              <a:t>Первые подходы к комбинированию признаков</a:t>
            </a:r>
          </a:p>
        </p:txBody>
      </p:sp>
      <p:sp>
        <p:nvSpPr>
          <p:cNvPr id="38915" name="Rectangle 5">
            <a:extLst>
              <a:ext uri="{FF2B5EF4-FFF2-40B4-BE49-F238E27FC236}">
                <a16:creationId xmlns:a16="http://schemas.microsoft.com/office/drawing/2014/main" id="{B7F77C3C-B4B2-4688-B1F0-392373A628AA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altLang="ru-RU"/>
              <a:t>РОМИП</a:t>
            </a:r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13D15E7A-5C3D-453F-934D-06A049E8F74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71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>
            <a:extLst>
              <a:ext uri="{FF2B5EF4-FFF2-40B4-BE49-F238E27FC236}">
                <a16:creationId xmlns:a16="http://schemas.microsoft.com/office/drawing/2014/main" id="{C6582190-DB5C-4E85-B064-4F22EA3EB6D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ru-RU" sz="3200"/>
              <a:t>Mail.ru </a:t>
            </a:r>
            <a:r>
              <a:rPr lang="ru-RU" altLang="ru-RU" sz="3200"/>
              <a:t>на РОМИП-2005</a:t>
            </a:r>
          </a:p>
        </p:txBody>
      </p:sp>
      <p:sp>
        <p:nvSpPr>
          <p:cNvPr id="39939" name="Rectangle 3">
            <a:extLst>
              <a:ext uri="{FF2B5EF4-FFF2-40B4-BE49-F238E27FC236}">
                <a16:creationId xmlns:a16="http://schemas.microsoft.com/office/drawing/2014/main" id="{23A9CCB8-B842-46EF-9686-D2BAF55D6A3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ru-RU" altLang="ru-RU"/>
              <a:t>Комплексная функция релевантности</a:t>
            </a:r>
          </a:p>
          <a:p>
            <a:pPr lvl="1" eaLnBrk="1" hangingPunct="1"/>
            <a:r>
              <a:rPr lang="ru-RU" altLang="ru-RU"/>
              <a:t>Частота термов</a:t>
            </a:r>
          </a:p>
          <a:p>
            <a:pPr lvl="1" eaLnBrk="1" hangingPunct="1"/>
            <a:r>
              <a:rPr lang="ru-RU" altLang="ru-RU"/>
              <a:t>Совместная встречаемость термов</a:t>
            </a:r>
          </a:p>
          <a:p>
            <a:pPr lvl="1" eaLnBrk="1" hangingPunct="1"/>
            <a:r>
              <a:rPr lang="ru-RU" altLang="ru-RU"/>
              <a:t>Зоны документа</a:t>
            </a:r>
          </a:p>
          <a:p>
            <a:pPr lvl="1" eaLnBrk="1" hangingPunct="1"/>
            <a:r>
              <a:rPr lang="ru-RU" altLang="ru-RU"/>
              <a:t>Неполное вхождение термов запроса в документ</a:t>
            </a:r>
          </a:p>
          <a:p>
            <a:pPr lvl="1" eaLnBrk="1" hangingPunct="1"/>
            <a:r>
              <a:rPr lang="ru-RU" altLang="ru-RU"/>
              <a:t>Особая обработка длинных документов</a:t>
            </a:r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9D43E1F9-0D14-46E1-9595-F59A732C323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3589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>
            <a:extLst>
              <a:ext uri="{FF2B5EF4-FFF2-40B4-BE49-F238E27FC236}">
                <a16:creationId xmlns:a16="http://schemas.microsoft.com/office/drawing/2014/main" id="{FB4F7EA0-9785-4D2A-AE02-C97A72CA608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sz="3200"/>
              <a:t>Косинусная мера сама по себе приближение</a:t>
            </a:r>
          </a:p>
        </p:txBody>
      </p:sp>
      <p:sp>
        <p:nvSpPr>
          <p:cNvPr id="5123" name="Rectangle 3">
            <a:extLst>
              <a:ext uri="{FF2B5EF4-FFF2-40B4-BE49-F238E27FC236}">
                <a16:creationId xmlns:a16="http://schemas.microsoft.com/office/drawing/2014/main" id="{48771B6C-89C2-4D92-BB8E-B0D275C9B08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ru-RU" altLang="ru-RU"/>
              <a:t>Пользователь имеет некоторую задачу и формулирует запрос</a:t>
            </a:r>
          </a:p>
          <a:p>
            <a:pPr eaLnBrk="1" hangingPunct="1"/>
            <a:r>
              <a:rPr lang="ru-RU" altLang="ru-RU"/>
              <a:t>Косинус сравнивает запрос и документ – это приближение потребности пользователя</a:t>
            </a:r>
          </a:p>
          <a:p>
            <a:pPr eaLnBrk="1" hangingPunct="1"/>
            <a:r>
              <a:rPr lang="ru-RU" altLang="ru-RU"/>
              <a:t>Допустимо: неточное вычисление </a:t>
            </a:r>
            <a:r>
              <a:rPr lang="en-US" altLang="ru-RU"/>
              <a:t>K </a:t>
            </a:r>
            <a:r>
              <a:rPr lang="ru-RU" altLang="ru-RU"/>
              <a:t>наиболее похожих документов</a:t>
            </a:r>
          </a:p>
          <a:p>
            <a:pPr eaLnBrk="1" hangingPunct="1"/>
            <a:endParaRPr lang="ru-RU" altLang="ru-RU"/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D04DD397-FAAE-48A8-A80F-C03024A2896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9639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>
            <a:extLst>
              <a:ext uri="{FF2B5EF4-FFF2-40B4-BE49-F238E27FC236}">
                <a16:creationId xmlns:a16="http://schemas.microsoft.com/office/drawing/2014/main" id="{BC247ED9-E5D0-40B9-A501-793518A67F1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777875"/>
          </a:xfrm>
        </p:spPr>
        <p:txBody>
          <a:bodyPr/>
          <a:lstStyle/>
          <a:p>
            <a:pPr eaLnBrk="1" hangingPunct="1"/>
            <a:r>
              <a:rPr lang="en-US" altLang="ru-RU" sz="3600"/>
              <a:t>Mail.ru </a:t>
            </a:r>
            <a:r>
              <a:rPr lang="ru-RU" altLang="ru-RU" sz="3600"/>
              <a:t>на РОМИП-2005</a:t>
            </a:r>
          </a:p>
        </p:txBody>
      </p:sp>
      <p:sp>
        <p:nvSpPr>
          <p:cNvPr id="40963" name="Rectangle 3">
            <a:extLst>
              <a:ext uri="{FF2B5EF4-FFF2-40B4-BE49-F238E27FC236}">
                <a16:creationId xmlns:a16="http://schemas.microsoft.com/office/drawing/2014/main" id="{88B61BBB-EA36-48BE-9D88-B1322FC665A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ru-RU" altLang="ru-RU"/>
          </a:p>
        </p:txBody>
      </p:sp>
      <p:pic>
        <p:nvPicPr>
          <p:cNvPr id="40964" name="Picture 4">
            <a:extLst>
              <a:ext uri="{FF2B5EF4-FFF2-40B4-BE49-F238E27FC236}">
                <a16:creationId xmlns:a16="http://schemas.microsoft.com/office/drawing/2014/main" id="{406D66CE-D803-499E-AA60-44203F03F2D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1052513"/>
            <a:ext cx="8569325" cy="5284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B1528310-582D-4A31-A471-C555BFC89E6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697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4">
            <a:extLst>
              <a:ext uri="{FF2B5EF4-FFF2-40B4-BE49-F238E27FC236}">
                <a16:creationId xmlns:a16="http://schemas.microsoft.com/office/drawing/2014/main" id="{F4064506-6B53-4A30-BF72-D691D89BD3F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altLang="ru-RU"/>
          </a:p>
        </p:txBody>
      </p:sp>
      <p:pic>
        <p:nvPicPr>
          <p:cNvPr id="41987" name="Picture 5">
            <a:extLst>
              <a:ext uri="{FF2B5EF4-FFF2-40B4-BE49-F238E27FC236}">
                <a16:creationId xmlns:a16="http://schemas.microsoft.com/office/drawing/2014/main" id="{6092C43A-76A3-40AA-B4A3-5A5B9359B79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0"/>
            <a:ext cx="8713787" cy="5516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988" name="Text Box 6">
            <a:extLst>
              <a:ext uri="{FF2B5EF4-FFF2-40B4-BE49-F238E27FC236}">
                <a16:creationId xmlns:a16="http://schemas.microsoft.com/office/drawing/2014/main" id="{0EA100C0-2034-4D7F-B849-42966D601C2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8750" y="5537200"/>
            <a:ext cx="8516938" cy="1187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400" b="1"/>
              <a:t>Основные характеристики пассажей: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400"/>
              <a:t>- полнота, длина, порядок слов,  зона документа, близость к началу.</a:t>
            </a:r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80FEA804-71F3-4FA3-8598-E204DF4BD2B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901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4">
            <a:extLst>
              <a:ext uri="{FF2B5EF4-FFF2-40B4-BE49-F238E27FC236}">
                <a16:creationId xmlns:a16="http://schemas.microsoft.com/office/drawing/2014/main" id="{9D8B04C2-F3AC-40D4-97EC-5A655C1F210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altLang="ru-RU"/>
          </a:p>
        </p:txBody>
      </p:sp>
      <p:pic>
        <p:nvPicPr>
          <p:cNvPr id="43011" name="Picture 5">
            <a:extLst>
              <a:ext uri="{FF2B5EF4-FFF2-40B4-BE49-F238E27FC236}">
                <a16:creationId xmlns:a16="http://schemas.microsoft.com/office/drawing/2014/main" id="{BDD1F0AC-0137-4A5D-9FB4-3EA993CFFFE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260350"/>
            <a:ext cx="8683625" cy="6169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3012" name="Text Box 6">
            <a:extLst>
              <a:ext uri="{FF2B5EF4-FFF2-40B4-BE49-F238E27FC236}">
                <a16:creationId xmlns:a16="http://schemas.microsoft.com/office/drawing/2014/main" id="{F91E1094-B4D0-42FA-A836-41E930A5CCF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3850" y="0"/>
            <a:ext cx="2555875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1800"/>
              <a:t>Mail.ru, </a:t>
            </a:r>
            <a:r>
              <a:rPr lang="ru-RU" altLang="ru-RU" sz="1800"/>
              <a:t>РОМИП-2005</a:t>
            </a:r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CD691342-6C91-4C67-9892-5311D99FD30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42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Заголовок 1">
            <a:extLst>
              <a:ext uri="{FF2B5EF4-FFF2-40B4-BE49-F238E27FC236}">
                <a16:creationId xmlns:a16="http://schemas.microsoft.com/office/drawing/2014/main" id="{970D3DD6-3377-4757-9D00-D3AACDCC1877}"/>
              </a:ext>
            </a:extLst>
          </p:cNvPr>
          <p:cNvSpPr>
            <a:spLocks noGrp="1" noChangeArrowheads="1"/>
          </p:cNvSpPr>
          <p:nvPr>
            <p:ph type="ctrTitle" idx="4294967295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altLang="ru-RU"/>
              <a:t>Алгоритм А. Сафронова</a:t>
            </a:r>
            <a:br>
              <a:rPr lang="ru-RU" altLang="ru-RU"/>
            </a:br>
            <a:r>
              <a:rPr lang="ru-RU" altLang="ru-RU" sz="3600"/>
              <a:t>РОМИП 2010</a:t>
            </a:r>
          </a:p>
        </p:txBody>
      </p:sp>
      <p:sp>
        <p:nvSpPr>
          <p:cNvPr id="44035" name="Подзаголовок 2">
            <a:extLst>
              <a:ext uri="{FF2B5EF4-FFF2-40B4-BE49-F238E27FC236}">
                <a16:creationId xmlns:a16="http://schemas.microsoft.com/office/drawing/2014/main" id="{A8A1C116-1167-4FCB-98A9-18CC3B161283}"/>
              </a:ext>
            </a:extLst>
          </p:cNvPr>
          <p:cNvSpPr>
            <a:spLocks noGrp="1" noChangeArrowheads="1"/>
          </p:cNvSpPr>
          <p:nvPr>
            <p:ph type="subTitle" idx="4294967295"/>
          </p:nvPr>
        </p:nvSpPr>
        <p:spPr>
          <a:xfrm>
            <a:off x="1371600" y="3886200"/>
            <a:ext cx="6400800" cy="1752600"/>
          </a:xfrm>
        </p:spPr>
        <p:txBody>
          <a:bodyPr/>
          <a:lstStyle/>
          <a:p>
            <a:pPr marL="0" indent="0" algn="ctr">
              <a:buFontTx/>
              <a:buNone/>
            </a:pPr>
            <a:r>
              <a:rPr lang="ru-RU" altLang="ru-RU">
                <a:solidFill>
                  <a:srgbClr val="898989"/>
                </a:solidFill>
              </a:rPr>
              <a:t>Яндекс</a:t>
            </a:r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6C7769E6-1900-4FD4-9476-79D4D0CFD56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92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Picture 4">
            <a:extLst>
              <a:ext uri="{FF2B5EF4-FFF2-40B4-BE49-F238E27FC236}">
                <a16:creationId xmlns:a16="http://schemas.microsoft.com/office/drawing/2014/main" id="{F906233F-226E-43CA-B80C-4C865BCFF94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650" y="620713"/>
            <a:ext cx="7848600" cy="5761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48A0EF6A-0072-4CB7-8FB9-FD114F7EF69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23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2" name="Picture 2">
            <a:extLst>
              <a:ext uri="{FF2B5EF4-FFF2-40B4-BE49-F238E27FC236}">
                <a16:creationId xmlns:a16="http://schemas.microsoft.com/office/drawing/2014/main" id="{4CFF62FF-66A6-4C48-B303-5AC932E1B53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188913"/>
            <a:ext cx="8820150" cy="6480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6083" name="TextBox 2">
            <a:extLst>
              <a:ext uri="{FF2B5EF4-FFF2-40B4-BE49-F238E27FC236}">
                <a16:creationId xmlns:a16="http://schemas.microsoft.com/office/drawing/2014/main" id="{15EC71E1-E6CC-4E05-AAFD-B2776B38190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79838" y="5876925"/>
            <a:ext cx="278447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/>
              <a:t>Yandex minimum window</a:t>
            </a:r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ACA95289-B736-40A2-9EF5-E15DAA1A4B7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154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Picture 4">
            <a:extLst>
              <a:ext uri="{FF2B5EF4-FFF2-40B4-BE49-F238E27FC236}">
                <a16:creationId xmlns:a16="http://schemas.microsoft.com/office/drawing/2014/main" id="{CD91F451-5591-42FC-84AC-6453B281A11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76250"/>
            <a:ext cx="9201150" cy="5976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3AEC20ED-9516-45BE-969D-4A7CE5124F1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092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0" name="Picture 4">
            <a:extLst>
              <a:ext uri="{FF2B5EF4-FFF2-40B4-BE49-F238E27FC236}">
                <a16:creationId xmlns:a16="http://schemas.microsoft.com/office/drawing/2014/main" id="{B9CA98B2-1ED0-4B57-9D11-9876E24EC2A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188" y="765175"/>
            <a:ext cx="7777162" cy="5759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8131" name="Rectangle 5">
            <a:extLst>
              <a:ext uri="{FF2B5EF4-FFF2-40B4-BE49-F238E27FC236}">
                <a16:creationId xmlns:a16="http://schemas.microsoft.com/office/drawing/2014/main" id="{4B56F1FC-A3AB-4458-AB7D-E48CB9A0344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777875"/>
          </a:xfrm>
        </p:spPr>
        <p:txBody>
          <a:bodyPr/>
          <a:lstStyle/>
          <a:p>
            <a:r>
              <a:rPr lang="ru-RU" altLang="ru-RU" sz="3200"/>
              <a:t>Результаты: </a:t>
            </a:r>
            <a:r>
              <a:rPr lang="en-US" altLang="ru-RU" sz="3200"/>
              <a:t>By.Web</a:t>
            </a:r>
            <a:r>
              <a:rPr lang="ru-RU" altLang="ru-RU" sz="3200"/>
              <a:t> (РОМИП-2010)</a:t>
            </a:r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8BA29B43-79F1-40B5-B993-E873B3EC712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80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4">
            <a:extLst>
              <a:ext uri="{FF2B5EF4-FFF2-40B4-BE49-F238E27FC236}">
                <a16:creationId xmlns:a16="http://schemas.microsoft.com/office/drawing/2014/main" id="{ECF12610-0F0D-42B9-BEBD-3E35316606B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68313" y="0"/>
            <a:ext cx="8229600" cy="777875"/>
          </a:xfrm>
        </p:spPr>
        <p:txBody>
          <a:bodyPr/>
          <a:lstStyle/>
          <a:p>
            <a:r>
              <a:rPr lang="ru-RU" altLang="ru-RU" sz="3200"/>
              <a:t>Результаты </a:t>
            </a:r>
            <a:r>
              <a:rPr lang="en-US" altLang="ru-RU" sz="3200"/>
              <a:t>KM.ru</a:t>
            </a:r>
            <a:r>
              <a:rPr lang="ru-RU" altLang="ru-RU" sz="3200"/>
              <a:t> (РОМИП-2010</a:t>
            </a:r>
            <a:r>
              <a:rPr lang="ru-RU" altLang="ru-RU" sz="3600"/>
              <a:t>)</a:t>
            </a:r>
          </a:p>
        </p:txBody>
      </p:sp>
      <p:pic>
        <p:nvPicPr>
          <p:cNvPr id="49155" name="Picture 5">
            <a:extLst>
              <a:ext uri="{FF2B5EF4-FFF2-40B4-BE49-F238E27FC236}">
                <a16:creationId xmlns:a16="http://schemas.microsoft.com/office/drawing/2014/main" id="{3780642E-BFBC-4377-8660-3801F9694B7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692150"/>
            <a:ext cx="8280400" cy="5786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AFDF3E7B-0EDD-414C-A7F9-819291A94AD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2119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Заголовок 1">
            <a:extLst>
              <a:ext uri="{FF2B5EF4-FFF2-40B4-BE49-F238E27FC236}">
                <a16:creationId xmlns:a16="http://schemas.microsoft.com/office/drawing/2014/main" id="{ED3F75C6-7691-4132-81BB-2A349D37CCD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sz="3600"/>
              <a:t>Основные подходы к обработке фраз</a:t>
            </a:r>
          </a:p>
        </p:txBody>
      </p:sp>
      <p:sp>
        <p:nvSpPr>
          <p:cNvPr id="50179" name="Содержимое 2">
            <a:extLst>
              <a:ext uri="{FF2B5EF4-FFF2-40B4-BE49-F238E27FC236}">
                <a16:creationId xmlns:a16="http://schemas.microsoft.com/office/drawing/2014/main" id="{C15351AF-212B-46DE-9227-5EF91E7E5E01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457200" y="1484313"/>
            <a:ext cx="8229600" cy="4641850"/>
          </a:xfrm>
        </p:spPr>
        <p:txBody>
          <a:bodyPr/>
          <a:lstStyle/>
          <a:p>
            <a:r>
              <a:rPr lang="ru-RU" altLang="ru-RU"/>
              <a:t>Фразовый индекс</a:t>
            </a:r>
          </a:p>
          <a:p>
            <a:pPr lvl="1"/>
            <a:r>
              <a:rPr lang="ru-RU" altLang="ru-RU"/>
              <a:t>«Запросы в кавычках»</a:t>
            </a:r>
          </a:p>
          <a:p>
            <a:pPr lvl="1"/>
            <a:endParaRPr lang="ru-RU" altLang="ru-RU"/>
          </a:p>
          <a:p>
            <a:r>
              <a:rPr lang="ru-RU" altLang="ru-RU"/>
              <a:t>Позиционный индекс</a:t>
            </a:r>
          </a:p>
          <a:p>
            <a:pPr lvl="1"/>
            <a:r>
              <a:rPr lang="ru-RU" altLang="ru-RU"/>
              <a:t>«Запросы в кавычках»</a:t>
            </a:r>
          </a:p>
          <a:p>
            <a:pPr lvl="1"/>
            <a:r>
              <a:rPr lang="ru-RU" altLang="ru-RU"/>
              <a:t>Запрос с ограничением близости (proximity)</a:t>
            </a:r>
          </a:p>
          <a:p>
            <a:pPr lvl="1"/>
            <a:r>
              <a:rPr lang="ru-RU" altLang="ru-RU"/>
              <a:t>Учет в векторной модели окна расположения </a:t>
            </a:r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97602835-FF08-48E0-A525-B4A9DAFA7F2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779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>
            <a:extLst>
              <a:ext uri="{FF2B5EF4-FFF2-40B4-BE49-F238E27FC236}">
                <a16:creationId xmlns:a16="http://schemas.microsoft.com/office/drawing/2014/main" id="{5A646933-23FA-4820-99CE-83DB1C2B4CC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sz="3200"/>
              <a:t>Неточная векторная модель: </a:t>
            </a:r>
            <a:br>
              <a:rPr lang="ru-RU" altLang="ru-RU" sz="3200"/>
            </a:br>
            <a:r>
              <a:rPr lang="ru-RU" altLang="ru-RU" sz="3200"/>
              <a:t>общий подход </a:t>
            </a:r>
          </a:p>
        </p:txBody>
      </p:sp>
      <p:sp>
        <p:nvSpPr>
          <p:cNvPr id="6147" name="Rectangle 3">
            <a:extLst>
              <a:ext uri="{FF2B5EF4-FFF2-40B4-BE49-F238E27FC236}">
                <a16:creationId xmlns:a16="http://schemas.microsoft.com/office/drawing/2014/main" id="{984DC6F0-34AB-45E1-B2D8-D428D5C152B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8218488" cy="499745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ru-RU" altLang="ru-RU"/>
              <a:t>Найти А кандидатов </a:t>
            </a:r>
            <a:r>
              <a:rPr lang="en-US" altLang="ru-RU" sz="3300" i="1"/>
              <a:t>K &lt; |A| </a:t>
            </a:r>
            <a:r>
              <a:rPr lang="en-US" altLang="ru-RU" sz="3300" i="1">
                <a:sym typeface="Symbol" panose="05050102010706020507" pitchFamily="18" charset="2"/>
              </a:rPr>
              <a:t>&lt;&lt; N</a:t>
            </a:r>
            <a:endParaRPr lang="ru-RU" altLang="ru-RU" sz="3300" i="1">
              <a:sym typeface="Symbol" panose="05050102010706020507" pitchFamily="18" charset="2"/>
            </a:endParaRPr>
          </a:p>
          <a:p>
            <a:pPr lvl="1" eaLnBrk="1" hangingPunct="1">
              <a:lnSpc>
                <a:spcPct val="90000"/>
              </a:lnSpc>
            </a:pPr>
            <a:r>
              <a:rPr lang="ru-RU" altLang="ru-RU" sz="2900">
                <a:sym typeface="Symbol" panose="05050102010706020507" pitchFamily="18" charset="2"/>
              </a:rPr>
              <a:t>А не обязательно содержит все К лучших документов, но содержит много документов из К</a:t>
            </a:r>
          </a:p>
          <a:p>
            <a:pPr eaLnBrk="1" hangingPunct="1">
              <a:lnSpc>
                <a:spcPct val="90000"/>
              </a:lnSpc>
            </a:pPr>
            <a:r>
              <a:rPr lang="ru-RU" altLang="ru-RU" sz="3300">
                <a:sym typeface="Symbol" panose="05050102010706020507" pitchFamily="18" charset="2"/>
              </a:rPr>
              <a:t>Выдать К лучших документов из А</a:t>
            </a:r>
          </a:p>
          <a:p>
            <a:pPr eaLnBrk="1" hangingPunct="1">
              <a:lnSpc>
                <a:spcPct val="90000"/>
              </a:lnSpc>
            </a:pPr>
            <a:r>
              <a:rPr lang="ru-RU" altLang="ru-RU" sz="3300">
                <a:sym typeface="Symbol" panose="05050102010706020507" pitchFamily="18" charset="2"/>
              </a:rPr>
              <a:t>Методы</a:t>
            </a:r>
          </a:p>
          <a:p>
            <a:pPr lvl="1" eaLnBrk="1" hangingPunct="1">
              <a:lnSpc>
                <a:spcPct val="90000"/>
              </a:lnSpc>
            </a:pPr>
            <a:r>
              <a:rPr lang="ru-RU" altLang="ru-RU" sz="2900">
                <a:sym typeface="Symbol" panose="05050102010706020507" pitchFamily="18" charset="2"/>
              </a:rPr>
              <a:t>Рассмотреть только слов с высокими</a:t>
            </a:r>
            <a:r>
              <a:rPr lang="en-US" altLang="ru-RU" sz="2900">
                <a:sym typeface="Symbol" panose="05050102010706020507" pitchFamily="18" charset="2"/>
              </a:rPr>
              <a:t> idf</a:t>
            </a:r>
            <a:endParaRPr lang="ru-RU" altLang="ru-RU" sz="2900">
              <a:sym typeface="Symbol" panose="05050102010706020507" pitchFamily="18" charset="2"/>
            </a:endParaRPr>
          </a:p>
          <a:p>
            <a:pPr lvl="2" eaLnBrk="1" hangingPunct="1">
              <a:lnSpc>
                <a:spcPct val="90000"/>
              </a:lnSpc>
            </a:pPr>
            <a:r>
              <a:rPr lang="ru-RU" altLang="ru-RU" sz="2500">
                <a:sym typeface="Symbol" panose="05050102010706020507" pitchFamily="18" charset="2"/>
              </a:rPr>
              <a:t>Ср. Алгоритм Merge в первых лекциях</a:t>
            </a:r>
            <a:endParaRPr lang="en-US" altLang="ru-RU" sz="2500">
              <a:sym typeface="Symbol" panose="05050102010706020507" pitchFamily="18" charset="2"/>
            </a:endParaRPr>
          </a:p>
          <a:p>
            <a:pPr lvl="1" eaLnBrk="1" hangingPunct="1">
              <a:lnSpc>
                <a:spcPct val="90000"/>
              </a:lnSpc>
            </a:pPr>
            <a:r>
              <a:rPr lang="ru-RU" altLang="ru-RU" sz="2900">
                <a:sym typeface="Symbol" panose="05050102010706020507" pitchFamily="18" charset="2"/>
              </a:rPr>
              <a:t>Рассмотреть только документы с большим количеством терминов запроса</a:t>
            </a:r>
          </a:p>
          <a:p>
            <a:pPr lvl="1" eaLnBrk="1" hangingPunct="1">
              <a:lnSpc>
                <a:spcPct val="90000"/>
              </a:lnSpc>
            </a:pPr>
            <a:endParaRPr lang="ru-RU" altLang="ru-RU" sz="2900">
              <a:sym typeface="Symbol" panose="05050102010706020507" pitchFamily="18" charset="2"/>
            </a:endParaRPr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9663A29C-F696-4C81-B112-498B9E26295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644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4">
            <a:extLst>
              <a:ext uri="{FF2B5EF4-FFF2-40B4-BE49-F238E27FC236}">
                <a16:creationId xmlns:a16="http://schemas.microsoft.com/office/drawing/2014/main" id="{C924C0FC-9AF7-4DCC-B27D-CC700AB977F4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ru-RU" altLang="ru-RU"/>
              <a:t>Ранжирующие алгоритмы Яндекса</a:t>
            </a:r>
          </a:p>
        </p:txBody>
      </p:sp>
      <p:sp>
        <p:nvSpPr>
          <p:cNvPr id="51203" name="Rectangle 5">
            <a:extLst>
              <a:ext uri="{FF2B5EF4-FFF2-40B4-BE49-F238E27FC236}">
                <a16:creationId xmlns:a16="http://schemas.microsoft.com/office/drawing/2014/main" id="{9A4A16F9-C17C-4391-9A12-292BD20562C0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endParaRPr lang="ru-RU" altLang="ru-RU"/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1435C5EE-F113-4F34-A9F9-1DBB38197D9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71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>
            <a:extLst>
              <a:ext uri="{FF2B5EF4-FFF2-40B4-BE49-F238E27FC236}">
                <a16:creationId xmlns:a16="http://schemas.microsoft.com/office/drawing/2014/main" id="{5E61B789-FA91-46D4-9002-93F89291A6E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765175"/>
          </a:xfrm>
        </p:spPr>
        <p:txBody>
          <a:bodyPr/>
          <a:lstStyle/>
          <a:p>
            <a:pPr eaLnBrk="1" hangingPunct="1"/>
            <a:r>
              <a:rPr lang="ru-RU" altLang="ru-RU" sz="3600"/>
              <a:t>Алгоритм «Магадан»</a:t>
            </a:r>
          </a:p>
        </p:txBody>
      </p:sp>
      <p:sp>
        <p:nvSpPr>
          <p:cNvPr id="52227" name="Rectangle 3">
            <a:extLst>
              <a:ext uri="{FF2B5EF4-FFF2-40B4-BE49-F238E27FC236}">
                <a16:creationId xmlns:a16="http://schemas.microsoft.com/office/drawing/2014/main" id="{93791F33-A891-4483-AB36-C66A9CCFF10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457200" y="765175"/>
            <a:ext cx="8229600" cy="5832475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ru-RU" altLang="ru-RU" sz="2400"/>
              <a:t>Релиз - 16 мая 2008 года.</a:t>
            </a:r>
          </a:p>
          <a:p>
            <a:pPr eaLnBrk="1" hangingPunct="1">
              <a:lnSpc>
                <a:spcPct val="80000"/>
              </a:lnSpc>
            </a:pPr>
            <a:r>
              <a:rPr lang="ru-RU" altLang="ru-RU" sz="2400"/>
              <a:t>число факторов, влияющих на ранжирование сайта, увеличено вдвое </a:t>
            </a:r>
          </a:p>
          <a:p>
            <a:pPr eaLnBrk="1" hangingPunct="1">
              <a:lnSpc>
                <a:spcPct val="80000"/>
              </a:lnSpc>
            </a:pPr>
            <a:r>
              <a:rPr lang="ru-RU" altLang="ru-RU" sz="2400"/>
              <a:t>появились классификаторы для содержимого сайта и ссылок </a:t>
            </a:r>
          </a:p>
          <a:p>
            <a:pPr eaLnBrk="1" hangingPunct="1">
              <a:lnSpc>
                <a:spcPct val="80000"/>
              </a:lnSpc>
            </a:pPr>
            <a:r>
              <a:rPr lang="ru-RU" altLang="ru-RU" sz="2400"/>
              <a:t>улучшен геоклассификатор </a:t>
            </a:r>
          </a:p>
          <a:p>
            <a:pPr eaLnBrk="1" hangingPunct="1">
              <a:lnSpc>
                <a:spcPct val="80000"/>
              </a:lnSpc>
            </a:pPr>
            <a:r>
              <a:rPr lang="ru-RU" altLang="ru-RU" sz="2400"/>
              <a:t>увеличена скорость поиска по запросам, по которым Яндекс находит наибольшее число документов </a:t>
            </a:r>
          </a:p>
          <a:p>
            <a:pPr eaLnBrk="1" hangingPunct="1">
              <a:lnSpc>
                <a:spcPct val="80000"/>
              </a:lnSpc>
            </a:pPr>
            <a:r>
              <a:rPr lang="ru-RU" altLang="ru-RU" sz="2400"/>
              <a:t>увеличено «понимаемое» системой расстояние между словами поискового запроса </a:t>
            </a:r>
          </a:p>
          <a:p>
            <a:pPr eaLnBrk="1" hangingPunct="1">
              <a:lnSpc>
                <a:spcPct val="80000"/>
              </a:lnSpc>
            </a:pPr>
            <a:r>
              <a:rPr lang="ru-RU" altLang="ru-RU" sz="2400"/>
              <a:t>появилось распознавание аббревиатур, обработка транслитерации (в том числе и в URL документа) </a:t>
            </a:r>
          </a:p>
          <a:p>
            <a:pPr eaLnBrk="1" hangingPunct="1">
              <a:lnSpc>
                <a:spcPct val="80000"/>
              </a:lnSpc>
            </a:pPr>
            <a:r>
              <a:rPr lang="ru-RU" altLang="ru-RU" sz="2400"/>
              <a:t>улучшен перевод простых популярных слов: поисковик понимает, что computer=компьютер и т.п. </a:t>
            </a:r>
          </a:p>
          <a:p>
            <a:pPr eaLnBrk="1" hangingPunct="1">
              <a:lnSpc>
                <a:spcPct val="80000"/>
              </a:lnSpc>
            </a:pPr>
            <a:r>
              <a:rPr lang="ru-RU" altLang="ru-RU" sz="2400"/>
              <a:t>появилась обработка запросов с дореволюционной орфографией (содержащих буквы ѣ и т.д.) </a:t>
            </a:r>
          </a:p>
          <a:p>
            <a:pPr eaLnBrk="1" hangingPunct="1">
              <a:lnSpc>
                <a:spcPct val="80000"/>
              </a:lnSpc>
            </a:pPr>
            <a:r>
              <a:rPr lang="ru-RU" altLang="ru-RU" sz="2400"/>
              <a:t>улучшен поиск по большим многословным запросам. </a:t>
            </a:r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02F66DCE-A19D-42EF-A545-74A6260F2E1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9067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>
            <a:extLst>
              <a:ext uri="{FF2B5EF4-FFF2-40B4-BE49-F238E27FC236}">
                <a16:creationId xmlns:a16="http://schemas.microsoft.com/office/drawing/2014/main" id="{05749F0E-38EC-42A3-90CF-C05C19C42E2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561975"/>
          </a:xfrm>
        </p:spPr>
        <p:txBody>
          <a:bodyPr/>
          <a:lstStyle/>
          <a:p>
            <a:pPr eaLnBrk="1" hangingPunct="1"/>
            <a:r>
              <a:rPr lang="ru-RU" altLang="ru-RU" sz="3600"/>
              <a:t>Алгоритм Арзамас</a:t>
            </a:r>
          </a:p>
        </p:txBody>
      </p:sp>
      <p:sp>
        <p:nvSpPr>
          <p:cNvPr id="53251" name="Rectangle 3">
            <a:extLst>
              <a:ext uri="{FF2B5EF4-FFF2-40B4-BE49-F238E27FC236}">
                <a16:creationId xmlns:a16="http://schemas.microsoft.com/office/drawing/2014/main" id="{30009A48-ECAC-4021-ADE2-D351739C823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79388" y="908050"/>
            <a:ext cx="8964612" cy="5949950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ru-RU" altLang="ru-RU" sz="2400"/>
              <a:t>Основные изменения: </a:t>
            </a:r>
          </a:p>
          <a:p>
            <a:pPr eaLnBrk="1" hangingPunct="1">
              <a:lnSpc>
                <a:spcPct val="80000"/>
              </a:lnSpc>
            </a:pPr>
            <a:r>
              <a:rPr lang="ru-RU" altLang="ru-RU" sz="2400"/>
              <a:t>выделено 19 географических регионов, выдача в которых могла отличаться по одним и тем же запросам </a:t>
            </a:r>
          </a:p>
          <a:p>
            <a:pPr eaLnBrk="1" hangingPunct="1">
              <a:lnSpc>
                <a:spcPct val="80000"/>
              </a:lnSpc>
            </a:pPr>
            <a:r>
              <a:rPr lang="ru-RU" altLang="ru-RU" sz="2400"/>
              <a:t>как следствие: сайту присваивается региональная принадлежность (или её отсутствие); определяется она по IP-адресу сервера, контенту сайта и по его описанию в Яндекс.Каталоге </a:t>
            </a:r>
          </a:p>
          <a:p>
            <a:pPr eaLnBrk="1" hangingPunct="1">
              <a:lnSpc>
                <a:spcPct val="80000"/>
              </a:lnSpc>
            </a:pPr>
            <a:r>
              <a:rPr lang="ru-RU" altLang="ru-RU" sz="2400"/>
              <a:t>появление фильтров, ухудшающих ранжирование страниц с агрессивными форматами рекламы: сначала popunder, а затем и clickunder (bodyclick) </a:t>
            </a:r>
          </a:p>
          <a:p>
            <a:pPr eaLnBrk="1" hangingPunct="1">
              <a:lnSpc>
                <a:spcPct val="80000"/>
              </a:lnSpc>
            </a:pPr>
            <a:r>
              <a:rPr lang="ru-RU" altLang="ru-RU" sz="2400"/>
              <a:t>Однако самым важным нововведением стал учёт региональности сайтов и геозависимости запросов. </a:t>
            </a:r>
          </a:p>
          <a:p>
            <a:pPr eaLnBrk="1" hangingPunct="1">
              <a:lnSpc>
                <a:spcPct val="80000"/>
              </a:lnSpc>
            </a:pPr>
            <a:r>
              <a:rPr lang="ru-RU" altLang="ru-RU" sz="2400"/>
              <a:t>Запросы пользователя делятся на геозависимые и геонезависимые. Регион пользователя определяется по его IP-адресу и если для его запроса в индексе Яндекса имеются региональные сайты, то начинает действовать региональная формула ранжирования. </a:t>
            </a:r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BA4477C9-85B4-4404-AB01-06866480E42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111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>
            <a:extLst>
              <a:ext uri="{FF2B5EF4-FFF2-40B4-BE49-F238E27FC236}">
                <a16:creationId xmlns:a16="http://schemas.microsoft.com/office/drawing/2014/main" id="{B5FB256F-0316-46DF-B54E-2DE272C3C54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188913"/>
            <a:ext cx="8229600" cy="792162"/>
          </a:xfrm>
        </p:spPr>
        <p:txBody>
          <a:bodyPr/>
          <a:lstStyle/>
          <a:p>
            <a:pPr eaLnBrk="1" hangingPunct="1"/>
            <a:r>
              <a:rPr lang="ru-RU" altLang="ru-RU" sz="3600"/>
              <a:t>Алгоритм «Снежинск»: </a:t>
            </a:r>
            <a:r>
              <a:rPr lang="en-US" altLang="ru-RU" sz="3600"/>
              <a:t>MatrixNet</a:t>
            </a:r>
            <a:endParaRPr lang="ru-RU" altLang="ru-RU" sz="3600"/>
          </a:p>
        </p:txBody>
      </p:sp>
      <p:sp>
        <p:nvSpPr>
          <p:cNvPr id="54275" name="Rectangle 3">
            <a:extLst>
              <a:ext uri="{FF2B5EF4-FFF2-40B4-BE49-F238E27FC236}">
                <a16:creationId xmlns:a16="http://schemas.microsoft.com/office/drawing/2014/main" id="{37B8B0F7-0615-41F3-86BF-E8F4A87C09B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323850" y="1052513"/>
            <a:ext cx="8516938" cy="5616575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ru-RU" altLang="ru-RU" sz="2000"/>
              <a:t>внедрение новой технологии машинного обучения </a:t>
            </a:r>
          </a:p>
          <a:p>
            <a:pPr eaLnBrk="1" hangingPunct="1">
              <a:lnSpc>
                <a:spcPct val="80000"/>
              </a:lnSpc>
            </a:pPr>
            <a:r>
              <a:rPr lang="ru-RU" altLang="ru-RU" sz="2000"/>
              <a:t>количество факторов ранжировании документа увеличено в несколько раз </a:t>
            </a:r>
          </a:p>
          <a:p>
            <a:pPr eaLnBrk="1" hangingPunct="1">
              <a:lnSpc>
                <a:spcPct val="80000"/>
              </a:lnSpc>
            </a:pPr>
            <a:r>
              <a:rPr lang="ru-RU" altLang="ru-RU" sz="2000"/>
              <a:t>ухудшено ранжирование страниц с особо длинными текстами, насыщенными ключевыми словами («тексты-портянки») </a:t>
            </a:r>
          </a:p>
          <a:p>
            <a:pPr eaLnBrk="1" hangingPunct="1">
              <a:lnSpc>
                <a:spcPct val="80000"/>
              </a:lnSpc>
            </a:pPr>
            <a:r>
              <a:rPr lang="ru-RU" altLang="ru-RU" sz="2000"/>
              <a:t>появление т.н. фильтров АГС , отсеивающих спамерские сайты</a:t>
            </a:r>
          </a:p>
          <a:p>
            <a:pPr eaLnBrk="1" hangingPunct="1">
              <a:lnSpc>
                <a:spcPct val="80000"/>
              </a:lnSpc>
            </a:pPr>
            <a:r>
              <a:rPr lang="ru-RU" altLang="ru-RU" sz="2000"/>
              <a:t>увеличение количества региональных факторов, учитываемых при ранжировании </a:t>
            </a:r>
          </a:p>
          <a:p>
            <a:pPr eaLnBrk="1" hangingPunct="1">
              <a:lnSpc>
                <a:spcPct val="80000"/>
              </a:lnSpc>
            </a:pPr>
            <a:r>
              <a:rPr lang="ru-RU" altLang="ru-RU" sz="2000"/>
              <a:t>улучшена идентификация страницы-первоисточника контента; сайты, ворующие контент с других сайтов, ранжируются значительно хуже </a:t>
            </a:r>
          </a:p>
          <a:p>
            <a:pPr eaLnBrk="1" hangingPunct="1">
              <a:lnSpc>
                <a:spcPct val="80000"/>
              </a:lnSpc>
            </a:pPr>
            <a:r>
              <a:rPr lang="ru-RU" altLang="ru-RU" sz="2000"/>
              <a:t>С появлением технологии MatrixNET продвижение сайтов стало менее подконтрольным оптимизаторам. Теперь нельзя обойтись одной покупкой ссылок или нужной плотностью ключевых слов на странице. </a:t>
            </a:r>
          </a:p>
          <a:p>
            <a:pPr eaLnBrk="1" hangingPunct="1">
              <a:lnSpc>
                <a:spcPct val="80000"/>
              </a:lnSpc>
            </a:pPr>
            <a:r>
              <a:rPr lang="ru-RU" altLang="ru-RU" sz="2000"/>
              <a:t>Яндекс при помощи новой системы связал огромное количество факторов и показателей сайтов, что в итоге сделало ранжирование максимально релевантным оценкам асессоров. </a:t>
            </a:r>
          </a:p>
          <a:p>
            <a:pPr eaLnBrk="1" hangingPunct="1">
              <a:lnSpc>
                <a:spcPct val="80000"/>
              </a:lnSpc>
            </a:pPr>
            <a:r>
              <a:rPr lang="ru-RU" altLang="ru-RU" sz="2000"/>
              <a:t>Теперь асессоры «отдают» свои оценки относительно сайта системе MatrixNET, которая осуществляет периодическое самообучение. </a:t>
            </a:r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342B8C29-1DFE-4FC5-8554-D06EABEE959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798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2547A1D8-FA9F-4A58-A82D-31478B13C251}"/>
              </a:ext>
            </a:extLst>
          </p:cNvPr>
          <p:cNvSpPr txBox="1"/>
          <p:nvPr/>
        </p:nvSpPr>
        <p:spPr>
          <a:xfrm>
            <a:off x="611188" y="188913"/>
            <a:ext cx="1155700" cy="33813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b="1" dirty="0" err="1">
                <a:solidFill>
                  <a:schemeClr val="bg1">
                    <a:lumMod val="65000"/>
                  </a:schemeClr>
                </a:solidFill>
                <a:cs typeface="Arial" pitchFamily="34" charset="0"/>
              </a:rPr>
              <a:t>MatrixNet</a:t>
            </a:r>
            <a:endParaRPr lang="ru-RU" sz="1600" b="1" dirty="0">
              <a:solidFill>
                <a:schemeClr val="bg1">
                  <a:lumMod val="65000"/>
                </a:schemeClr>
              </a:solidFill>
              <a:cs typeface="Arial" pitchFamily="34" charset="0"/>
            </a:endParaRPr>
          </a:p>
        </p:txBody>
      </p:sp>
      <p:sp>
        <p:nvSpPr>
          <p:cNvPr id="55299" name="Заголовок 1">
            <a:extLst>
              <a:ext uri="{FF2B5EF4-FFF2-40B4-BE49-F238E27FC236}">
                <a16:creationId xmlns:a16="http://schemas.microsoft.com/office/drawing/2014/main" id="{FEFEA7C7-191B-416C-8C1F-239FE5F3D9F4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549275"/>
            <a:ext cx="8229600" cy="719138"/>
          </a:xfrm>
        </p:spPr>
        <p:txBody>
          <a:bodyPr/>
          <a:lstStyle/>
          <a:p>
            <a:pPr eaLnBrk="1" hangingPunct="1"/>
            <a:r>
              <a:rPr lang="ru-RU" altLang="ru-RU" sz="4000" b="1">
                <a:solidFill>
                  <a:srgbClr val="558ED5"/>
                </a:solidFill>
              </a:rPr>
              <a:t>Как работает поиск</a:t>
            </a:r>
            <a:r>
              <a:rPr lang="en-US" altLang="ru-RU" sz="4000" b="1">
                <a:solidFill>
                  <a:srgbClr val="558ED5"/>
                </a:solidFill>
              </a:rPr>
              <a:t>: MatrixNet</a:t>
            </a:r>
            <a:endParaRPr lang="ru-RU" altLang="ru-RU" sz="4000" b="1">
              <a:solidFill>
                <a:srgbClr val="558ED5"/>
              </a:solidFill>
            </a:endParaRPr>
          </a:p>
        </p:txBody>
      </p:sp>
      <p:pic>
        <p:nvPicPr>
          <p:cNvPr id="55300" name="Picture 2">
            <a:extLst>
              <a:ext uri="{FF2B5EF4-FFF2-40B4-BE49-F238E27FC236}">
                <a16:creationId xmlns:a16="http://schemas.microsoft.com/office/drawing/2014/main" id="{8C1E6F7B-F5BF-41B7-A1AA-E20FA593EE2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800" y="1700213"/>
            <a:ext cx="8281988" cy="4537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FD33B031-EEF0-44F8-A8B1-56F1D6AD05D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545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2E096A98-0EA6-4CDB-B9A9-4DA098F926A3}"/>
              </a:ext>
            </a:extLst>
          </p:cNvPr>
          <p:cNvSpPr txBox="1"/>
          <p:nvPr/>
        </p:nvSpPr>
        <p:spPr>
          <a:xfrm>
            <a:off x="611188" y="188913"/>
            <a:ext cx="1120775" cy="33813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b="1" dirty="0" err="1">
                <a:solidFill>
                  <a:schemeClr val="bg1">
                    <a:lumMod val="65000"/>
                  </a:schemeClr>
                </a:solidFill>
                <a:cs typeface="Arial" pitchFamily="34" charset="0"/>
              </a:rPr>
              <a:t>MatrixNet</a:t>
            </a:r>
            <a:endParaRPr lang="ru-RU" sz="1600" b="1" dirty="0">
              <a:solidFill>
                <a:schemeClr val="bg1">
                  <a:lumMod val="65000"/>
                </a:schemeClr>
              </a:solidFill>
              <a:cs typeface="Arial" pitchFamily="34" charset="0"/>
            </a:endParaRPr>
          </a:p>
        </p:txBody>
      </p:sp>
      <p:sp>
        <p:nvSpPr>
          <p:cNvPr id="56323" name="Заголовок 1">
            <a:extLst>
              <a:ext uri="{FF2B5EF4-FFF2-40B4-BE49-F238E27FC236}">
                <a16:creationId xmlns:a16="http://schemas.microsoft.com/office/drawing/2014/main" id="{FC4A99B1-1A54-4301-AAA8-685D84B3054F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260350"/>
            <a:ext cx="8229600" cy="865188"/>
          </a:xfrm>
        </p:spPr>
        <p:txBody>
          <a:bodyPr/>
          <a:lstStyle/>
          <a:p>
            <a:pPr eaLnBrk="1" hangingPunct="1"/>
            <a:r>
              <a:rPr lang="en-US" altLang="ru-RU" b="1">
                <a:solidFill>
                  <a:srgbClr val="558ED5"/>
                </a:solidFill>
              </a:rPr>
              <a:t>MatrixNet</a:t>
            </a:r>
            <a:endParaRPr lang="ru-RU" altLang="ru-RU" b="1">
              <a:solidFill>
                <a:srgbClr val="558ED5"/>
              </a:solidFill>
            </a:endParaRPr>
          </a:p>
        </p:txBody>
      </p:sp>
      <p:pic>
        <p:nvPicPr>
          <p:cNvPr id="56324" name="Picture 2">
            <a:extLst>
              <a:ext uri="{FF2B5EF4-FFF2-40B4-BE49-F238E27FC236}">
                <a16:creationId xmlns:a16="http://schemas.microsoft.com/office/drawing/2014/main" id="{95D151D0-C304-4F13-8FCA-F360F68ABE2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550" y="1547813"/>
            <a:ext cx="6994525" cy="519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10B592BF-FF4A-4818-AE4F-FD789852600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360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Заголовок 1">
            <a:extLst>
              <a:ext uri="{FF2B5EF4-FFF2-40B4-BE49-F238E27FC236}">
                <a16:creationId xmlns:a16="http://schemas.microsoft.com/office/drawing/2014/main" id="{4F921689-D6D3-4E73-83B9-FE3C4BE09A25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ru-RU" altLang="ru-RU"/>
              <a:t>Системы поиска с открытым кодом</a:t>
            </a:r>
          </a:p>
        </p:txBody>
      </p:sp>
      <p:sp>
        <p:nvSpPr>
          <p:cNvPr id="57347" name="Подзаголовок 2">
            <a:extLst>
              <a:ext uri="{FF2B5EF4-FFF2-40B4-BE49-F238E27FC236}">
                <a16:creationId xmlns:a16="http://schemas.microsoft.com/office/drawing/2014/main" id="{A27D1258-BC6D-402C-BD32-245965B736C1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endParaRPr lang="ru-RU" altLang="ru-RU"/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152ED1EE-42EF-4319-9DC5-F10F6EE1D5B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3435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Заголовок 1">
            <a:extLst>
              <a:ext uri="{FF2B5EF4-FFF2-40B4-BE49-F238E27FC236}">
                <a16:creationId xmlns:a16="http://schemas.microsoft.com/office/drawing/2014/main" id="{97A1FD37-D5B7-4394-9D96-0006FAF4472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561975"/>
          </a:xfrm>
        </p:spPr>
        <p:txBody>
          <a:bodyPr/>
          <a:lstStyle/>
          <a:p>
            <a:r>
              <a:rPr lang="en-US" altLang="ru-RU" sz="3600"/>
              <a:t>Apache Lucene</a:t>
            </a:r>
            <a:r>
              <a:rPr lang="en-US" altLang="ru-RU"/>
              <a:t> </a:t>
            </a:r>
            <a:endParaRPr lang="ru-RU" altLang="ru-RU"/>
          </a:p>
        </p:txBody>
      </p:sp>
      <p:sp>
        <p:nvSpPr>
          <p:cNvPr id="58371" name="Содержимое 2">
            <a:extLst>
              <a:ext uri="{FF2B5EF4-FFF2-40B4-BE49-F238E27FC236}">
                <a16:creationId xmlns:a16="http://schemas.microsoft.com/office/drawing/2014/main" id="{577C6F83-56B8-43B0-AC90-64966DBA746B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468313" y="1052513"/>
            <a:ext cx="8229600" cy="5360987"/>
          </a:xfrm>
        </p:spPr>
        <p:txBody>
          <a:bodyPr/>
          <a:lstStyle/>
          <a:p>
            <a:r>
              <a:rPr lang="ru-RU" altLang="ru-RU" sz="2400"/>
              <a:t>свободная библиотека для высокоскоростного полнотекстового поиска, написанная на </a:t>
            </a:r>
            <a:r>
              <a:rPr lang="ru-RU" altLang="ru-RU" sz="2400">
                <a:hlinkClick r:id="rId4" tooltip="Java"/>
              </a:rPr>
              <a:t>Java</a:t>
            </a:r>
            <a:endParaRPr lang="ru-RU" altLang="ru-RU" sz="2400"/>
          </a:p>
          <a:p>
            <a:pPr lvl="1"/>
            <a:r>
              <a:rPr lang="ru-RU" altLang="ru-RU" sz="2400"/>
              <a:t>ранжированный поиск — лучшие результаты показываются первыми</a:t>
            </a:r>
          </a:p>
          <a:p>
            <a:pPr lvl="1"/>
            <a:r>
              <a:rPr lang="ru-RU" altLang="ru-RU" sz="2400"/>
              <a:t>множество мощных типов запросов: запрос фразы, </a:t>
            </a:r>
            <a:r>
              <a:rPr lang="ru-RU" altLang="ru-RU" sz="2400">
                <a:hlinkClick r:id="rId5" tooltip="Wildcard"/>
              </a:rPr>
              <a:t>wildcard</a:t>
            </a:r>
            <a:r>
              <a:rPr lang="ru-RU" altLang="ru-RU" sz="2400"/>
              <a:t> запросы, поиск интервалов и т. д.</a:t>
            </a:r>
          </a:p>
          <a:p>
            <a:pPr lvl="1"/>
            <a:r>
              <a:rPr lang="ru-RU" altLang="ru-RU" sz="2400"/>
              <a:t>поиск, основанный на «полях» (таких как заголовок, автор, текст)</a:t>
            </a:r>
          </a:p>
          <a:p>
            <a:pPr lvl="1"/>
            <a:r>
              <a:rPr lang="ru-RU" altLang="ru-RU" sz="2400"/>
              <a:t>возможность сортировать по различным полям</a:t>
            </a:r>
          </a:p>
          <a:p>
            <a:pPr lvl="1"/>
            <a:r>
              <a:rPr lang="ru-RU" altLang="ru-RU" sz="2400"/>
              <a:t>multiple-index поиск с возможностью объединения результатов</a:t>
            </a:r>
          </a:p>
          <a:p>
            <a:pPr lvl="1"/>
            <a:r>
              <a:rPr lang="ru-RU" altLang="ru-RU" sz="2400"/>
              <a:t>возможность одновременного поиска и обновления индекса</a:t>
            </a:r>
          </a:p>
          <a:p>
            <a:endParaRPr lang="ru-RU" altLang="ru-RU"/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E6C87537-27D9-43A6-9C4F-B1EC7714C77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836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Заголовок 1">
            <a:extLst>
              <a:ext uri="{FF2B5EF4-FFF2-40B4-BE49-F238E27FC236}">
                <a16:creationId xmlns:a16="http://schemas.microsoft.com/office/drawing/2014/main" id="{935F86A7-505D-452E-920A-135B6E9AD12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922337"/>
          </a:xfrm>
        </p:spPr>
        <p:txBody>
          <a:bodyPr/>
          <a:lstStyle/>
          <a:p>
            <a:r>
              <a:rPr lang="ru-RU" altLang="ru-RU" sz="3600"/>
              <a:t>Поисковые машины, основанные на Lucene</a:t>
            </a:r>
          </a:p>
        </p:txBody>
      </p:sp>
      <p:sp>
        <p:nvSpPr>
          <p:cNvPr id="59395" name="Содержимое 2">
            <a:extLst>
              <a:ext uri="{FF2B5EF4-FFF2-40B4-BE49-F238E27FC236}">
                <a16:creationId xmlns:a16="http://schemas.microsoft.com/office/drawing/2014/main" id="{4D1D58EE-A4E0-477B-A89E-06A8430148B8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468313" y="1341438"/>
            <a:ext cx="8229600" cy="4525962"/>
          </a:xfrm>
        </p:spPr>
        <p:txBody>
          <a:bodyPr/>
          <a:lstStyle/>
          <a:p>
            <a:r>
              <a:rPr lang="ru-RU" altLang="ru-RU" sz="2800"/>
              <a:t>ElasticSearch</a:t>
            </a:r>
          </a:p>
          <a:p>
            <a:r>
              <a:rPr lang="ru-RU" altLang="ru-RU" sz="2800"/>
              <a:t>Solr:</a:t>
            </a:r>
          </a:p>
          <a:p>
            <a:pPr lvl="1"/>
            <a:r>
              <a:rPr lang="en-US" altLang="ru-RU" sz="2000"/>
              <a:t>Hit highlighting</a:t>
            </a:r>
            <a:endParaRPr lang="ru-RU" altLang="ru-RU" sz="2000"/>
          </a:p>
          <a:p>
            <a:pPr lvl="1"/>
            <a:r>
              <a:rPr lang="en-US" altLang="ru-RU" sz="2000"/>
              <a:t>Built-in security: Authentication, Authorization, SSL</a:t>
            </a:r>
            <a:endParaRPr lang="ru-RU" altLang="ru-RU" sz="2000"/>
          </a:p>
          <a:p>
            <a:pPr lvl="1"/>
            <a:r>
              <a:rPr lang="en-US" altLang="ru-RU" sz="2000"/>
              <a:t>Search results clustering based on </a:t>
            </a:r>
            <a:r>
              <a:rPr lang="en-US" altLang="ru-RU" sz="2000">
                <a:hlinkClick r:id="rId4" tooltip="Carrot2"/>
              </a:rPr>
              <a:t>Carrot2</a:t>
            </a:r>
            <a:r>
              <a:rPr lang="en-US" altLang="ru-RU" sz="2000"/>
              <a:t> Extensible through plugins</a:t>
            </a:r>
            <a:endParaRPr lang="ru-RU" altLang="ru-RU" sz="2000"/>
          </a:p>
          <a:p>
            <a:pPr lvl="1"/>
            <a:r>
              <a:rPr lang="en-US" altLang="ru-RU" sz="2000"/>
              <a:t>Caching - queries, filters, and documents</a:t>
            </a:r>
            <a:endParaRPr lang="ru-RU" altLang="ru-RU" sz="2000"/>
          </a:p>
          <a:p>
            <a:pPr lvl="1"/>
            <a:r>
              <a:rPr lang="en-US" altLang="ru-RU" sz="2000"/>
              <a:t>Automated management of large clusters through </a:t>
            </a:r>
            <a:r>
              <a:rPr lang="en-US" altLang="ru-RU" sz="2000">
                <a:hlinkClick r:id="rId5" tooltip="Apache ZooKeeper"/>
              </a:rPr>
              <a:t>ZooKeeper</a:t>
            </a:r>
            <a:endParaRPr lang="ru-RU" altLang="ru-RU" sz="2000"/>
          </a:p>
          <a:p>
            <a:pPr lvl="1"/>
            <a:r>
              <a:rPr lang="en-US" altLang="ru-RU" sz="2000"/>
              <a:t>Auto-suggest</a:t>
            </a:r>
            <a:endParaRPr lang="ru-RU" altLang="ru-RU" sz="2000"/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93C26404-A064-4465-959E-35A1B70953D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41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Заголовок 1">
            <a:extLst>
              <a:ext uri="{FF2B5EF4-FFF2-40B4-BE49-F238E27FC236}">
                <a16:creationId xmlns:a16="http://schemas.microsoft.com/office/drawing/2014/main" id="{CA3F7AB6-89E3-4AB0-94BF-96B8840904C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633412"/>
          </a:xfrm>
        </p:spPr>
        <p:txBody>
          <a:bodyPr/>
          <a:lstStyle/>
          <a:p>
            <a:r>
              <a:rPr lang="ru-RU" altLang="ru-RU" sz="3200"/>
              <a:t>Lemur Toolkit</a:t>
            </a:r>
          </a:p>
        </p:txBody>
      </p:sp>
      <p:sp>
        <p:nvSpPr>
          <p:cNvPr id="60419" name="Содержимое 2">
            <a:extLst>
              <a:ext uri="{FF2B5EF4-FFF2-40B4-BE49-F238E27FC236}">
                <a16:creationId xmlns:a16="http://schemas.microsoft.com/office/drawing/2014/main" id="{87474B1E-EB94-4233-BEA2-318FDB3E3F95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395288" y="908050"/>
            <a:ext cx="8280400" cy="5949950"/>
          </a:xfrm>
        </p:spPr>
        <p:txBody>
          <a:bodyPr/>
          <a:lstStyle/>
          <a:p>
            <a:r>
              <a:rPr lang="en-US" altLang="ru-RU" sz="2000"/>
              <a:t>Indexing: </a:t>
            </a:r>
          </a:p>
          <a:p>
            <a:pPr lvl="1"/>
            <a:r>
              <a:rPr lang="en-US" altLang="ru-RU" sz="2000"/>
              <a:t>English, Chinese, and Arabic text</a:t>
            </a:r>
          </a:p>
          <a:p>
            <a:pPr lvl="1"/>
            <a:r>
              <a:rPr lang="en-US" altLang="ru-RU" sz="2000"/>
              <a:t>Word stemming</a:t>
            </a:r>
            <a:r>
              <a:rPr lang="ru-RU" altLang="ru-RU" sz="2000"/>
              <a:t>, </a:t>
            </a:r>
            <a:r>
              <a:rPr lang="en-US" altLang="ru-RU" sz="2000"/>
              <a:t>Stop words</a:t>
            </a:r>
            <a:r>
              <a:rPr lang="ru-RU" altLang="ru-RU" sz="2000"/>
              <a:t>, </a:t>
            </a:r>
            <a:r>
              <a:rPr lang="en-US" altLang="ru-RU" sz="2000"/>
              <a:t>Tokenization</a:t>
            </a:r>
          </a:p>
          <a:p>
            <a:pPr lvl="1"/>
            <a:r>
              <a:rPr lang="en-US" altLang="ru-RU" sz="2000"/>
              <a:t>Passage and incremental </a:t>
            </a:r>
            <a:r>
              <a:rPr lang="en-US" altLang="ru-RU" sz="2000">
                <a:hlinkClick r:id="rId4" tooltip="Index (search engine)"/>
              </a:rPr>
              <a:t>indexing</a:t>
            </a:r>
            <a:endParaRPr lang="en-US" altLang="ru-RU" sz="2000"/>
          </a:p>
          <a:p>
            <a:r>
              <a:rPr lang="en-US" altLang="ru-RU" sz="2000"/>
              <a:t>Retrieval: </a:t>
            </a:r>
          </a:p>
          <a:p>
            <a:pPr lvl="1"/>
            <a:r>
              <a:rPr lang="en-US" altLang="ru-RU" sz="2000"/>
              <a:t>Ad hoc retrieval (TF-IDF and InQuery)</a:t>
            </a:r>
          </a:p>
          <a:p>
            <a:pPr lvl="1"/>
            <a:r>
              <a:rPr lang="en-US" altLang="ru-RU" sz="2000"/>
              <a:t>Passage and cross-lingual retrieval</a:t>
            </a:r>
          </a:p>
          <a:p>
            <a:pPr lvl="1"/>
            <a:r>
              <a:rPr lang="en-US" altLang="ru-RU" sz="2000"/>
              <a:t>Language modeling</a:t>
            </a:r>
            <a:r>
              <a:rPr lang="ru-RU" altLang="ru-RU" sz="2000"/>
              <a:t>: </a:t>
            </a:r>
            <a:r>
              <a:rPr lang="en-US" altLang="ru-RU" sz="2000"/>
              <a:t>Query model updating</a:t>
            </a:r>
            <a:r>
              <a:rPr lang="ru-RU" altLang="ru-RU" sz="2000"/>
              <a:t>, </a:t>
            </a:r>
            <a:r>
              <a:rPr lang="en-US" altLang="ru-RU" sz="2000"/>
              <a:t>Two stage smoothing</a:t>
            </a:r>
          </a:p>
          <a:p>
            <a:pPr lvl="1"/>
            <a:r>
              <a:rPr lang="en-US" altLang="ru-RU" sz="2000"/>
              <a:t>Relevance feedback</a:t>
            </a:r>
          </a:p>
          <a:p>
            <a:pPr lvl="1"/>
            <a:r>
              <a:rPr lang="en-US" altLang="ru-RU" sz="2000"/>
              <a:t>Structured query language</a:t>
            </a:r>
          </a:p>
          <a:p>
            <a:pPr lvl="1"/>
            <a:r>
              <a:rPr lang="en-US" altLang="ru-RU" sz="2000"/>
              <a:t>Wildcard term matching</a:t>
            </a:r>
          </a:p>
          <a:p>
            <a:r>
              <a:rPr lang="en-US" altLang="ru-RU" sz="2000"/>
              <a:t>Distributed IR: </a:t>
            </a:r>
          </a:p>
          <a:p>
            <a:pPr lvl="1"/>
            <a:r>
              <a:rPr lang="en-US" altLang="ru-RU" sz="2000"/>
              <a:t>Results merging</a:t>
            </a:r>
          </a:p>
          <a:p>
            <a:r>
              <a:rPr lang="en-US" altLang="ru-RU" sz="2000"/>
              <a:t>Document clustering</a:t>
            </a:r>
          </a:p>
          <a:p>
            <a:r>
              <a:rPr lang="en-US" altLang="ru-RU" sz="2000"/>
              <a:t>Summarization</a:t>
            </a:r>
          </a:p>
          <a:p>
            <a:endParaRPr lang="ru-RU" altLang="ru-RU" sz="2000"/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EA609521-498B-4A60-9766-70314A1F6F6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614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5BBE1BB2-449D-4FE2-9D56-1A4E9B57C37C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274638"/>
            <a:ext cx="8229600" cy="706437"/>
          </a:xfrm>
        </p:spPr>
        <p:txBody>
          <a:bodyPr anchor="b"/>
          <a:lstStyle/>
          <a:p>
            <a:pPr eaLnBrk="1" hangingPunct="1"/>
            <a:r>
              <a:rPr lang="ru-RU" altLang="ru-RU" sz="3600"/>
              <a:t>Термы с высоким </a:t>
            </a:r>
            <a:r>
              <a:rPr lang="en-US" altLang="ru-RU" sz="3600"/>
              <a:t>idf</a:t>
            </a:r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9E38816E-F059-46A3-B26E-9AF41737A6EC}"/>
              </a:ext>
            </a:extLst>
          </p:cNvPr>
          <p:cNvSpPr>
            <a:spLocks noGrp="1" noChangeArrowheads="1"/>
          </p:cNvSpPr>
          <p:nvPr>
            <p:ph idx="4294967295"/>
          </p:nvPr>
        </p:nvSpPr>
        <p:spPr>
          <a:xfrm>
            <a:off x="457200" y="1196975"/>
            <a:ext cx="8229600" cy="4929188"/>
          </a:xfrm>
        </p:spPr>
        <p:txBody>
          <a:bodyPr/>
          <a:lstStyle/>
          <a:p>
            <a:pPr eaLnBrk="1" hangingPunct="1"/>
            <a:r>
              <a:rPr lang="ru-RU" altLang="ru-RU"/>
              <a:t>Запрос: </a:t>
            </a:r>
            <a:r>
              <a:rPr lang="ru-RU" altLang="ru-RU" i="1"/>
              <a:t>Над пропастью во ржи</a:t>
            </a:r>
            <a:endParaRPr lang="en-US" altLang="ru-RU" i="1"/>
          </a:p>
          <a:p>
            <a:pPr eaLnBrk="1" hangingPunct="1"/>
            <a:r>
              <a:rPr lang="ru-RU" altLang="ru-RU">
                <a:solidFill>
                  <a:srgbClr val="C00000"/>
                </a:solidFill>
              </a:rPr>
              <a:t>Рассматривать только веса: </a:t>
            </a:r>
            <a:r>
              <a:rPr lang="ru-RU" altLang="ru-RU" i="1">
                <a:solidFill>
                  <a:srgbClr val="C00000"/>
                </a:solidFill>
              </a:rPr>
              <a:t>пропасть</a:t>
            </a:r>
            <a:r>
              <a:rPr lang="ru-RU" altLang="ru-RU">
                <a:solidFill>
                  <a:srgbClr val="C00000"/>
                </a:solidFill>
              </a:rPr>
              <a:t> и </a:t>
            </a:r>
            <a:r>
              <a:rPr lang="ru-RU" altLang="ru-RU" i="1">
                <a:solidFill>
                  <a:srgbClr val="C00000"/>
                </a:solidFill>
              </a:rPr>
              <a:t>рожь</a:t>
            </a:r>
            <a:endParaRPr lang="en-US" altLang="ru-RU" i="1">
              <a:solidFill>
                <a:srgbClr val="C00000"/>
              </a:solidFill>
            </a:endParaRPr>
          </a:p>
          <a:p>
            <a:pPr eaLnBrk="1" hangingPunct="1"/>
            <a:r>
              <a:rPr lang="ru-RU" altLang="ru-RU"/>
              <a:t>Интуиция </a:t>
            </a:r>
            <a:r>
              <a:rPr lang="en-US" altLang="ru-RU"/>
              <a:t>: </a:t>
            </a:r>
            <a:r>
              <a:rPr lang="ru-RU" altLang="ru-RU"/>
              <a:t>над и во мало вносят в вес документа и не сильно изменят ранжирование</a:t>
            </a:r>
            <a:endParaRPr lang="en-US" altLang="ru-RU"/>
          </a:p>
          <a:p>
            <a:pPr eaLnBrk="1" hangingPunct="1"/>
            <a:r>
              <a:rPr lang="ru-RU" altLang="ru-RU"/>
              <a:t>Преимущества</a:t>
            </a:r>
            <a:endParaRPr lang="en-US" altLang="ru-RU"/>
          </a:p>
          <a:p>
            <a:pPr lvl="1" eaLnBrk="1" hangingPunct="1"/>
            <a:r>
              <a:rPr lang="ru-RU" altLang="ru-RU">
                <a:solidFill>
                  <a:srgbClr val="C00000"/>
                </a:solidFill>
              </a:rPr>
              <a:t>Частотные слова содержатся в большом количестве документов</a:t>
            </a:r>
          </a:p>
          <a:p>
            <a:pPr lvl="1" eaLnBrk="1" hangingPunct="1"/>
            <a:r>
              <a:rPr lang="ru-RU" altLang="ru-RU">
                <a:solidFill>
                  <a:srgbClr val="C00000"/>
                </a:solidFill>
              </a:rPr>
              <a:t>Резкое сокращение просмотра документов</a:t>
            </a:r>
            <a:endParaRPr lang="en-US" altLang="ru-RU" i="1">
              <a:solidFill>
                <a:srgbClr val="C00000"/>
              </a:solidFill>
            </a:endParaRPr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DD163078-DDF7-46FE-9D8F-759C16B5136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169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>
            <a:extLst>
              <a:ext uri="{FF2B5EF4-FFF2-40B4-BE49-F238E27FC236}">
                <a16:creationId xmlns:a16="http://schemas.microsoft.com/office/drawing/2014/main" id="{C176DFCC-2F9E-40D6-8F60-C72E37C06E76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/>
        <p:txBody>
          <a:bodyPr anchor="b"/>
          <a:lstStyle/>
          <a:p>
            <a:pPr eaLnBrk="1" hangingPunct="1"/>
            <a:r>
              <a:rPr lang="ru-RU" altLang="ru-RU" sz="3200"/>
              <a:t>Документы, содержащие </a:t>
            </a:r>
            <a:br>
              <a:rPr lang="ru-RU" altLang="ru-RU" sz="3200"/>
            </a:br>
            <a:r>
              <a:rPr lang="ru-RU" altLang="ru-RU" sz="3200"/>
              <a:t>много термов запроса</a:t>
            </a:r>
            <a:endParaRPr lang="en-US" altLang="ru-RU" sz="3200"/>
          </a:p>
        </p:txBody>
      </p:sp>
      <p:sp>
        <p:nvSpPr>
          <p:cNvPr id="9219" name="Content Placeholder 2">
            <a:extLst>
              <a:ext uri="{FF2B5EF4-FFF2-40B4-BE49-F238E27FC236}">
                <a16:creationId xmlns:a16="http://schemas.microsoft.com/office/drawing/2014/main" id="{1995D087-C710-428E-8E46-A39BA67382A4}"/>
              </a:ext>
            </a:extLst>
          </p:cNvPr>
          <p:cNvSpPr>
            <a:spLocks noGrp="1" noChangeArrowheads="1"/>
          </p:cNvSpPr>
          <p:nvPr>
            <p:ph idx="4294967295"/>
          </p:nvPr>
        </p:nvSpPr>
        <p:spPr/>
        <p:txBody>
          <a:bodyPr/>
          <a:lstStyle/>
          <a:p>
            <a:pPr eaLnBrk="1" hangingPunct="1"/>
            <a:r>
              <a:rPr lang="ru-RU" altLang="ru-RU"/>
              <a:t>Любой документ, содержащий хотя бы один терм запроса – кандидат в выдачу</a:t>
            </a:r>
            <a:endParaRPr lang="en-US" altLang="ru-RU"/>
          </a:p>
          <a:p>
            <a:pPr eaLnBrk="1" hangingPunct="1"/>
            <a:r>
              <a:rPr lang="ru-RU" altLang="ru-RU">
                <a:solidFill>
                  <a:srgbClr val="C00000"/>
                </a:solidFill>
              </a:rPr>
              <a:t>Для многословных запросов – считать только документы, в которых содержится несколько слова</a:t>
            </a:r>
            <a:endParaRPr lang="en-US" altLang="ru-RU">
              <a:solidFill>
                <a:srgbClr val="C00000"/>
              </a:solidFill>
            </a:endParaRPr>
          </a:p>
          <a:p>
            <a:pPr lvl="1" eaLnBrk="1" hangingPunct="1"/>
            <a:r>
              <a:rPr lang="ru-RU" altLang="ru-RU"/>
              <a:t>Например, </a:t>
            </a:r>
            <a:r>
              <a:rPr lang="en-US" altLang="ru-RU"/>
              <a:t> 3 </a:t>
            </a:r>
            <a:r>
              <a:rPr lang="ru-RU" altLang="ru-RU"/>
              <a:t>из</a:t>
            </a:r>
            <a:r>
              <a:rPr lang="en-US" altLang="ru-RU"/>
              <a:t> 4</a:t>
            </a:r>
          </a:p>
          <a:p>
            <a:pPr lvl="1" eaLnBrk="1" hangingPunct="1"/>
            <a:r>
              <a:rPr lang="ru-RU" altLang="ru-RU"/>
              <a:t>Т.н. мягкая конъюнкция – можно часто встретить в интернет поиске</a:t>
            </a:r>
            <a:endParaRPr lang="en-US" altLang="ru-RU"/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7067DE21-3733-4B43-87D0-DC52C10838F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743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1">
            <a:extLst>
              <a:ext uri="{FF2B5EF4-FFF2-40B4-BE49-F238E27FC236}">
                <a16:creationId xmlns:a16="http://schemas.microsoft.com/office/drawing/2014/main" id="{973D82D2-CC2F-40B9-8514-8F43296112E0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>
          <a:xfrm>
            <a:off x="250825" y="188913"/>
            <a:ext cx="8229600" cy="1143000"/>
          </a:xfrm>
        </p:spPr>
        <p:txBody>
          <a:bodyPr anchor="b"/>
          <a:lstStyle/>
          <a:p>
            <a:pPr eaLnBrk="1" hangingPunct="1"/>
            <a:r>
              <a:rPr lang="ru-RU" altLang="ru-RU" sz="3200"/>
              <a:t>3 из 4 терминов запроса</a:t>
            </a:r>
            <a:endParaRPr lang="en-US" altLang="ru-RU" sz="3200"/>
          </a:p>
        </p:txBody>
      </p:sp>
      <p:sp>
        <p:nvSpPr>
          <p:cNvPr id="11267" name="Text Box 4">
            <a:extLst>
              <a:ext uri="{FF2B5EF4-FFF2-40B4-BE49-F238E27FC236}">
                <a16:creationId xmlns:a16="http://schemas.microsoft.com/office/drawing/2014/main" id="{F9884B3B-6D5C-4A41-A8E9-2B435A7BFB5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1000" y="2733675"/>
            <a:ext cx="1176338" cy="4667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2400" b="1" i="1">
                <a:latin typeface="Lucida Sans" panose="020B0602030504020204" pitchFamily="34" charset="0"/>
              </a:rPr>
              <a:t>Brutus</a:t>
            </a:r>
          </a:p>
        </p:txBody>
      </p:sp>
      <p:sp>
        <p:nvSpPr>
          <p:cNvPr id="11268" name="Text Box 5">
            <a:extLst>
              <a:ext uri="{FF2B5EF4-FFF2-40B4-BE49-F238E27FC236}">
                <a16:creationId xmlns:a16="http://schemas.microsoft.com/office/drawing/2014/main" id="{08CE131C-8E0D-4C36-9751-F4EF2EDF019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1000" y="3267075"/>
            <a:ext cx="1285875" cy="46196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2400" b="1" i="1">
                <a:latin typeface="Lucida Sans" panose="020B0602030504020204" pitchFamily="34" charset="0"/>
              </a:rPr>
              <a:t>Caesar</a:t>
            </a:r>
          </a:p>
        </p:txBody>
      </p:sp>
      <p:sp>
        <p:nvSpPr>
          <p:cNvPr id="11269" name="Text Box 6">
            <a:extLst>
              <a:ext uri="{FF2B5EF4-FFF2-40B4-BE49-F238E27FC236}">
                <a16:creationId xmlns:a16="http://schemas.microsoft.com/office/drawing/2014/main" id="{0AA0492D-DEDB-4E03-ABDC-ED5F636389B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1000" y="3800475"/>
            <a:ext cx="1749425" cy="46196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2400" b="1" i="1">
                <a:latin typeface="Lucida Sans" panose="020B0602030504020204" pitchFamily="34" charset="0"/>
              </a:rPr>
              <a:t>Calpurnia</a:t>
            </a:r>
          </a:p>
        </p:txBody>
      </p:sp>
      <p:sp>
        <p:nvSpPr>
          <p:cNvPr id="11270" name="AutoShape 7">
            <a:extLst>
              <a:ext uri="{FF2B5EF4-FFF2-40B4-BE49-F238E27FC236}">
                <a16:creationId xmlns:a16="http://schemas.microsoft.com/office/drawing/2014/main" id="{464B9DD6-640F-4566-88FF-5561F26B044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57400" y="2809875"/>
            <a:ext cx="1143000" cy="228600"/>
          </a:xfrm>
          <a:custGeom>
            <a:avLst/>
            <a:gdLst>
              <a:gd name="T0" fmla="*/ 2147483646 w 21600"/>
              <a:gd name="T1" fmla="*/ 0 h 21600"/>
              <a:gd name="T2" fmla="*/ 0 w 21600"/>
              <a:gd name="T3" fmla="*/ 2147483646 h 21600"/>
              <a:gd name="T4" fmla="*/ 2147483646 w 21600"/>
              <a:gd name="T5" fmla="*/ 2147483646 h 21600"/>
              <a:gd name="T6" fmla="*/ 2147483646 w 21600"/>
              <a:gd name="T7" fmla="*/ 2147483646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lnTo>
                  <a:pt x="16200" y="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lnTo>
                  <a:pt x="135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lnTo>
                  <a:pt x="0" y="5400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11271" name="AutoShape 8">
            <a:extLst>
              <a:ext uri="{FF2B5EF4-FFF2-40B4-BE49-F238E27FC236}">
                <a16:creationId xmlns:a16="http://schemas.microsoft.com/office/drawing/2014/main" id="{D3D69B43-1EF4-4337-BC8E-5DBCB28E2C11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57400" y="3343275"/>
            <a:ext cx="1143000" cy="228600"/>
          </a:xfrm>
          <a:custGeom>
            <a:avLst/>
            <a:gdLst>
              <a:gd name="T0" fmla="*/ 2147483646 w 21600"/>
              <a:gd name="T1" fmla="*/ 0 h 21600"/>
              <a:gd name="T2" fmla="*/ 0 w 21600"/>
              <a:gd name="T3" fmla="*/ 2147483646 h 21600"/>
              <a:gd name="T4" fmla="*/ 2147483646 w 21600"/>
              <a:gd name="T5" fmla="*/ 2147483646 h 21600"/>
              <a:gd name="T6" fmla="*/ 2147483646 w 21600"/>
              <a:gd name="T7" fmla="*/ 2147483646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lnTo>
                  <a:pt x="16200" y="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lnTo>
                  <a:pt x="135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lnTo>
                  <a:pt x="0" y="5400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>
            <a:spAutoFit/>
          </a:bodyPr>
          <a:lstStyle/>
          <a:p>
            <a:endParaRPr lang="ru-RU"/>
          </a:p>
        </p:txBody>
      </p:sp>
      <p:grpSp>
        <p:nvGrpSpPr>
          <p:cNvPr id="11272" name="Group 26">
            <a:extLst>
              <a:ext uri="{FF2B5EF4-FFF2-40B4-BE49-F238E27FC236}">
                <a16:creationId xmlns:a16="http://schemas.microsoft.com/office/drawing/2014/main" id="{FF44E49E-1339-4770-AD14-60BA3CBB60E9}"/>
              </a:ext>
            </a:extLst>
          </p:cNvPr>
          <p:cNvGrpSpPr>
            <a:grpSpLocks/>
          </p:cNvGrpSpPr>
          <p:nvPr/>
        </p:nvGrpSpPr>
        <p:grpSpPr bwMode="auto">
          <a:xfrm>
            <a:off x="3276600" y="3876675"/>
            <a:ext cx="4876800" cy="304800"/>
            <a:chOff x="2064" y="2448"/>
            <a:chExt cx="3072" cy="192"/>
          </a:xfrm>
        </p:grpSpPr>
        <p:sp>
          <p:nvSpPr>
            <p:cNvPr id="11331" name="Rectangle 27">
              <a:extLst>
                <a:ext uri="{FF2B5EF4-FFF2-40B4-BE49-F238E27FC236}">
                  <a16:creationId xmlns:a16="http://schemas.microsoft.com/office/drawing/2014/main" id="{FCC5D20B-C9ED-49BC-8A45-0CA0FBEB5CC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64" y="2448"/>
              <a:ext cx="3072" cy="192"/>
            </a:xfrm>
            <a:prstGeom prst="rect">
              <a:avLst/>
            </a:prstGeom>
            <a:noFill/>
            <a:ln w="25400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ru-RU" altLang="ru-RU" sz="2400">
                <a:latin typeface="Lucida Sans" panose="020B0602030504020204" pitchFamily="34" charset="0"/>
              </a:endParaRPr>
            </a:p>
          </p:txBody>
        </p:sp>
        <p:sp>
          <p:nvSpPr>
            <p:cNvPr id="11332" name="Rectangle 28">
              <a:extLst>
                <a:ext uri="{FF2B5EF4-FFF2-40B4-BE49-F238E27FC236}">
                  <a16:creationId xmlns:a16="http://schemas.microsoft.com/office/drawing/2014/main" id="{68D86D37-12F7-401A-ABEC-4FCE92487BB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48" y="2448"/>
              <a:ext cx="2304" cy="192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ru-RU" altLang="ru-RU" sz="2400">
                <a:latin typeface="Lucida Sans" panose="020B0602030504020204" pitchFamily="34" charset="0"/>
              </a:endParaRPr>
            </a:p>
          </p:txBody>
        </p:sp>
        <p:sp>
          <p:nvSpPr>
            <p:cNvPr id="11333" name="Rectangle 29">
              <a:extLst>
                <a:ext uri="{FF2B5EF4-FFF2-40B4-BE49-F238E27FC236}">
                  <a16:creationId xmlns:a16="http://schemas.microsoft.com/office/drawing/2014/main" id="{8090A400-4F78-4A84-89EC-67D9E613F83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32" y="2448"/>
              <a:ext cx="1536" cy="192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ru-RU" altLang="ru-RU" sz="2400">
                <a:latin typeface="Lucida Sans" panose="020B0602030504020204" pitchFamily="34" charset="0"/>
              </a:endParaRPr>
            </a:p>
          </p:txBody>
        </p:sp>
        <p:sp>
          <p:nvSpPr>
            <p:cNvPr id="11334" name="Rectangle 30">
              <a:extLst>
                <a:ext uri="{FF2B5EF4-FFF2-40B4-BE49-F238E27FC236}">
                  <a16:creationId xmlns:a16="http://schemas.microsoft.com/office/drawing/2014/main" id="{7024214F-83E0-401E-81B8-DACE4D379BB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16" y="2448"/>
              <a:ext cx="768" cy="192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ru-RU" altLang="ru-RU" sz="2400">
                <a:latin typeface="Lucida Sans" panose="020B0602030504020204" pitchFamily="34" charset="0"/>
              </a:endParaRPr>
            </a:p>
          </p:txBody>
        </p:sp>
        <p:sp>
          <p:nvSpPr>
            <p:cNvPr id="11335" name="Line 31">
              <a:extLst>
                <a:ext uri="{FF2B5EF4-FFF2-40B4-BE49-F238E27FC236}">
                  <a16:creationId xmlns:a16="http://schemas.microsoft.com/office/drawing/2014/main" id="{D794BEE0-7970-4DA6-8362-447BCD62223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600" y="2448"/>
              <a:ext cx="0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>
              <a:spAutoFit/>
            </a:bodyPr>
            <a:lstStyle/>
            <a:p>
              <a:endParaRPr lang="ru-RU"/>
            </a:p>
          </p:txBody>
        </p:sp>
      </p:grpSp>
      <p:grpSp>
        <p:nvGrpSpPr>
          <p:cNvPr id="11273" name="Group 51">
            <a:extLst>
              <a:ext uri="{FF2B5EF4-FFF2-40B4-BE49-F238E27FC236}">
                <a16:creationId xmlns:a16="http://schemas.microsoft.com/office/drawing/2014/main" id="{68148718-165D-460C-AA97-11F5A3E711D1}"/>
              </a:ext>
            </a:extLst>
          </p:cNvPr>
          <p:cNvGrpSpPr>
            <a:grpSpLocks/>
          </p:cNvGrpSpPr>
          <p:nvPr/>
        </p:nvGrpSpPr>
        <p:grpSpPr bwMode="auto">
          <a:xfrm>
            <a:off x="3276600" y="3267075"/>
            <a:ext cx="4943475" cy="457200"/>
            <a:chOff x="2064" y="2688"/>
            <a:chExt cx="3114" cy="288"/>
          </a:xfrm>
        </p:grpSpPr>
        <p:grpSp>
          <p:nvGrpSpPr>
            <p:cNvPr id="11317" name="Group 20">
              <a:extLst>
                <a:ext uri="{FF2B5EF4-FFF2-40B4-BE49-F238E27FC236}">
                  <a16:creationId xmlns:a16="http://schemas.microsoft.com/office/drawing/2014/main" id="{2D39A172-F95A-4578-95B5-29190AB1BAB1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064" y="2736"/>
              <a:ext cx="3072" cy="192"/>
              <a:chOff x="2064" y="2448"/>
              <a:chExt cx="3072" cy="192"/>
            </a:xfrm>
          </p:grpSpPr>
          <p:sp>
            <p:nvSpPr>
              <p:cNvPr id="11326" name="Rectangle 21">
                <a:extLst>
                  <a:ext uri="{FF2B5EF4-FFF2-40B4-BE49-F238E27FC236}">
                    <a16:creationId xmlns:a16="http://schemas.microsoft.com/office/drawing/2014/main" id="{46FBE0BC-C565-47BD-9AA8-9D3FDACAEC5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064" y="2448"/>
                <a:ext cx="3072" cy="192"/>
              </a:xfrm>
              <a:prstGeom prst="rect">
                <a:avLst/>
              </a:prstGeom>
              <a:noFill/>
              <a:ln w="25400">
                <a:solidFill>
                  <a:schemeClr val="tx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ru-RU" altLang="ru-RU" sz="2400">
                  <a:latin typeface="Lucida Sans" panose="020B0602030504020204" pitchFamily="34" charset="0"/>
                </a:endParaRPr>
              </a:p>
            </p:txBody>
          </p:sp>
          <p:sp>
            <p:nvSpPr>
              <p:cNvPr id="11327" name="Rectangle 22">
                <a:extLst>
                  <a:ext uri="{FF2B5EF4-FFF2-40B4-BE49-F238E27FC236}">
                    <a16:creationId xmlns:a16="http://schemas.microsoft.com/office/drawing/2014/main" id="{89E6709B-1BDB-4B0F-AE51-4FC916D5777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48" y="2448"/>
                <a:ext cx="2304" cy="192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ru-RU" altLang="ru-RU" sz="2400">
                  <a:latin typeface="Lucida Sans" panose="020B0602030504020204" pitchFamily="34" charset="0"/>
                </a:endParaRPr>
              </a:p>
            </p:txBody>
          </p:sp>
          <p:sp>
            <p:nvSpPr>
              <p:cNvPr id="11328" name="Rectangle 23">
                <a:extLst>
                  <a:ext uri="{FF2B5EF4-FFF2-40B4-BE49-F238E27FC236}">
                    <a16:creationId xmlns:a16="http://schemas.microsoft.com/office/drawing/2014/main" id="{A8E518E2-2ABE-48EC-A570-763904E09E5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832" y="2448"/>
                <a:ext cx="1536" cy="192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ru-RU" altLang="ru-RU" sz="2400">
                  <a:latin typeface="Lucida Sans" panose="020B0602030504020204" pitchFamily="34" charset="0"/>
                </a:endParaRPr>
              </a:p>
            </p:txBody>
          </p:sp>
          <p:sp>
            <p:nvSpPr>
              <p:cNvPr id="11329" name="Rectangle 24">
                <a:extLst>
                  <a:ext uri="{FF2B5EF4-FFF2-40B4-BE49-F238E27FC236}">
                    <a16:creationId xmlns:a16="http://schemas.microsoft.com/office/drawing/2014/main" id="{AFEDDC0E-7159-4AC3-A097-B5CC3AC3588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16" y="2448"/>
                <a:ext cx="768" cy="192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ru-RU" altLang="ru-RU" sz="2400">
                  <a:latin typeface="Lucida Sans" panose="020B0602030504020204" pitchFamily="34" charset="0"/>
                </a:endParaRPr>
              </a:p>
            </p:txBody>
          </p:sp>
          <p:sp>
            <p:nvSpPr>
              <p:cNvPr id="11330" name="Line 25">
                <a:extLst>
                  <a:ext uri="{FF2B5EF4-FFF2-40B4-BE49-F238E27FC236}">
                    <a16:creationId xmlns:a16="http://schemas.microsoft.com/office/drawing/2014/main" id="{92BAFB79-09FE-4B78-9000-A671E4C9B9F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600" y="2448"/>
                <a:ext cx="0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>
                <a:spAutoFit/>
              </a:bodyPr>
              <a:lstStyle/>
              <a:p>
                <a:endParaRPr lang="ru-RU"/>
              </a:p>
            </p:txBody>
          </p:sp>
        </p:grpSp>
        <p:sp>
          <p:nvSpPr>
            <p:cNvPr id="11318" name="Text Box 32">
              <a:extLst>
                <a:ext uri="{FF2B5EF4-FFF2-40B4-BE49-F238E27FC236}">
                  <a16:creationId xmlns:a16="http://schemas.microsoft.com/office/drawing/2014/main" id="{439E787E-A48F-49FC-8DA7-A77554644D8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150" y="2688"/>
              <a:ext cx="223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ru-RU" sz="2400">
                  <a:latin typeface="Lucida Sans" panose="020B0602030504020204" pitchFamily="34" charset="0"/>
                </a:rPr>
                <a:t>1</a:t>
              </a:r>
            </a:p>
          </p:txBody>
        </p:sp>
        <p:sp>
          <p:nvSpPr>
            <p:cNvPr id="11319" name="Text Box 33">
              <a:extLst>
                <a:ext uri="{FF2B5EF4-FFF2-40B4-BE49-F238E27FC236}">
                  <a16:creationId xmlns:a16="http://schemas.microsoft.com/office/drawing/2014/main" id="{5D35521A-5DEE-4297-92C9-DB082F92667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82" y="2688"/>
              <a:ext cx="223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ru-RU" sz="2400">
                  <a:latin typeface="Lucida Sans" panose="020B0602030504020204" pitchFamily="34" charset="0"/>
                </a:rPr>
                <a:t>2</a:t>
              </a:r>
            </a:p>
          </p:txBody>
        </p:sp>
        <p:sp>
          <p:nvSpPr>
            <p:cNvPr id="11320" name="Text Box 34">
              <a:extLst>
                <a:ext uri="{FF2B5EF4-FFF2-40B4-BE49-F238E27FC236}">
                  <a16:creationId xmlns:a16="http://schemas.microsoft.com/office/drawing/2014/main" id="{F74CC3F5-876E-4835-ADE7-57BD34553CA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945" y="2688"/>
              <a:ext cx="223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ru-RU" sz="2400">
                  <a:latin typeface="Lucida Sans" panose="020B0602030504020204" pitchFamily="34" charset="0"/>
                </a:rPr>
                <a:t>3</a:t>
              </a:r>
            </a:p>
          </p:txBody>
        </p:sp>
        <p:sp>
          <p:nvSpPr>
            <p:cNvPr id="11321" name="Text Box 35">
              <a:extLst>
                <a:ext uri="{FF2B5EF4-FFF2-40B4-BE49-F238E27FC236}">
                  <a16:creationId xmlns:a16="http://schemas.microsoft.com/office/drawing/2014/main" id="{2BCFFCEA-70B1-45BF-8366-1F4143EF15E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312" y="2688"/>
              <a:ext cx="223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ru-RU" sz="2400">
                  <a:latin typeface="Lucida Sans" panose="020B0602030504020204" pitchFamily="34" charset="0"/>
                </a:rPr>
                <a:t>5</a:t>
              </a:r>
            </a:p>
          </p:txBody>
        </p:sp>
        <p:sp>
          <p:nvSpPr>
            <p:cNvPr id="11322" name="Text Box 36">
              <a:extLst>
                <a:ext uri="{FF2B5EF4-FFF2-40B4-BE49-F238E27FC236}">
                  <a16:creationId xmlns:a16="http://schemas.microsoft.com/office/drawing/2014/main" id="{97C62775-DDCA-4A91-9A1C-E7E3EEBD6A5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65" y="2688"/>
              <a:ext cx="223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ru-RU" sz="2400">
                  <a:latin typeface="Lucida Sans" panose="020B0602030504020204" pitchFamily="34" charset="0"/>
                </a:rPr>
                <a:t>8</a:t>
              </a:r>
            </a:p>
          </p:txBody>
        </p:sp>
        <p:sp>
          <p:nvSpPr>
            <p:cNvPr id="11323" name="Text Box 37">
              <a:extLst>
                <a:ext uri="{FF2B5EF4-FFF2-40B4-BE49-F238E27FC236}">
                  <a16:creationId xmlns:a16="http://schemas.microsoft.com/office/drawing/2014/main" id="{DBE13E3D-C16C-4AED-BF0C-B113138F0F4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049" y="2688"/>
              <a:ext cx="330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ru-RU" sz="2400">
                  <a:latin typeface="Lucida Sans" panose="020B0602030504020204" pitchFamily="34" charset="0"/>
                </a:rPr>
                <a:t>13</a:t>
              </a:r>
            </a:p>
          </p:txBody>
        </p:sp>
        <p:sp>
          <p:nvSpPr>
            <p:cNvPr id="11324" name="Text Box 38">
              <a:extLst>
                <a:ext uri="{FF2B5EF4-FFF2-40B4-BE49-F238E27FC236}">
                  <a16:creationId xmlns:a16="http://schemas.microsoft.com/office/drawing/2014/main" id="{3F345690-A98E-4491-A72C-15F1B09BFF1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464" y="2688"/>
              <a:ext cx="330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ru-RU" sz="2400">
                  <a:latin typeface="Lucida Sans" panose="020B0602030504020204" pitchFamily="34" charset="0"/>
                </a:rPr>
                <a:t>21</a:t>
              </a:r>
            </a:p>
          </p:txBody>
        </p:sp>
        <p:sp>
          <p:nvSpPr>
            <p:cNvPr id="11325" name="Text Box 39">
              <a:extLst>
                <a:ext uri="{FF2B5EF4-FFF2-40B4-BE49-F238E27FC236}">
                  <a16:creationId xmlns:a16="http://schemas.microsoft.com/office/drawing/2014/main" id="{D7667D2D-A694-4C91-90C4-04DD762C235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848" y="2688"/>
              <a:ext cx="330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ru-RU" sz="2400">
                  <a:latin typeface="Lucida Sans" panose="020B0602030504020204" pitchFamily="34" charset="0"/>
                </a:rPr>
                <a:t>34</a:t>
              </a:r>
            </a:p>
          </p:txBody>
        </p:sp>
      </p:grpSp>
      <p:grpSp>
        <p:nvGrpSpPr>
          <p:cNvPr id="11274" name="Group 52">
            <a:extLst>
              <a:ext uri="{FF2B5EF4-FFF2-40B4-BE49-F238E27FC236}">
                <a16:creationId xmlns:a16="http://schemas.microsoft.com/office/drawing/2014/main" id="{7F6B62FC-79DC-4D66-B3E2-CF398FAFED98}"/>
              </a:ext>
            </a:extLst>
          </p:cNvPr>
          <p:cNvGrpSpPr>
            <a:grpSpLocks/>
          </p:cNvGrpSpPr>
          <p:nvPr/>
        </p:nvGrpSpPr>
        <p:grpSpPr bwMode="auto">
          <a:xfrm>
            <a:off x="3276600" y="2733675"/>
            <a:ext cx="4876800" cy="457200"/>
            <a:chOff x="2064" y="2400"/>
            <a:chExt cx="3072" cy="288"/>
          </a:xfrm>
        </p:grpSpPr>
        <p:grpSp>
          <p:nvGrpSpPr>
            <p:cNvPr id="11303" name="Group 19">
              <a:extLst>
                <a:ext uri="{FF2B5EF4-FFF2-40B4-BE49-F238E27FC236}">
                  <a16:creationId xmlns:a16="http://schemas.microsoft.com/office/drawing/2014/main" id="{A1DD3F9C-E504-4892-A55E-95B08CFB9658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064" y="2448"/>
              <a:ext cx="3072" cy="192"/>
              <a:chOff x="2064" y="2448"/>
              <a:chExt cx="3072" cy="192"/>
            </a:xfrm>
          </p:grpSpPr>
          <p:sp>
            <p:nvSpPr>
              <p:cNvPr id="11312" name="Rectangle 11">
                <a:extLst>
                  <a:ext uri="{FF2B5EF4-FFF2-40B4-BE49-F238E27FC236}">
                    <a16:creationId xmlns:a16="http://schemas.microsoft.com/office/drawing/2014/main" id="{61BB6A1F-EA7E-4FED-BBF0-62801A70C79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064" y="2448"/>
                <a:ext cx="3072" cy="192"/>
              </a:xfrm>
              <a:prstGeom prst="rect">
                <a:avLst/>
              </a:prstGeom>
              <a:noFill/>
              <a:ln w="25400">
                <a:solidFill>
                  <a:schemeClr val="tx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ru-RU" altLang="ru-RU" sz="2400">
                  <a:latin typeface="Lucida Sans" panose="020B0602030504020204" pitchFamily="34" charset="0"/>
                </a:endParaRPr>
              </a:p>
            </p:txBody>
          </p:sp>
          <p:sp>
            <p:nvSpPr>
              <p:cNvPr id="11313" name="Rectangle 13">
                <a:extLst>
                  <a:ext uri="{FF2B5EF4-FFF2-40B4-BE49-F238E27FC236}">
                    <a16:creationId xmlns:a16="http://schemas.microsoft.com/office/drawing/2014/main" id="{EE80A5F1-D3B9-46DC-B666-4DFB1F9974D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48" y="2448"/>
                <a:ext cx="2304" cy="192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ru-RU" altLang="ru-RU" sz="2400">
                  <a:latin typeface="Lucida Sans" panose="020B0602030504020204" pitchFamily="34" charset="0"/>
                </a:endParaRPr>
              </a:p>
            </p:txBody>
          </p:sp>
          <p:sp>
            <p:nvSpPr>
              <p:cNvPr id="11314" name="Rectangle 15">
                <a:extLst>
                  <a:ext uri="{FF2B5EF4-FFF2-40B4-BE49-F238E27FC236}">
                    <a16:creationId xmlns:a16="http://schemas.microsoft.com/office/drawing/2014/main" id="{E003E304-A0C5-4A01-BC92-99C0C8956B9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832" y="2448"/>
                <a:ext cx="1536" cy="192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ru-RU" altLang="ru-RU" sz="2400">
                  <a:latin typeface="Lucida Sans" panose="020B0602030504020204" pitchFamily="34" charset="0"/>
                </a:endParaRPr>
              </a:p>
            </p:txBody>
          </p:sp>
          <p:sp>
            <p:nvSpPr>
              <p:cNvPr id="11315" name="Rectangle 16">
                <a:extLst>
                  <a:ext uri="{FF2B5EF4-FFF2-40B4-BE49-F238E27FC236}">
                    <a16:creationId xmlns:a16="http://schemas.microsoft.com/office/drawing/2014/main" id="{16D750F6-064D-47BF-ACE7-7CE6C76C209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16" y="2448"/>
                <a:ext cx="768" cy="192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ru-RU" altLang="ru-RU" sz="2400">
                  <a:latin typeface="Lucida Sans" panose="020B0602030504020204" pitchFamily="34" charset="0"/>
                </a:endParaRPr>
              </a:p>
            </p:txBody>
          </p:sp>
          <p:sp>
            <p:nvSpPr>
              <p:cNvPr id="11316" name="Line 18">
                <a:extLst>
                  <a:ext uri="{FF2B5EF4-FFF2-40B4-BE49-F238E27FC236}">
                    <a16:creationId xmlns:a16="http://schemas.microsoft.com/office/drawing/2014/main" id="{D2DBE5A9-E0F4-4A15-9D21-0345726D767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600" y="2448"/>
                <a:ext cx="0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>
                <a:spAutoFit/>
              </a:bodyPr>
              <a:lstStyle/>
              <a:p>
                <a:endParaRPr lang="ru-RU"/>
              </a:p>
            </p:txBody>
          </p:sp>
        </p:grpSp>
        <p:sp>
          <p:nvSpPr>
            <p:cNvPr id="11304" name="Text Box 40">
              <a:extLst>
                <a:ext uri="{FF2B5EF4-FFF2-40B4-BE49-F238E27FC236}">
                  <a16:creationId xmlns:a16="http://schemas.microsoft.com/office/drawing/2014/main" id="{156FB58C-6835-45D8-A542-D93D9D4150B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160" y="2400"/>
              <a:ext cx="223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ru-RU" sz="2400">
                  <a:latin typeface="Lucida Sans" panose="020B0602030504020204" pitchFamily="34" charset="0"/>
                </a:rPr>
                <a:t>2</a:t>
              </a:r>
            </a:p>
          </p:txBody>
        </p:sp>
        <p:sp>
          <p:nvSpPr>
            <p:cNvPr id="11305" name="Text Box 41">
              <a:extLst>
                <a:ext uri="{FF2B5EF4-FFF2-40B4-BE49-F238E27FC236}">
                  <a16:creationId xmlns:a16="http://schemas.microsoft.com/office/drawing/2014/main" id="{A6CC86F0-A2DD-4D08-B8D2-1B13FF0E60B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13" y="2400"/>
              <a:ext cx="223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ru-RU" sz="2400">
                  <a:latin typeface="Lucida Sans" panose="020B0602030504020204" pitchFamily="34" charset="0"/>
                </a:rPr>
                <a:t>4</a:t>
              </a:r>
            </a:p>
          </p:txBody>
        </p:sp>
        <p:sp>
          <p:nvSpPr>
            <p:cNvPr id="11306" name="Text Box 42">
              <a:extLst>
                <a:ext uri="{FF2B5EF4-FFF2-40B4-BE49-F238E27FC236}">
                  <a16:creationId xmlns:a16="http://schemas.microsoft.com/office/drawing/2014/main" id="{C36E4AA5-7113-4124-A0CB-0627A39C937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928" y="2400"/>
              <a:ext cx="223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ru-RU" sz="2400">
                  <a:latin typeface="Lucida Sans" panose="020B0602030504020204" pitchFamily="34" charset="0"/>
                </a:rPr>
                <a:t>8</a:t>
              </a:r>
            </a:p>
          </p:txBody>
        </p:sp>
        <p:sp>
          <p:nvSpPr>
            <p:cNvPr id="11307" name="Text Box 43">
              <a:extLst>
                <a:ext uri="{FF2B5EF4-FFF2-40B4-BE49-F238E27FC236}">
                  <a16:creationId xmlns:a16="http://schemas.microsoft.com/office/drawing/2014/main" id="{E7528118-AF4B-474A-9C3D-B4191CA0D4F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64" y="2400"/>
              <a:ext cx="330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ru-RU" sz="2400">
                  <a:latin typeface="Lucida Sans" panose="020B0602030504020204" pitchFamily="34" charset="0"/>
                </a:rPr>
                <a:t>16</a:t>
              </a:r>
            </a:p>
          </p:txBody>
        </p:sp>
        <p:sp>
          <p:nvSpPr>
            <p:cNvPr id="11308" name="Text Box 44">
              <a:extLst>
                <a:ext uri="{FF2B5EF4-FFF2-40B4-BE49-F238E27FC236}">
                  <a16:creationId xmlns:a16="http://schemas.microsoft.com/office/drawing/2014/main" id="{4AF32984-7649-4DE1-976C-719B5B45D74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65" y="2400"/>
              <a:ext cx="330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ru-RU" sz="2400">
                  <a:latin typeface="Lucida Sans" panose="020B0602030504020204" pitchFamily="34" charset="0"/>
                </a:rPr>
                <a:t>32</a:t>
              </a:r>
            </a:p>
          </p:txBody>
        </p:sp>
        <p:sp>
          <p:nvSpPr>
            <p:cNvPr id="11309" name="Text Box 45">
              <a:extLst>
                <a:ext uri="{FF2B5EF4-FFF2-40B4-BE49-F238E27FC236}">
                  <a16:creationId xmlns:a16="http://schemas.microsoft.com/office/drawing/2014/main" id="{B9A35441-934D-4CD0-8536-1C0EFF1EDC8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049" y="2400"/>
              <a:ext cx="330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ru-RU" sz="2400">
                  <a:latin typeface="Lucida Sans" panose="020B0602030504020204" pitchFamily="34" charset="0"/>
                </a:rPr>
                <a:t>64</a:t>
              </a:r>
            </a:p>
          </p:txBody>
        </p:sp>
        <p:sp>
          <p:nvSpPr>
            <p:cNvPr id="11310" name="Text Box 46">
              <a:extLst>
                <a:ext uri="{FF2B5EF4-FFF2-40B4-BE49-F238E27FC236}">
                  <a16:creationId xmlns:a16="http://schemas.microsoft.com/office/drawing/2014/main" id="{9C36C689-C415-4D3C-90AD-DC813926ABC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320" y="2400"/>
              <a:ext cx="437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ru-RU" sz="2400">
                  <a:latin typeface="Lucida Sans" panose="020B0602030504020204" pitchFamily="34" charset="0"/>
                </a:rPr>
                <a:t>128</a:t>
              </a:r>
            </a:p>
          </p:txBody>
        </p:sp>
        <p:sp>
          <p:nvSpPr>
            <p:cNvPr id="11311" name="Text Box 47">
              <a:extLst>
                <a:ext uri="{FF2B5EF4-FFF2-40B4-BE49-F238E27FC236}">
                  <a16:creationId xmlns:a16="http://schemas.microsoft.com/office/drawing/2014/main" id="{E70E3B02-81D1-49DF-809D-01AC8DFD46B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747" y="2400"/>
              <a:ext cx="116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ru-RU" altLang="ru-RU" sz="2400">
                <a:latin typeface="Lucida Sans" panose="020B0602030504020204" pitchFamily="34" charset="0"/>
              </a:endParaRPr>
            </a:p>
          </p:txBody>
        </p:sp>
      </p:grpSp>
      <p:sp>
        <p:nvSpPr>
          <p:cNvPr id="11275" name="Text Box 48">
            <a:extLst>
              <a:ext uri="{FF2B5EF4-FFF2-40B4-BE49-F238E27FC236}">
                <a16:creationId xmlns:a16="http://schemas.microsoft.com/office/drawing/2014/main" id="{F64E9B3C-9274-4F22-BD50-E4A0534F435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76600" y="3800475"/>
            <a:ext cx="5238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2400">
                <a:latin typeface="Lucida Sans" panose="020B0602030504020204" pitchFamily="34" charset="0"/>
              </a:rPr>
              <a:t>13</a:t>
            </a:r>
          </a:p>
        </p:txBody>
      </p:sp>
      <p:sp>
        <p:nvSpPr>
          <p:cNvPr id="11276" name="AutoShape 49">
            <a:extLst>
              <a:ext uri="{FF2B5EF4-FFF2-40B4-BE49-F238E27FC236}">
                <a16:creationId xmlns:a16="http://schemas.microsoft.com/office/drawing/2014/main" id="{FC41E32E-5670-42AE-9549-08DC38AF672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57400" y="3876675"/>
            <a:ext cx="1143000" cy="228600"/>
          </a:xfrm>
          <a:custGeom>
            <a:avLst/>
            <a:gdLst>
              <a:gd name="T0" fmla="*/ 2147483646 w 21600"/>
              <a:gd name="T1" fmla="*/ 0 h 21600"/>
              <a:gd name="T2" fmla="*/ 0 w 21600"/>
              <a:gd name="T3" fmla="*/ 2147483646 h 21600"/>
              <a:gd name="T4" fmla="*/ 2147483646 w 21600"/>
              <a:gd name="T5" fmla="*/ 2147483646 h 21600"/>
              <a:gd name="T6" fmla="*/ 2147483646 w 21600"/>
              <a:gd name="T7" fmla="*/ 2147483646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lnTo>
                  <a:pt x="16200" y="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lnTo>
                  <a:pt x="135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lnTo>
                  <a:pt x="0" y="5400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11277" name="Text Box 50">
            <a:extLst>
              <a:ext uri="{FF2B5EF4-FFF2-40B4-BE49-F238E27FC236}">
                <a16:creationId xmlns:a16="http://schemas.microsoft.com/office/drawing/2014/main" id="{31596F3A-B43F-428B-96BA-C4F13477446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95725" y="3800475"/>
            <a:ext cx="5238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2400">
                <a:latin typeface="Lucida Sans" panose="020B0602030504020204" pitchFamily="34" charset="0"/>
              </a:rPr>
              <a:t>16</a:t>
            </a:r>
          </a:p>
        </p:txBody>
      </p:sp>
      <p:sp>
        <p:nvSpPr>
          <p:cNvPr id="11278" name="Text Box 4">
            <a:extLst>
              <a:ext uri="{FF2B5EF4-FFF2-40B4-BE49-F238E27FC236}">
                <a16:creationId xmlns:a16="http://schemas.microsoft.com/office/drawing/2014/main" id="{81809A48-CE77-41F4-9F29-DF462155067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1000" y="2133600"/>
            <a:ext cx="1309688" cy="46196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2400" b="1" i="1">
                <a:latin typeface="Lucida Sans" panose="020B0602030504020204" pitchFamily="34" charset="0"/>
              </a:rPr>
              <a:t>Antony</a:t>
            </a:r>
          </a:p>
        </p:txBody>
      </p:sp>
      <p:sp>
        <p:nvSpPr>
          <p:cNvPr id="11279" name="AutoShape 7">
            <a:extLst>
              <a:ext uri="{FF2B5EF4-FFF2-40B4-BE49-F238E27FC236}">
                <a16:creationId xmlns:a16="http://schemas.microsoft.com/office/drawing/2014/main" id="{E49F8C74-9FBA-4A97-9AA8-6F1DD9B34C8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57400" y="2209800"/>
            <a:ext cx="1143000" cy="228600"/>
          </a:xfrm>
          <a:custGeom>
            <a:avLst/>
            <a:gdLst>
              <a:gd name="T0" fmla="*/ 2147483646 w 21600"/>
              <a:gd name="T1" fmla="*/ 0 h 21600"/>
              <a:gd name="T2" fmla="*/ 0 w 21600"/>
              <a:gd name="T3" fmla="*/ 2147483646 h 21600"/>
              <a:gd name="T4" fmla="*/ 2147483646 w 21600"/>
              <a:gd name="T5" fmla="*/ 2147483646 h 21600"/>
              <a:gd name="T6" fmla="*/ 2147483646 w 21600"/>
              <a:gd name="T7" fmla="*/ 2147483646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lnTo>
                  <a:pt x="16200" y="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lnTo>
                  <a:pt x="135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lnTo>
                  <a:pt x="0" y="5400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>
            <a:spAutoFit/>
          </a:bodyPr>
          <a:lstStyle/>
          <a:p>
            <a:endParaRPr lang="ru-RU"/>
          </a:p>
        </p:txBody>
      </p:sp>
      <p:grpSp>
        <p:nvGrpSpPr>
          <p:cNvPr id="11280" name="Group 52">
            <a:extLst>
              <a:ext uri="{FF2B5EF4-FFF2-40B4-BE49-F238E27FC236}">
                <a16:creationId xmlns:a16="http://schemas.microsoft.com/office/drawing/2014/main" id="{777EF17F-0FEE-4892-84AD-EC228399A1BF}"/>
              </a:ext>
            </a:extLst>
          </p:cNvPr>
          <p:cNvGrpSpPr>
            <a:grpSpLocks/>
          </p:cNvGrpSpPr>
          <p:nvPr/>
        </p:nvGrpSpPr>
        <p:grpSpPr bwMode="auto">
          <a:xfrm>
            <a:off x="3276600" y="2133600"/>
            <a:ext cx="4876800" cy="461963"/>
            <a:chOff x="2064" y="2400"/>
            <a:chExt cx="3072" cy="291"/>
          </a:xfrm>
        </p:grpSpPr>
        <p:grpSp>
          <p:nvGrpSpPr>
            <p:cNvPr id="11289" name="Group 19">
              <a:extLst>
                <a:ext uri="{FF2B5EF4-FFF2-40B4-BE49-F238E27FC236}">
                  <a16:creationId xmlns:a16="http://schemas.microsoft.com/office/drawing/2014/main" id="{D580ED80-4E8E-44E8-A86F-5AE7062AD364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064" y="2448"/>
              <a:ext cx="3072" cy="192"/>
              <a:chOff x="2064" y="2448"/>
              <a:chExt cx="3072" cy="192"/>
            </a:xfrm>
          </p:grpSpPr>
          <p:sp>
            <p:nvSpPr>
              <p:cNvPr id="11298" name="Rectangle 11">
                <a:extLst>
                  <a:ext uri="{FF2B5EF4-FFF2-40B4-BE49-F238E27FC236}">
                    <a16:creationId xmlns:a16="http://schemas.microsoft.com/office/drawing/2014/main" id="{402EBBCB-B4A9-4AB3-B100-B91265E47E4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064" y="2448"/>
                <a:ext cx="3072" cy="192"/>
              </a:xfrm>
              <a:prstGeom prst="rect">
                <a:avLst/>
              </a:prstGeom>
              <a:noFill/>
              <a:ln w="25400">
                <a:solidFill>
                  <a:schemeClr val="tx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ru-RU" altLang="ru-RU" sz="2400">
                  <a:latin typeface="Lucida Sans" panose="020B0602030504020204" pitchFamily="34" charset="0"/>
                </a:endParaRPr>
              </a:p>
            </p:txBody>
          </p:sp>
          <p:sp>
            <p:nvSpPr>
              <p:cNvPr id="11299" name="Rectangle 13">
                <a:extLst>
                  <a:ext uri="{FF2B5EF4-FFF2-40B4-BE49-F238E27FC236}">
                    <a16:creationId xmlns:a16="http://schemas.microsoft.com/office/drawing/2014/main" id="{6794BE32-DAF6-4C4A-8720-F94C4C8CBCD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48" y="2448"/>
                <a:ext cx="2304" cy="192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ru-RU" altLang="ru-RU" sz="2400">
                  <a:latin typeface="Lucida Sans" panose="020B0602030504020204" pitchFamily="34" charset="0"/>
                </a:endParaRPr>
              </a:p>
            </p:txBody>
          </p:sp>
          <p:sp>
            <p:nvSpPr>
              <p:cNvPr id="11300" name="Rectangle 15">
                <a:extLst>
                  <a:ext uri="{FF2B5EF4-FFF2-40B4-BE49-F238E27FC236}">
                    <a16:creationId xmlns:a16="http://schemas.microsoft.com/office/drawing/2014/main" id="{ACBA14A8-2BCF-4CAC-9122-0CE34E670A4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832" y="2448"/>
                <a:ext cx="1536" cy="192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ru-RU" altLang="ru-RU" sz="2400">
                  <a:latin typeface="Lucida Sans" panose="020B0602030504020204" pitchFamily="34" charset="0"/>
                </a:endParaRPr>
              </a:p>
            </p:txBody>
          </p:sp>
          <p:sp>
            <p:nvSpPr>
              <p:cNvPr id="11301" name="Rectangle 16">
                <a:extLst>
                  <a:ext uri="{FF2B5EF4-FFF2-40B4-BE49-F238E27FC236}">
                    <a16:creationId xmlns:a16="http://schemas.microsoft.com/office/drawing/2014/main" id="{E801DB5B-D216-45AF-B92F-4CC6A73057D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16" y="2448"/>
                <a:ext cx="768" cy="192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ru-RU" altLang="ru-RU" sz="2400">
                  <a:latin typeface="Lucida Sans" panose="020B0602030504020204" pitchFamily="34" charset="0"/>
                </a:endParaRPr>
              </a:p>
            </p:txBody>
          </p:sp>
          <p:sp>
            <p:nvSpPr>
              <p:cNvPr id="11302" name="Line 18">
                <a:extLst>
                  <a:ext uri="{FF2B5EF4-FFF2-40B4-BE49-F238E27FC236}">
                    <a16:creationId xmlns:a16="http://schemas.microsoft.com/office/drawing/2014/main" id="{56C8CD70-FFC6-4A3E-9CD6-9496A5626BC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600" y="2448"/>
                <a:ext cx="0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>
                <a:spAutoFit/>
              </a:bodyPr>
              <a:lstStyle/>
              <a:p>
                <a:endParaRPr lang="ru-RU"/>
              </a:p>
            </p:txBody>
          </p:sp>
        </p:grpSp>
        <p:sp>
          <p:nvSpPr>
            <p:cNvPr id="11290" name="Text Box 40">
              <a:extLst>
                <a:ext uri="{FF2B5EF4-FFF2-40B4-BE49-F238E27FC236}">
                  <a16:creationId xmlns:a16="http://schemas.microsoft.com/office/drawing/2014/main" id="{2519A515-6763-419E-BCAF-40583076730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160" y="2400"/>
              <a:ext cx="239" cy="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ru-RU" sz="2400">
                  <a:latin typeface="Lucida Sans" panose="020B0602030504020204" pitchFamily="34" charset="0"/>
                </a:rPr>
                <a:t>3</a:t>
              </a:r>
            </a:p>
          </p:txBody>
        </p:sp>
        <p:sp>
          <p:nvSpPr>
            <p:cNvPr id="11291" name="Text Box 41">
              <a:extLst>
                <a:ext uri="{FF2B5EF4-FFF2-40B4-BE49-F238E27FC236}">
                  <a16:creationId xmlns:a16="http://schemas.microsoft.com/office/drawing/2014/main" id="{A18C7866-F980-45B2-90B8-EFCBF8A309C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13" y="2400"/>
              <a:ext cx="223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ru-RU" sz="2400">
                  <a:latin typeface="Lucida Sans" panose="020B0602030504020204" pitchFamily="34" charset="0"/>
                </a:rPr>
                <a:t>4</a:t>
              </a:r>
            </a:p>
          </p:txBody>
        </p:sp>
        <p:sp>
          <p:nvSpPr>
            <p:cNvPr id="11292" name="Text Box 42">
              <a:extLst>
                <a:ext uri="{FF2B5EF4-FFF2-40B4-BE49-F238E27FC236}">
                  <a16:creationId xmlns:a16="http://schemas.microsoft.com/office/drawing/2014/main" id="{FFDABE68-C11D-4148-B5EB-28EE8161241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928" y="2400"/>
              <a:ext cx="223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ru-RU" sz="2400">
                  <a:latin typeface="Lucida Sans" panose="020B0602030504020204" pitchFamily="34" charset="0"/>
                </a:rPr>
                <a:t>8</a:t>
              </a:r>
            </a:p>
          </p:txBody>
        </p:sp>
        <p:sp>
          <p:nvSpPr>
            <p:cNvPr id="11293" name="Text Box 43">
              <a:extLst>
                <a:ext uri="{FF2B5EF4-FFF2-40B4-BE49-F238E27FC236}">
                  <a16:creationId xmlns:a16="http://schemas.microsoft.com/office/drawing/2014/main" id="{8457B7F3-A2DC-42DF-BC9F-0360D4B3275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64" y="2400"/>
              <a:ext cx="330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ru-RU" sz="2400">
                  <a:latin typeface="Lucida Sans" panose="020B0602030504020204" pitchFamily="34" charset="0"/>
                </a:rPr>
                <a:t>16</a:t>
              </a:r>
            </a:p>
          </p:txBody>
        </p:sp>
        <p:sp>
          <p:nvSpPr>
            <p:cNvPr id="11294" name="Text Box 44">
              <a:extLst>
                <a:ext uri="{FF2B5EF4-FFF2-40B4-BE49-F238E27FC236}">
                  <a16:creationId xmlns:a16="http://schemas.microsoft.com/office/drawing/2014/main" id="{2E7E168D-14D5-4B6E-8DBB-0567E5B76A0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65" y="2400"/>
              <a:ext cx="330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ru-RU" sz="2400">
                  <a:latin typeface="Lucida Sans" panose="020B0602030504020204" pitchFamily="34" charset="0"/>
                </a:rPr>
                <a:t>32</a:t>
              </a:r>
            </a:p>
          </p:txBody>
        </p:sp>
        <p:sp>
          <p:nvSpPr>
            <p:cNvPr id="11295" name="Text Box 45">
              <a:extLst>
                <a:ext uri="{FF2B5EF4-FFF2-40B4-BE49-F238E27FC236}">
                  <a16:creationId xmlns:a16="http://schemas.microsoft.com/office/drawing/2014/main" id="{FD759FEF-63BD-443B-B594-BA01902C933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049" y="2400"/>
              <a:ext cx="330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ru-RU" sz="2400">
                  <a:latin typeface="Lucida Sans" panose="020B0602030504020204" pitchFamily="34" charset="0"/>
                </a:rPr>
                <a:t>64</a:t>
              </a:r>
            </a:p>
          </p:txBody>
        </p:sp>
        <p:sp>
          <p:nvSpPr>
            <p:cNvPr id="11296" name="Text Box 46">
              <a:extLst>
                <a:ext uri="{FF2B5EF4-FFF2-40B4-BE49-F238E27FC236}">
                  <a16:creationId xmlns:a16="http://schemas.microsoft.com/office/drawing/2014/main" id="{646FA712-644A-4A56-99D5-EDF36C7675A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320" y="2400"/>
              <a:ext cx="437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ru-RU" sz="2400">
                  <a:latin typeface="Lucida Sans" panose="020B0602030504020204" pitchFamily="34" charset="0"/>
                </a:rPr>
                <a:t>128</a:t>
              </a:r>
            </a:p>
          </p:txBody>
        </p:sp>
        <p:sp>
          <p:nvSpPr>
            <p:cNvPr id="11297" name="Text Box 47">
              <a:extLst>
                <a:ext uri="{FF2B5EF4-FFF2-40B4-BE49-F238E27FC236}">
                  <a16:creationId xmlns:a16="http://schemas.microsoft.com/office/drawing/2014/main" id="{6F77306E-5A33-4899-812A-8FB311C258A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747" y="2400"/>
              <a:ext cx="116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ru-RU" altLang="ru-RU" sz="2400">
                <a:latin typeface="Lucida Sans" panose="020B0602030504020204" pitchFamily="34" charset="0"/>
              </a:endParaRPr>
            </a:p>
          </p:txBody>
        </p:sp>
      </p:grpSp>
      <p:sp>
        <p:nvSpPr>
          <p:cNvPr id="11281" name="Text Box 50">
            <a:extLst>
              <a:ext uri="{FF2B5EF4-FFF2-40B4-BE49-F238E27FC236}">
                <a16:creationId xmlns:a16="http://schemas.microsoft.com/office/drawing/2014/main" id="{234D2F18-7A86-4B03-ABE8-09D16FC556F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32313" y="3810000"/>
            <a:ext cx="573087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2400">
                <a:latin typeface="Lucida Sans" panose="020B0602030504020204" pitchFamily="34" charset="0"/>
              </a:rPr>
              <a:t>32</a:t>
            </a:r>
          </a:p>
        </p:txBody>
      </p:sp>
      <p:grpSp>
        <p:nvGrpSpPr>
          <p:cNvPr id="9" name="Group 85">
            <a:extLst>
              <a:ext uri="{FF2B5EF4-FFF2-40B4-BE49-F238E27FC236}">
                <a16:creationId xmlns:a16="http://schemas.microsoft.com/office/drawing/2014/main" id="{F99A71A3-2222-4C8C-B614-0019E50F2662}"/>
              </a:ext>
            </a:extLst>
          </p:cNvPr>
          <p:cNvGrpSpPr>
            <a:grpSpLocks/>
          </p:cNvGrpSpPr>
          <p:nvPr/>
        </p:nvGrpSpPr>
        <p:grpSpPr bwMode="auto">
          <a:xfrm>
            <a:off x="4495800" y="2209800"/>
            <a:ext cx="1828800" cy="1447800"/>
            <a:chOff x="4495800" y="3276600"/>
            <a:chExt cx="1828800" cy="1447800"/>
          </a:xfrm>
        </p:grpSpPr>
        <p:sp>
          <p:nvSpPr>
            <p:cNvPr id="11286" name="Rectangle 82">
              <a:extLst>
                <a:ext uri="{FF2B5EF4-FFF2-40B4-BE49-F238E27FC236}">
                  <a16:creationId xmlns:a16="http://schemas.microsoft.com/office/drawing/2014/main" id="{AB85F894-D89C-4586-9C83-B9314BA378F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95800" y="3276600"/>
              <a:ext cx="609600" cy="304800"/>
            </a:xfrm>
            <a:prstGeom prst="rect">
              <a:avLst/>
            </a:prstGeom>
            <a:solidFill>
              <a:schemeClr val="accent1">
                <a:alpha val="12157"/>
              </a:schemeClr>
            </a:solidFill>
            <a:ln w="9525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ru-RU" altLang="ru-RU" sz="2400">
                <a:latin typeface="Lucida Sans" panose="020B0602030504020204" pitchFamily="34" charset="0"/>
              </a:endParaRPr>
            </a:p>
          </p:txBody>
        </p:sp>
        <p:sp>
          <p:nvSpPr>
            <p:cNvPr id="11287" name="Rectangle 83">
              <a:extLst>
                <a:ext uri="{FF2B5EF4-FFF2-40B4-BE49-F238E27FC236}">
                  <a16:creationId xmlns:a16="http://schemas.microsoft.com/office/drawing/2014/main" id="{FA17EE22-D3BE-492F-8D23-3DB6F009E31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95800" y="3886200"/>
              <a:ext cx="609600" cy="304800"/>
            </a:xfrm>
            <a:prstGeom prst="rect">
              <a:avLst/>
            </a:prstGeom>
            <a:solidFill>
              <a:schemeClr val="accent1">
                <a:alpha val="12157"/>
              </a:schemeClr>
            </a:solidFill>
            <a:ln w="9525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ru-RU" altLang="ru-RU" sz="2400">
                <a:latin typeface="Lucida Sans" panose="020B0602030504020204" pitchFamily="34" charset="0"/>
              </a:endParaRPr>
            </a:p>
          </p:txBody>
        </p:sp>
        <p:sp>
          <p:nvSpPr>
            <p:cNvPr id="11288" name="Rectangle 84">
              <a:extLst>
                <a:ext uri="{FF2B5EF4-FFF2-40B4-BE49-F238E27FC236}">
                  <a16:creationId xmlns:a16="http://schemas.microsoft.com/office/drawing/2014/main" id="{5FD66B32-A87A-47ED-82BA-227429DC6F5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15000" y="4419600"/>
              <a:ext cx="609600" cy="304800"/>
            </a:xfrm>
            <a:prstGeom prst="rect">
              <a:avLst/>
            </a:prstGeom>
            <a:solidFill>
              <a:schemeClr val="accent1">
                <a:alpha val="12157"/>
              </a:schemeClr>
            </a:solidFill>
            <a:ln w="9525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ru-RU" altLang="ru-RU" sz="2400">
                <a:latin typeface="Lucida Sans" panose="020B0602030504020204" pitchFamily="34" charset="0"/>
              </a:endParaRPr>
            </a:p>
          </p:txBody>
        </p:sp>
      </p:grpSp>
      <p:grpSp>
        <p:nvGrpSpPr>
          <p:cNvPr id="10" name="Group 90">
            <a:extLst>
              <a:ext uri="{FF2B5EF4-FFF2-40B4-BE49-F238E27FC236}">
                <a16:creationId xmlns:a16="http://schemas.microsoft.com/office/drawing/2014/main" id="{6D52EA45-7037-4D50-9C21-7832378C2255}"/>
              </a:ext>
            </a:extLst>
          </p:cNvPr>
          <p:cNvGrpSpPr/>
          <p:nvPr/>
        </p:nvGrpSpPr>
        <p:grpSpPr>
          <a:xfrm>
            <a:off x="3886200" y="2209800"/>
            <a:ext cx="1828800" cy="1981200"/>
            <a:chOff x="3886200" y="3276600"/>
            <a:chExt cx="1828800" cy="1981200"/>
          </a:xfrm>
          <a:solidFill>
            <a:schemeClr val="accent1">
              <a:alpha val="12000"/>
            </a:schemeClr>
          </a:solidFill>
        </p:grpSpPr>
        <p:sp>
          <p:nvSpPr>
            <p:cNvPr id="88" name="Rectangle 87">
              <a:extLst>
                <a:ext uri="{FF2B5EF4-FFF2-40B4-BE49-F238E27FC236}">
                  <a16:creationId xmlns:a16="http://schemas.microsoft.com/office/drawing/2014/main" id="{BCE58223-8700-47E7-8ABE-29C58A1D0077}"/>
                </a:ext>
              </a:extLst>
            </p:cNvPr>
            <p:cNvSpPr/>
            <p:nvPr/>
          </p:nvSpPr>
          <p:spPr bwMode="auto">
            <a:xfrm>
              <a:off x="5105400" y="3276600"/>
              <a:ext cx="609600" cy="304800"/>
            </a:xfrm>
            <a:prstGeom prst="rect">
              <a:avLst/>
            </a:prstGeom>
            <a:grpFill/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 eaLnBrk="1" hangingPunct="1">
                <a:defRPr/>
              </a:pPr>
              <a:endParaRPr lang="en-US" sz="2400">
                <a:latin typeface="Lucida Sans" pitchFamily="34" charset="0"/>
              </a:endParaRPr>
            </a:p>
          </p:txBody>
        </p:sp>
        <p:sp>
          <p:nvSpPr>
            <p:cNvPr id="89" name="Rectangle 88">
              <a:extLst>
                <a:ext uri="{FF2B5EF4-FFF2-40B4-BE49-F238E27FC236}">
                  <a16:creationId xmlns:a16="http://schemas.microsoft.com/office/drawing/2014/main" id="{3F01BB26-D71E-45E2-ADC3-A540B650BDED}"/>
                </a:ext>
              </a:extLst>
            </p:cNvPr>
            <p:cNvSpPr/>
            <p:nvPr/>
          </p:nvSpPr>
          <p:spPr bwMode="auto">
            <a:xfrm>
              <a:off x="5105400" y="3886200"/>
              <a:ext cx="609600" cy="304800"/>
            </a:xfrm>
            <a:prstGeom prst="rect">
              <a:avLst/>
            </a:prstGeom>
            <a:grpFill/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 eaLnBrk="1" hangingPunct="1">
                <a:defRPr/>
              </a:pPr>
              <a:endParaRPr lang="en-US" sz="2400">
                <a:latin typeface="Lucida Sans" pitchFamily="34" charset="0"/>
              </a:endParaRPr>
            </a:p>
          </p:txBody>
        </p:sp>
        <p:sp>
          <p:nvSpPr>
            <p:cNvPr id="90" name="Rectangle 89">
              <a:extLst>
                <a:ext uri="{FF2B5EF4-FFF2-40B4-BE49-F238E27FC236}">
                  <a16:creationId xmlns:a16="http://schemas.microsoft.com/office/drawing/2014/main" id="{50302490-CE16-42C3-919C-1A3C0819F998}"/>
                </a:ext>
              </a:extLst>
            </p:cNvPr>
            <p:cNvSpPr/>
            <p:nvPr/>
          </p:nvSpPr>
          <p:spPr bwMode="auto">
            <a:xfrm>
              <a:off x="3886200" y="4953000"/>
              <a:ext cx="609600" cy="304800"/>
            </a:xfrm>
            <a:prstGeom prst="rect">
              <a:avLst/>
            </a:prstGeom>
            <a:grpFill/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 eaLnBrk="1" hangingPunct="1">
                <a:defRPr/>
              </a:pPr>
              <a:endParaRPr lang="en-US" sz="2400">
                <a:latin typeface="Lucida Sans" pitchFamily="34" charset="0"/>
              </a:endParaRPr>
            </a:p>
          </p:txBody>
        </p:sp>
      </p:grpSp>
      <p:grpSp>
        <p:nvGrpSpPr>
          <p:cNvPr id="11" name="Group 91">
            <a:extLst>
              <a:ext uri="{FF2B5EF4-FFF2-40B4-BE49-F238E27FC236}">
                <a16:creationId xmlns:a16="http://schemas.microsoft.com/office/drawing/2014/main" id="{CBCA6BBE-0841-4C1A-8CC1-13DE61D798F9}"/>
              </a:ext>
            </a:extLst>
          </p:cNvPr>
          <p:cNvGrpSpPr/>
          <p:nvPr/>
        </p:nvGrpSpPr>
        <p:grpSpPr>
          <a:xfrm>
            <a:off x="4495800" y="2209800"/>
            <a:ext cx="1828800" cy="1981200"/>
            <a:chOff x="3886200" y="3276600"/>
            <a:chExt cx="1828800" cy="1981200"/>
          </a:xfrm>
          <a:solidFill>
            <a:schemeClr val="accent1">
              <a:alpha val="12000"/>
            </a:schemeClr>
          </a:solidFill>
        </p:grpSpPr>
        <p:sp>
          <p:nvSpPr>
            <p:cNvPr id="93" name="Rectangle 92">
              <a:extLst>
                <a:ext uri="{FF2B5EF4-FFF2-40B4-BE49-F238E27FC236}">
                  <a16:creationId xmlns:a16="http://schemas.microsoft.com/office/drawing/2014/main" id="{A46DC2AB-633D-4F0E-9680-23E91ED6E5C4}"/>
                </a:ext>
              </a:extLst>
            </p:cNvPr>
            <p:cNvSpPr/>
            <p:nvPr/>
          </p:nvSpPr>
          <p:spPr bwMode="auto">
            <a:xfrm>
              <a:off x="5105400" y="3276600"/>
              <a:ext cx="609600" cy="304800"/>
            </a:xfrm>
            <a:prstGeom prst="rect">
              <a:avLst/>
            </a:prstGeom>
            <a:grpFill/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 eaLnBrk="1" hangingPunct="1">
                <a:defRPr/>
              </a:pPr>
              <a:endParaRPr lang="en-US" sz="2400">
                <a:latin typeface="Lucida Sans" pitchFamily="34" charset="0"/>
              </a:endParaRPr>
            </a:p>
          </p:txBody>
        </p:sp>
        <p:sp>
          <p:nvSpPr>
            <p:cNvPr id="94" name="Rectangle 93">
              <a:extLst>
                <a:ext uri="{FF2B5EF4-FFF2-40B4-BE49-F238E27FC236}">
                  <a16:creationId xmlns:a16="http://schemas.microsoft.com/office/drawing/2014/main" id="{327AC424-1ABA-4998-9B3C-9A24133BE110}"/>
                </a:ext>
              </a:extLst>
            </p:cNvPr>
            <p:cNvSpPr/>
            <p:nvPr/>
          </p:nvSpPr>
          <p:spPr bwMode="auto">
            <a:xfrm>
              <a:off x="5105400" y="3886200"/>
              <a:ext cx="609600" cy="304800"/>
            </a:xfrm>
            <a:prstGeom prst="rect">
              <a:avLst/>
            </a:prstGeom>
            <a:grpFill/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 eaLnBrk="1" hangingPunct="1">
                <a:defRPr/>
              </a:pPr>
              <a:endParaRPr lang="en-US" sz="2400">
                <a:latin typeface="Lucida Sans" pitchFamily="34" charset="0"/>
              </a:endParaRPr>
            </a:p>
          </p:txBody>
        </p:sp>
        <p:sp>
          <p:nvSpPr>
            <p:cNvPr id="95" name="Rectangle 94">
              <a:extLst>
                <a:ext uri="{FF2B5EF4-FFF2-40B4-BE49-F238E27FC236}">
                  <a16:creationId xmlns:a16="http://schemas.microsoft.com/office/drawing/2014/main" id="{5AD05296-254D-4E6E-9397-2EBFE553FD3B}"/>
                </a:ext>
              </a:extLst>
            </p:cNvPr>
            <p:cNvSpPr/>
            <p:nvPr/>
          </p:nvSpPr>
          <p:spPr bwMode="auto">
            <a:xfrm>
              <a:off x="3886200" y="4953000"/>
              <a:ext cx="609600" cy="304800"/>
            </a:xfrm>
            <a:prstGeom prst="rect">
              <a:avLst/>
            </a:prstGeom>
            <a:grpFill/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 eaLnBrk="1" hangingPunct="1">
                <a:defRPr/>
              </a:pPr>
              <a:endParaRPr lang="en-US" sz="2400">
                <a:latin typeface="Lucida Sans" pitchFamily="34" charset="0"/>
              </a:endParaRPr>
            </a:p>
          </p:txBody>
        </p:sp>
      </p:grpSp>
      <p:sp>
        <p:nvSpPr>
          <p:cNvPr id="96" name="TextBox 95">
            <a:extLst>
              <a:ext uri="{FF2B5EF4-FFF2-40B4-BE49-F238E27FC236}">
                <a16:creationId xmlns:a16="http://schemas.microsoft.com/office/drawing/2014/main" id="{BED0A353-3E3B-4E3E-8129-22C35FAE7C7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43000" y="5105400"/>
            <a:ext cx="6734175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800">
                <a:solidFill>
                  <a:srgbClr val="C00000"/>
                </a:solidFill>
              </a:rPr>
              <a:t>Веса считаются только для</a:t>
            </a:r>
            <a:r>
              <a:rPr lang="en-US" altLang="ru-RU" sz="2800">
                <a:solidFill>
                  <a:srgbClr val="C00000"/>
                </a:solidFill>
                <a:latin typeface="Lucida Sans" panose="020B0602030504020204" pitchFamily="34" charset="0"/>
              </a:rPr>
              <a:t> 8, 16 </a:t>
            </a:r>
            <a:r>
              <a:rPr lang="ru-RU" altLang="ru-RU" sz="2800">
                <a:solidFill>
                  <a:srgbClr val="C00000"/>
                </a:solidFill>
              </a:rPr>
              <a:t>и</a:t>
            </a:r>
            <a:r>
              <a:rPr lang="en-US" altLang="ru-RU" sz="2800">
                <a:solidFill>
                  <a:srgbClr val="C00000"/>
                </a:solidFill>
                <a:latin typeface="Lucida Sans" panose="020B0602030504020204" pitchFamily="34" charset="0"/>
              </a:rPr>
              <a:t> 32.</a:t>
            </a:r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E019F8E7-D1AB-4B6F-AF9D-D8CE621A1F6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1" dur="2648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>
            <a:extLst>
              <a:ext uri="{FF2B5EF4-FFF2-40B4-BE49-F238E27FC236}">
                <a16:creationId xmlns:a16="http://schemas.microsoft.com/office/drawing/2014/main" id="{E9ED909C-0664-482A-8A29-4E9B9A814E0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777875"/>
          </a:xfrm>
        </p:spPr>
        <p:txBody>
          <a:bodyPr/>
          <a:lstStyle/>
          <a:p>
            <a:pPr eaLnBrk="1" hangingPunct="1"/>
            <a:r>
              <a:rPr lang="en-US" altLang="ru-RU" sz="3600"/>
              <a:t>Champion lists</a:t>
            </a:r>
            <a:endParaRPr lang="ru-RU" altLang="ru-RU" sz="3600"/>
          </a:p>
        </p:txBody>
      </p:sp>
      <p:sp>
        <p:nvSpPr>
          <p:cNvPr id="13315" name="Rectangle 3">
            <a:extLst>
              <a:ext uri="{FF2B5EF4-FFF2-40B4-BE49-F238E27FC236}">
                <a16:creationId xmlns:a16="http://schemas.microsoft.com/office/drawing/2014/main" id="{F0E6A256-0E99-463C-AB57-8CC0A4C1184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457200" y="1125538"/>
            <a:ext cx="8229600" cy="5000625"/>
          </a:xfrm>
        </p:spPr>
        <p:txBody>
          <a:bodyPr/>
          <a:lstStyle/>
          <a:p>
            <a:pPr eaLnBrk="1" hangingPunct="1"/>
            <a:r>
              <a:rPr lang="ru-RU" altLang="ru-RU" sz="2800"/>
              <a:t>Заранее для каждого терма </a:t>
            </a:r>
            <a:r>
              <a:rPr lang="en-US" altLang="ru-RU" sz="2800"/>
              <a:t>t </a:t>
            </a:r>
            <a:r>
              <a:rPr lang="ru-RU" altLang="ru-RU" sz="2800"/>
              <a:t>вычисляются </a:t>
            </a:r>
            <a:r>
              <a:rPr lang="en-US" altLang="ru-RU" sz="2800"/>
              <a:t>r </a:t>
            </a:r>
            <a:r>
              <a:rPr lang="ru-RU" altLang="ru-RU" sz="2800"/>
              <a:t>документов с максимальным весом </a:t>
            </a:r>
            <a:r>
              <a:rPr lang="en-US" altLang="ru-RU" sz="2800"/>
              <a:t>t</a:t>
            </a:r>
            <a:endParaRPr lang="ru-RU" altLang="ru-RU" sz="2800"/>
          </a:p>
          <a:p>
            <a:pPr lvl="1" eaLnBrk="1" hangingPunct="1"/>
            <a:r>
              <a:rPr lang="ru-RU" altLang="ru-RU" sz="2400"/>
              <a:t>Топ документов для </a:t>
            </a:r>
            <a:r>
              <a:rPr lang="en-US" altLang="ru-RU" sz="2400"/>
              <a:t>t</a:t>
            </a:r>
          </a:p>
          <a:p>
            <a:pPr lvl="1" eaLnBrk="1" hangingPunct="1"/>
            <a:r>
              <a:rPr lang="en-US" altLang="ru-RU" sz="2400"/>
              <a:t>r – </a:t>
            </a:r>
            <a:r>
              <a:rPr lang="ru-RU" altLang="ru-RU" sz="2400"/>
              <a:t>выбирается во время индексирования</a:t>
            </a:r>
          </a:p>
          <a:p>
            <a:pPr lvl="1" eaLnBrk="1" hangingPunct="1"/>
            <a:r>
              <a:rPr lang="en-US" altLang="ru-RU" sz="2400"/>
              <a:t>r</a:t>
            </a:r>
            <a:r>
              <a:rPr lang="ru-RU" altLang="ru-RU" sz="2400"/>
              <a:t> не обязательно то же самое для всех термов</a:t>
            </a:r>
          </a:p>
          <a:p>
            <a:pPr eaLnBrk="1" hangingPunct="1"/>
            <a:r>
              <a:rPr lang="ru-RU" altLang="ru-RU" sz="2800"/>
              <a:t>Во время запроса, считаются только веса документов, входящих хотя бы в один топ-лист одного их термов запроса</a:t>
            </a:r>
          </a:p>
          <a:p>
            <a:pPr lvl="1" eaLnBrk="1" hangingPunct="1"/>
            <a:r>
              <a:rPr lang="ru-RU" altLang="ru-RU" sz="2400"/>
              <a:t>Выбирается </a:t>
            </a:r>
            <a:r>
              <a:rPr lang="en-US" altLang="ru-RU" sz="2400"/>
              <a:t>K </a:t>
            </a:r>
            <a:r>
              <a:rPr lang="ru-RU" altLang="ru-RU" sz="2400"/>
              <a:t>лучших документов (наиболее похожих на запрос)  из документов топ-листов</a:t>
            </a:r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D52CBC04-C9C6-4BB6-97F6-25837202FC9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610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>
            <a:extLst>
              <a:ext uri="{FF2B5EF4-FFF2-40B4-BE49-F238E27FC236}">
                <a16:creationId xmlns:a16="http://schemas.microsoft.com/office/drawing/2014/main" id="{2D64B331-1A48-4DCC-B2D1-A9A99B201CE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sz="3200"/>
              <a:t>Учет качества документа</a:t>
            </a:r>
          </a:p>
        </p:txBody>
      </p:sp>
      <p:sp>
        <p:nvSpPr>
          <p:cNvPr id="14339" name="Rectangle 3">
            <a:extLst>
              <a:ext uri="{FF2B5EF4-FFF2-40B4-BE49-F238E27FC236}">
                <a16:creationId xmlns:a16="http://schemas.microsoft.com/office/drawing/2014/main" id="{1055CA4B-A5F0-4E49-BE3D-64662947519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ru-RU" altLang="ru-RU"/>
              <a:t>Авторитетность – качество документа, не зависимое от запроса</a:t>
            </a:r>
          </a:p>
          <a:p>
            <a:pPr eaLnBrk="1" hangingPunct="1">
              <a:lnSpc>
                <a:spcPct val="90000"/>
              </a:lnSpc>
            </a:pPr>
            <a:r>
              <a:rPr lang="ru-RU" altLang="ru-RU"/>
              <a:t>Примеры факторов:</a:t>
            </a:r>
          </a:p>
          <a:p>
            <a:pPr lvl="1" eaLnBrk="1" hangingPunct="1">
              <a:lnSpc>
                <a:spcPct val="90000"/>
              </a:lnSpc>
            </a:pPr>
            <a:r>
              <a:rPr lang="ru-RU" altLang="ru-RU"/>
              <a:t>Страницы Википедии</a:t>
            </a:r>
          </a:p>
          <a:p>
            <a:pPr lvl="1" eaLnBrk="1" hangingPunct="1">
              <a:lnSpc>
                <a:spcPct val="90000"/>
              </a:lnSpc>
            </a:pPr>
            <a:r>
              <a:rPr lang="ru-RU" altLang="ru-RU"/>
              <a:t>Статьи из заданного списка СМИ</a:t>
            </a:r>
          </a:p>
          <a:p>
            <a:pPr lvl="1" eaLnBrk="1" hangingPunct="1">
              <a:lnSpc>
                <a:spcPct val="90000"/>
              </a:lnSpc>
            </a:pPr>
            <a:r>
              <a:rPr lang="ru-RU" altLang="ru-RU"/>
              <a:t>Научные статьи с большим количеством цитирования</a:t>
            </a:r>
          </a:p>
          <a:p>
            <a:pPr lvl="1" eaLnBrk="1" hangingPunct="1">
              <a:lnSpc>
                <a:spcPct val="90000"/>
              </a:lnSpc>
            </a:pPr>
            <a:r>
              <a:rPr lang="ru-RU" altLang="ru-RU"/>
              <a:t>Сайты с большим количеством входящих ссылок</a:t>
            </a:r>
          </a:p>
        </p:txBody>
      </p:sp>
      <p:pic>
        <p:nvPicPr>
          <p:cNvPr id="2" name="Записанный звук">
            <a:hlinkClick r:id="" action="ppaction://media"/>
            <a:extLst>
              <a:ext uri="{FF2B5EF4-FFF2-40B4-BE49-F238E27FC236}">
                <a16:creationId xmlns:a16="http://schemas.microsoft.com/office/drawing/2014/main" id="{9A478FB3-A860-4E4A-96BE-C6F0A41BC04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298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503</TotalTime>
  <Words>1733</Words>
  <Application>Microsoft Office PowerPoint</Application>
  <PresentationFormat>Экран (4:3)</PresentationFormat>
  <Paragraphs>294</Paragraphs>
  <Slides>49</Slides>
  <Notes>8</Notes>
  <HiddenSlides>0</HiddenSlides>
  <MMClips>49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49</vt:i4>
      </vt:variant>
    </vt:vector>
  </HeadingPairs>
  <TitlesOfParts>
    <vt:vector size="54" baseType="lpstr">
      <vt:lpstr>Arial</vt:lpstr>
      <vt:lpstr>Symbol</vt:lpstr>
      <vt:lpstr>Lucida Sans</vt:lpstr>
      <vt:lpstr>宋体</vt:lpstr>
      <vt:lpstr>Оформление по умолчанию</vt:lpstr>
      <vt:lpstr>Веса в реальной поисковой системе</vt:lpstr>
      <vt:lpstr>Проблема эффективности поиска</vt:lpstr>
      <vt:lpstr>Косинусная мера сама по себе приближение</vt:lpstr>
      <vt:lpstr>Неточная векторная модель:  общий подход </vt:lpstr>
      <vt:lpstr>Термы с высоким idf</vt:lpstr>
      <vt:lpstr>Документы, содержащие  много термов запроса</vt:lpstr>
      <vt:lpstr>3 из 4 терминов запроса</vt:lpstr>
      <vt:lpstr>Champion lists</vt:lpstr>
      <vt:lpstr>Учет качества документа</vt:lpstr>
      <vt:lpstr>Моделирование авторитетности</vt:lpstr>
      <vt:lpstr>Лучшие К документов по  net-score: идеи</vt:lpstr>
      <vt:lpstr>Лучшие К документов по  net-score: идеи</vt:lpstr>
      <vt:lpstr>Зоны </vt:lpstr>
      <vt:lpstr>Пример индексов для зон</vt:lpstr>
      <vt:lpstr>Многоуровневые списки</vt:lpstr>
      <vt:lpstr>Пример многоуровневого списка</vt:lpstr>
      <vt:lpstr>Обработка словосочетаний</vt:lpstr>
      <vt:lpstr>Фразовые запросы</vt:lpstr>
      <vt:lpstr>Подходы к обработке фраз:  биграммный индекс</vt:lpstr>
      <vt:lpstr>Решение 2. Позиционный индекс</vt:lpstr>
      <vt:lpstr>Обработка фразового запроса</vt:lpstr>
      <vt:lpstr>Обработка запросов  с операторами близости</vt:lpstr>
      <vt:lpstr>Алгоритм для пересечения близости по словам для двух индексов p1 и p2</vt:lpstr>
      <vt:lpstr>Близость слов запроса</vt:lpstr>
      <vt:lpstr>Разборщики запросов (колдунщик)</vt:lpstr>
      <vt:lpstr>Агрегирование весов</vt:lpstr>
      <vt:lpstr>Все вместе</vt:lpstr>
      <vt:lpstr>Первые подходы к комбинированию признаков</vt:lpstr>
      <vt:lpstr>Mail.ru на РОМИП-2005</vt:lpstr>
      <vt:lpstr>Mail.ru на РОМИП-2005</vt:lpstr>
      <vt:lpstr>Презентация PowerPoint</vt:lpstr>
      <vt:lpstr>Презентация PowerPoint</vt:lpstr>
      <vt:lpstr>Алгоритм А. Сафронова РОМИП 2010</vt:lpstr>
      <vt:lpstr>Презентация PowerPoint</vt:lpstr>
      <vt:lpstr>Презентация PowerPoint</vt:lpstr>
      <vt:lpstr>Презентация PowerPoint</vt:lpstr>
      <vt:lpstr>Результаты: By.Web (РОМИП-2010)</vt:lpstr>
      <vt:lpstr>Результаты KM.ru (РОМИП-2010)</vt:lpstr>
      <vt:lpstr>Основные подходы к обработке фраз</vt:lpstr>
      <vt:lpstr>Ранжирующие алгоритмы Яндекса</vt:lpstr>
      <vt:lpstr>Алгоритм «Магадан»</vt:lpstr>
      <vt:lpstr>Алгоритм Арзамас</vt:lpstr>
      <vt:lpstr>Алгоритм «Снежинск»: MatrixNet</vt:lpstr>
      <vt:lpstr>Как работает поиск: MatrixNet</vt:lpstr>
      <vt:lpstr>MatrixNet</vt:lpstr>
      <vt:lpstr>Системы поиска с открытым кодом</vt:lpstr>
      <vt:lpstr>Apache Lucene </vt:lpstr>
      <vt:lpstr>Поисковые машины, основанные на Lucene</vt:lpstr>
      <vt:lpstr>Lemur Toolkit</vt:lpstr>
    </vt:vector>
  </TitlesOfParts>
  <Company>CIR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Фразовые запросы  и позиционные индексы</dc:title>
  <dc:creator>boris</dc:creator>
  <cp:lastModifiedBy>Наталья Лукашевич</cp:lastModifiedBy>
  <cp:revision>62</cp:revision>
  <dcterms:created xsi:type="dcterms:W3CDTF">2014-11-15T10:28:09Z</dcterms:created>
  <dcterms:modified xsi:type="dcterms:W3CDTF">2019-06-16T11:52:48Z</dcterms:modified>
</cp:coreProperties>
</file>