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75" r:id="rId3"/>
    <p:sldId id="278" r:id="rId4"/>
    <p:sldId id="279" r:id="rId5"/>
    <p:sldId id="280" r:id="rId6"/>
    <p:sldId id="277" r:id="rId7"/>
    <p:sldId id="281" r:id="rId8"/>
    <p:sldId id="260" r:id="rId9"/>
    <p:sldId id="340" r:id="rId10"/>
    <p:sldId id="346" r:id="rId11"/>
    <p:sldId id="322" r:id="rId12"/>
    <p:sldId id="323" r:id="rId13"/>
    <p:sldId id="328" r:id="rId14"/>
    <p:sldId id="330" r:id="rId15"/>
    <p:sldId id="331" r:id="rId16"/>
    <p:sldId id="324" r:id="rId17"/>
    <p:sldId id="344" r:id="rId18"/>
    <p:sldId id="334" r:id="rId19"/>
    <p:sldId id="270" r:id="rId20"/>
    <p:sldId id="271" r:id="rId21"/>
    <p:sldId id="341" r:id="rId22"/>
    <p:sldId id="333" r:id="rId23"/>
    <p:sldId id="335" r:id="rId24"/>
    <p:sldId id="338" r:id="rId25"/>
    <p:sldId id="336" r:id="rId26"/>
    <p:sldId id="337" r:id="rId27"/>
    <p:sldId id="332" r:id="rId28"/>
    <p:sldId id="283" r:id="rId29"/>
    <p:sldId id="282" r:id="rId30"/>
    <p:sldId id="286" r:id="rId31"/>
    <p:sldId id="294" r:id="rId32"/>
    <p:sldId id="287" r:id="rId33"/>
    <p:sldId id="288" r:id="rId34"/>
    <p:sldId id="289" r:id="rId35"/>
    <p:sldId id="290" r:id="rId36"/>
    <p:sldId id="291" r:id="rId37"/>
    <p:sldId id="257" r:id="rId38"/>
    <p:sldId id="284" r:id="rId39"/>
    <p:sldId id="296" r:id="rId40"/>
    <p:sldId id="298" r:id="rId41"/>
    <p:sldId id="297" r:id="rId42"/>
    <p:sldId id="312" r:id="rId43"/>
    <p:sldId id="315" r:id="rId44"/>
    <p:sldId id="316" r:id="rId45"/>
    <p:sldId id="262" r:id="rId46"/>
    <p:sldId id="264" r:id="rId47"/>
    <p:sldId id="265" r:id="rId48"/>
    <p:sldId id="266" r:id="rId49"/>
    <p:sldId id="267" r:id="rId50"/>
    <p:sldId id="268" r:id="rId51"/>
    <p:sldId id="269" r:id="rId52"/>
    <p:sldId id="274" r:id="rId53"/>
    <p:sldId id="317" r:id="rId54"/>
    <p:sldId id="299" r:id="rId55"/>
    <p:sldId id="300" r:id="rId56"/>
    <p:sldId id="302" r:id="rId57"/>
    <p:sldId id="345" r:id="rId58"/>
    <p:sldId id="347" r:id="rId59"/>
    <p:sldId id="348" r:id="rId60"/>
    <p:sldId id="343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0" autoAdjust="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3.xml"/><Relationship Id="rId2" Type="http://schemas.openxmlformats.org/officeDocument/2006/relationships/slide" Target="slides/slide32.xml"/><Relationship Id="rId1" Type="http://schemas.openxmlformats.org/officeDocument/2006/relationships/slide" Target="slides/slide30.xml"/><Relationship Id="rId6" Type="http://schemas.openxmlformats.org/officeDocument/2006/relationships/slide" Target="slides/slide36.xml"/><Relationship Id="rId5" Type="http://schemas.openxmlformats.org/officeDocument/2006/relationships/slide" Target="slides/slide35.xml"/><Relationship Id="rId4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1151639A-6F82-47DC-8A4D-F34DEC988EE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31743557-90CE-4AB1-A8B9-D5994E2C643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88" name="Rectangle 4">
            <a:extLst>
              <a:ext uri="{FF2B5EF4-FFF2-40B4-BE49-F238E27FC236}">
                <a16:creationId xmlns:a16="http://schemas.microsoft.com/office/drawing/2014/main" id="{A11F7A2C-28F6-43A0-87DD-5027CF55859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31E2E293-CA02-40FB-ACAB-B0085FA4B36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8A96F8F4-E4A2-4352-911E-0E3EC6FC5B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BA39A5EA-FD1B-4B61-949D-E5ECF9D9A8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475235-8EB7-4474-AD00-AB07E27E758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>
            <a:extLst>
              <a:ext uri="{FF2B5EF4-FFF2-40B4-BE49-F238E27FC236}">
                <a16:creationId xmlns:a16="http://schemas.microsoft.com/office/drawing/2014/main" id="{24F9D57E-019C-4315-9D59-6AD820003A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Заметки 2">
            <a:extLst>
              <a:ext uri="{FF2B5EF4-FFF2-40B4-BE49-F238E27FC236}">
                <a16:creationId xmlns:a16="http://schemas.microsoft.com/office/drawing/2014/main" id="{5EADCC5D-2C27-4224-A6F2-6D4AA9054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DF3C2FEA-4439-4A46-A9AC-698E63255C63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E3F0D72-0B10-4AAB-980A-E6D8198613F1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13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圖像版面配置區 1">
            <a:extLst>
              <a:ext uri="{FF2B5EF4-FFF2-40B4-BE49-F238E27FC236}">
                <a16:creationId xmlns:a16="http://schemas.microsoft.com/office/drawing/2014/main" id="{56569F5D-2168-4729-B03C-4CDBFCA25C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備忘稿版面配置區 2">
            <a:extLst>
              <a:ext uri="{FF2B5EF4-FFF2-40B4-BE49-F238E27FC236}">
                <a16:creationId xmlns:a16="http://schemas.microsoft.com/office/drawing/2014/main" id="{BD6C6A0B-7E60-44BF-BD20-12EA04B5B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TW" altLang="en-US">
              <a:latin typeface="Arial" panose="020B0604020202020204" pitchFamily="34" charset="0"/>
            </a:endParaRPr>
          </a:p>
        </p:txBody>
      </p:sp>
      <p:sp>
        <p:nvSpPr>
          <p:cNvPr id="77828" name="投影片編號版面配置區 3">
            <a:extLst>
              <a:ext uri="{FF2B5EF4-FFF2-40B4-BE49-F238E27FC236}">
                <a16:creationId xmlns:a16="http://schemas.microsoft.com/office/drawing/2014/main" id="{523A1B73-4552-434C-AC4B-9FFE3526238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A4A7840-EAC0-47C0-BDAF-7A6357B11BE5}" type="slidenum">
              <a:rPr kumimoji="1" lang="zh-TW" altLang="en-US"/>
              <a:pPr algn="r" eaLnBrk="1" hangingPunct="1">
                <a:spcBef>
                  <a:spcPct val="0"/>
                </a:spcBef>
              </a:pPr>
              <a:t>26</a:t>
            </a:fld>
            <a:endParaRPr kumimoji="1" lang="en-US" altLang="zh-TW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2D74CA41-706D-4C3E-B4BE-464D48306B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124E82A-A913-4B1A-8192-51AF1930472F}" type="slidenum">
              <a:rPr lang="ru-RU" altLang="ru-RU"/>
              <a:pPr eaLnBrk="1" hangingPunct="1">
                <a:spcBef>
                  <a:spcPct val="0"/>
                </a:spcBef>
              </a:pPr>
              <a:t>46</a:t>
            </a:fld>
            <a:endParaRPr lang="ru-RU" altLang="ru-RU"/>
          </a:p>
        </p:txBody>
      </p:sp>
      <p:sp>
        <p:nvSpPr>
          <p:cNvPr id="78851" name="Образ слайда 1">
            <a:extLst>
              <a:ext uri="{FF2B5EF4-FFF2-40B4-BE49-F238E27FC236}">
                <a16:creationId xmlns:a16="http://schemas.microsoft.com/office/drawing/2014/main" id="{4A06EC62-358F-403D-8D2D-91FB527EAB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2" name="Заметки 2">
            <a:extLst>
              <a:ext uri="{FF2B5EF4-FFF2-40B4-BE49-F238E27FC236}">
                <a16:creationId xmlns:a16="http://schemas.microsoft.com/office/drawing/2014/main" id="{B53509FE-E51F-49AC-AFB7-A633593EE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4A3D759C-6F4F-4BB9-810C-17D86D592389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AFC16576-EDAB-4B40-8686-3A4A5F8B13B7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46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CFC93DDC-3C8C-4C4E-AAAD-C7A075DD4E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7E7184B-1DFF-4A42-8DA8-83CDC8348570}" type="slidenum">
              <a:rPr lang="ru-RU" altLang="ru-RU"/>
              <a:pPr eaLnBrk="1" hangingPunct="1">
                <a:spcBef>
                  <a:spcPct val="0"/>
                </a:spcBef>
              </a:pPr>
              <a:t>47</a:t>
            </a:fld>
            <a:endParaRPr lang="ru-RU" altLang="ru-RU"/>
          </a:p>
        </p:txBody>
      </p:sp>
      <p:sp>
        <p:nvSpPr>
          <p:cNvPr id="79875" name="Образ слайда 1">
            <a:extLst>
              <a:ext uri="{FF2B5EF4-FFF2-40B4-BE49-F238E27FC236}">
                <a16:creationId xmlns:a16="http://schemas.microsoft.com/office/drawing/2014/main" id="{990A0799-A8B9-408C-B78A-435D315D2F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6" name="Заметки 2">
            <a:extLst>
              <a:ext uri="{FF2B5EF4-FFF2-40B4-BE49-F238E27FC236}">
                <a16:creationId xmlns:a16="http://schemas.microsoft.com/office/drawing/2014/main" id="{9C37B1DE-C9F4-4980-BA35-90FB43ED8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280495F8-A7E3-4C6E-B764-396DEAE2D6CE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3843A79-4108-4B9A-811A-C7401ABD5EDA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47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2D5653BF-5720-4E76-8688-5CD800CFDD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3EA6213-A886-4535-BAC3-3F1D407D13A6}" type="slidenum">
              <a:rPr lang="ru-RU" altLang="ru-RU"/>
              <a:pPr eaLnBrk="1" hangingPunct="1">
                <a:spcBef>
                  <a:spcPct val="0"/>
                </a:spcBef>
              </a:pPr>
              <a:t>48</a:t>
            </a:fld>
            <a:endParaRPr lang="ru-RU" altLang="ru-RU"/>
          </a:p>
        </p:txBody>
      </p:sp>
      <p:sp>
        <p:nvSpPr>
          <p:cNvPr id="80899" name="Образ слайда 1">
            <a:extLst>
              <a:ext uri="{FF2B5EF4-FFF2-40B4-BE49-F238E27FC236}">
                <a16:creationId xmlns:a16="http://schemas.microsoft.com/office/drawing/2014/main" id="{F55C085F-AF89-4CFD-9ADC-C94AD0E2FC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900" name="Заметки 2">
            <a:extLst>
              <a:ext uri="{FF2B5EF4-FFF2-40B4-BE49-F238E27FC236}">
                <a16:creationId xmlns:a16="http://schemas.microsoft.com/office/drawing/2014/main" id="{D760BA36-9DF2-424B-9859-05387ECC9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8871FBC7-5819-4FBB-919C-461076BC76F0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AB6FA13A-FE34-401C-8921-FA3D635819E1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48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F5E8BDAE-5B5D-47EA-AACC-8DCE5B6E76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A948021-71CC-4764-92C8-09C37057C72D}" type="slidenum">
              <a:rPr lang="ru-RU" altLang="ru-RU"/>
              <a:pPr eaLnBrk="1" hangingPunct="1">
                <a:spcBef>
                  <a:spcPct val="0"/>
                </a:spcBef>
              </a:pPr>
              <a:t>49</a:t>
            </a:fld>
            <a:endParaRPr lang="ru-RU" altLang="ru-RU"/>
          </a:p>
        </p:txBody>
      </p:sp>
      <p:sp>
        <p:nvSpPr>
          <p:cNvPr id="81923" name="Образ слайда 1">
            <a:extLst>
              <a:ext uri="{FF2B5EF4-FFF2-40B4-BE49-F238E27FC236}">
                <a16:creationId xmlns:a16="http://schemas.microsoft.com/office/drawing/2014/main" id="{26D0B819-5392-4D30-977F-FA2DF828B14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4" name="Заметки 2">
            <a:extLst>
              <a:ext uri="{FF2B5EF4-FFF2-40B4-BE49-F238E27FC236}">
                <a16:creationId xmlns:a16="http://schemas.microsoft.com/office/drawing/2014/main" id="{F18E988C-209F-44F2-A718-2069D164D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C3CC4B94-8B8E-4ECD-982D-F5BF0FE4121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0724943-5F19-4AC8-A2FA-C0B4942BFEE9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49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7B427C79-9277-4D0C-AD6C-B057347711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2D3B422-EE12-47D1-BA02-540642ECB3BD}" type="slidenum">
              <a:rPr lang="ru-RU" altLang="ru-RU"/>
              <a:pPr eaLnBrk="1" hangingPunct="1">
                <a:spcBef>
                  <a:spcPct val="0"/>
                </a:spcBef>
              </a:pPr>
              <a:t>50</a:t>
            </a:fld>
            <a:endParaRPr lang="ru-RU" altLang="ru-RU"/>
          </a:p>
        </p:txBody>
      </p:sp>
      <p:sp>
        <p:nvSpPr>
          <p:cNvPr id="82947" name="Образ слайда 1">
            <a:extLst>
              <a:ext uri="{FF2B5EF4-FFF2-40B4-BE49-F238E27FC236}">
                <a16:creationId xmlns:a16="http://schemas.microsoft.com/office/drawing/2014/main" id="{2604B236-CC99-443D-B159-AD4EA262BD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8" name="Заметки 2">
            <a:extLst>
              <a:ext uri="{FF2B5EF4-FFF2-40B4-BE49-F238E27FC236}">
                <a16:creationId xmlns:a16="http://schemas.microsoft.com/office/drawing/2014/main" id="{41C078F4-5045-4868-9759-9EC8D2C231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8CC6C2EF-DDFA-478E-A4DC-C1FD8A8BD13A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82129269-7A57-4635-9CF4-8D49A3D3444D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50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6F902D91-D464-4EF1-BB83-6DB5AAE695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D43D8CD-733F-4594-ADD5-ECD7C0FAC4A0}" type="slidenum">
              <a:rPr lang="ru-RU" altLang="ru-RU"/>
              <a:pPr eaLnBrk="1" hangingPunct="1">
                <a:spcBef>
                  <a:spcPct val="0"/>
                </a:spcBef>
              </a:pPr>
              <a:t>51</a:t>
            </a:fld>
            <a:endParaRPr lang="ru-RU" altLang="ru-RU"/>
          </a:p>
        </p:txBody>
      </p:sp>
      <p:sp>
        <p:nvSpPr>
          <p:cNvPr id="83971" name="Образ слайда 1">
            <a:extLst>
              <a:ext uri="{FF2B5EF4-FFF2-40B4-BE49-F238E27FC236}">
                <a16:creationId xmlns:a16="http://schemas.microsoft.com/office/drawing/2014/main" id="{FA2AAA5C-BDE8-41BE-95F6-0CF2948265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2" name="Заметки 2">
            <a:extLst>
              <a:ext uri="{FF2B5EF4-FFF2-40B4-BE49-F238E27FC236}">
                <a16:creationId xmlns:a16="http://schemas.microsoft.com/office/drawing/2014/main" id="{D8CB8651-460C-4A14-82BC-4FBBA154B8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669E30EE-309B-4DEF-BC07-C5000982F110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749AC08-B155-4B98-970A-592CC1C06867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51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88488ADC-B6AA-4AD6-A1B5-6C721A2B14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ED42583-0C69-4FF8-848A-0D9FCE367E38}" type="slidenum">
              <a:rPr lang="ru-RU" altLang="ru-RU"/>
              <a:pPr eaLnBrk="1" hangingPunct="1">
                <a:spcBef>
                  <a:spcPct val="0"/>
                </a:spcBef>
              </a:pPr>
              <a:t>52</a:t>
            </a:fld>
            <a:endParaRPr lang="ru-RU" altLang="ru-RU"/>
          </a:p>
        </p:txBody>
      </p:sp>
      <p:sp>
        <p:nvSpPr>
          <p:cNvPr id="84995" name="Образ слайда 1">
            <a:extLst>
              <a:ext uri="{FF2B5EF4-FFF2-40B4-BE49-F238E27FC236}">
                <a16:creationId xmlns:a16="http://schemas.microsoft.com/office/drawing/2014/main" id="{B7E7B841-E859-4498-B75D-29B3E91380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6" name="Заметки 2">
            <a:extLst>
              <a:ext uri="{FF2B5EF4-FFF2-40B4-BE49-F238E27FC236}">
                <a16:creationId xmlns:a16="http://schemas.microsoft.com/office/drawing/2014/main" id="{1324EA84-BE79-4E9F-B941-741890ED8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094F5D46-2257-41F8-A9C8-BBD6EE5FD600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BFC1249-0366-4D02-BF3D-3170DC7D9C41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52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>
            <a:extLst>
              <a:ext uri="{FF2B5EF4-FFF2-40B4-BE49-F238E27FC236}">
                <a16:creationId xmlns:a16="http://schemas.microsoft.com/office/drawing/2014/main" id="{E290FDAB-BAA7-4359-B5AA-CF6E572C8D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Заметки 2">
            <a:extLst>
              <a:ext uri="{FF2B5EF4-FFF2-40B4-BE49-F238E27FC236}">
                <a16:creationId xmlns:a16="http://schemas.microsoft.com/office/drawing/2014/main" id="{4F1A0E1D-8A0F-434D-BE31-EA9B4D629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1D320542-6CBF-4CED-BF51-1866CB730CF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3075BD50-1357-4A48-BF3A-59630F555A3B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14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>
            <a:extLst>
              <a:ext uri="{FF2B5EF4-FFF2-40B4-BE49-F238E27FC236}">
                <a16:creationId xmlns:a16="http://schemas.microsoft.com/office/drawing/2014/main" id="{3A639453-3112-4D76-B42B-C462EC0F67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Заметки 2">
            <a:extLst>
              <a:ext uri="{FF2B5EF4-FFF2-40B4-BE49-F238E27FC236}">
                <a16:creationId xmlns:a16="http://schemas.microsoft.com/office/drawing/2014/main" id="{192F5C32-580F-4518-ABED-EF769A9702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87269A63-DE37-437F-8AD3-71F74C85840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B0905D0-0856-491A-BBF6-ED44A240F497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16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>
            <a:extLst>
              <a:ext uri="{FF2B5EF4-FFF2-40B4-BE49-F238E27FC236}">
                <a16:creationId xmlns:a16="http://schemas.microsoft.com/office/drawing/2014/main" id="{6F8BAAD6-EEDD-4FF7-8E7B-69892DDEC1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Заметки 2">
            <a:extLst>
              <a:ext uri="{FF2B5EF4-FFF2-40B4-BE49-F238E27FC236}">
                <a16:creationId xmlns:a16="http://schemas.microsoft.com/office/drawing/2014/main" id="{5B661852-10BB-480C-A6A6-71FDBE26A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1684" name="Номер слайда 3">
            <a:extLst>
              <a:ext uri="{FF2B5EF4-FFF2-40B4-BE49-F238E27FC236}">
                <a16:creationId xmlns:a16="http://schemas.microsoft.com/office/drawing/2014/main" id="{ABD557CF-163D-4617-88E3-78C00D2CCA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E86BAB6-5CF4-443D-A020-B5BB3EEB0ABF}" type="slidenum">
              <a:rPr lang="ru-RU" altLang="ru-RU"/>
              <a:pPr eaLnBrk="1" hangingPunct="1">
                <a:spcBef>
                  <a:spcPct val="0"/>
                </a:spcBef>
              </a:pPr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5DFE2D47-6CC7-451E-A083-31D656AE85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6C12F2-AC05-4125-8E12-625D03125315}" type="slidenum">
              <a:rPr lang="ru-RU" altLang="ru-RU"/>
              <a:pPr eaLnBrk="1" hangingPunct="1">
                <a:spcBef>
                  <a:spcPct val="0"/>
                </a:spcBef>
              </a:pPr>
              <a:t>19</a:t>
            </a:fld>
            <a:endParaRPr lang="ru-RU" altLang="ru-RU"/>
          </a:p>
        </p:txBody>
      </p:sp>
      <p:sp>
        <p:nvSpPr>
          <p:cNvPr id="72707" name="Образ слайда 1">
            <a:extLst>
              <a:ext uri="{FF2B5EF4-FFF2-40B4-BE49-F238E27FC236}">
                <a16:creationId xmlns:a16="http://schemas.microsoft.com/office/drawing/2014/main" id="{B731BD8A-55B9-4428-999B-864F233A97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8" name="Заметки 2">
            <a:extLst>
              <a:ext uri="{FF2B5EF4-FFF2-40B4-BE49-F238E27FC236}">
                <a16:creationId xmlns:a16="http://schemas.microsoft.com/office/drawing/2014/main" id="{827C36A7-A403-4E33-BA65-07D385976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BAA78FD9-2F7A-4403-A7F4-46B4A55E545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6D53DE4-98BA-4D4F-BDEB-1D9049FA952E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19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5B0A200F-5447-4C76-AAF8-7411EC7EA2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1583E7-5527-41F0-8735-E056CF8069E3}" type="slidenum">
              <a:rPr lang="ru-RU" altLang="ru-RU"/>
              <a:pPr eaLnBrk="1" hangingPunct="1">
                <a:spcBef>
                  <a:spcPct val="0"/>
                </a:spcBef>
              </a:pPr>
              <a:t>20</a:t>
            </a:fld>
            <a:endParaRPr lang="ru-RU" altLang="ru-RU"/>
          </a:p>
        </p:txBody>
      </p:sp>
      <p:sp>
        <p:nvSpPr>
          <p:cNvPr id="73731" name="Образ слайда 1">
            <a:extLst>
              <a:ext uri="{FF2B5EF4-FFF2-40B4-BE49-F238E27FC236}">
                <a16:creationId xmlns:a16="http://schemas.microsoft.com/office/drawing/2014/main" id="{3DCA23A6-C247-485B-B785-B748D2591D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2" name="Заметки 2">
            <a:extLst>
              <a:ext uri="{FF2B5EF4-FFF2-40B4-BE49-F238E27FC236}">
                <a16:creationId xmlns:a16="http://schemas.microsoft.com/office/drawing/2014/main" id="{BBE61867-50C1-4D3D-9D60-BA22C2C3A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676" name="Номер слайда 3">
            <a:extLst>
              <a:ext uri="{FF2B5EF4-FFF2-40B4-BE49-F238E27FC236}">
                <a16:creationId xmlns:a16="http://schemas.microsoft.com/office/drawing/2014/main" id="{CBE8FEB0-1AA2-480C-A967-7A624179FE0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F28F3E1-F1A0-4655-9A7D-C58395171400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20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投影片圖像版面配置區 1">
            <a:extLst>
              <a:ext uri="{FF2B5EF4-FFF2-40B4-BE49-F238E27FC236}">
                <a16:creationId xmlns:a16="http://schemas.microsoft.com/office/drawing/2014/main" id="{B8DC0C12-256B-4041-B18D-AFC0E2309C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備忘稿版面配置區 2">
            <a:extLst>
              <a:ext uri="{FF2B5EF4-FFF2-40B4-BE49-F238E27FC236}">
                <a16:creationId xmlns:a16="http://schemas.microsoft.com/office/drawing/2014/main" id="{D1E7E0BB-0771-4B54-95BB-6D65BE635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TW" altLang="en-US">
              <a:latin typeface="Arial" panose="020B0604020202020204" pitchFamily="34" charset="0"/>
            </a:endParaRPr>
          </a:p>
        </p:txBody>
      </p:sp>
      <p:sp>
        <p:nvSpPr>
          <p:cNvPr id="74756" name="投影片編號版面配置區 3">
            <a:extLst>
              <a:ext uri="{FF2B5EF4-FFF2-40B4-BE49-F238E27FC236}">
                <a16:creationId xmlns:a16="http://schemas.microsoft.com/office/drawing/2014/main" id="{F84FC977-8F04-450B-9952-17C738ACF621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0CB8736-55FE-4F1E-854A-E0CF1533FFB1}" type="slidenum">
              <a:rPr kumimoji="1" lang="zh-TW" altLang="en-US"/>
              <a:pPr algn="r" eaLnBrk="1" hangingPunct="1">
                <a:spcBef>
                  <a:spcPct val="0"/>
                </a:spcBef>
              </a:pPr>
              <a:t>23</a:t>
            </a:fld>
            <a:endParaRPr kumimoji="1" lang="en-US" alt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投影片圖像版面配置區 1">
            <a:extLst>
              <a:ext uri="{FF2B5EF4-FFF2-40B4-BE49-F238E27FC236}">
                <a16:creationId xmlns:a16="http://schemas.microsoft.com/office/drawing/2014/main" id="{F5E78F37-B869-46E9-9ABB-7227ACE6CF2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備忘稿版面配置區 2">
            <a:extLst>
              <a:ext uri="{FF2B5EF4-FFF2-40B4-BE49-F238E27FC236}">
                <a16:creationId xmlns:a16="http://schemas.microsoft.com/office/drawing/2014/main" id="{E861D5EF-310C-4E3B-9FEF-B5518CB7F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TW" altLang="en-US">
              <a:latin typeface="Arial" panose="020B0604020202020204" pitchFamily="34" charset="0"/>
            </a:endParaRPr>
          </a:p>
        </p:txBody>
      </p:sp>
      <p:sp>
        <p:nvSpPr>
          <p:cNvPr id="75780" name="投影片編號版面配置區 3">
            <a:extLst>
              <a:ext uri="{FF2B5EF4-FFF2-40B4-BE49-F238E27FC236}">
                <a16:creationId xmlns:a16="http://schemas.microsoft.com/office/drawing/2014/main" id="{12A27624-2614-4BF3-8819-ACB92425A15B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6539056-3665-4F30-B0E4-FFE3F8D9D4C5}" type="slidenum">
              <a:rPr kumimoji="1" lang="zh-TW" altLang="en-US"/>
              <a:pPr algn="r" eaLnBrk="1" hangingPunct="1">
                <a:spcBef>
                  <a:spcPct val="0"/>
                </a:spcBef>
              </a:pPr>
              <a:t>24</a:t>
            </a:fld>
            <a:endParaRPr kumimoji="1" lang="en-US" altLang="zh-TW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投影片圖像版面配置區 1">
            <a:extLst>
              <a:ext uri="{FF2B5EF4-FFF2-40B4-BE49-F238E27FC236}">
                <a16:creationId xmlns:a16="http://schemas.microsoft.com/office/drawing/2014/main" id="{ADDBA9B8-3E89-4018-AB7F-759CD702EA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備忘稿版面配置區 2">
            <a:extLst>
              <a:ext uri="{FF2B5EF4-FFF2-40B4-BE49-F238E27FC236}">
                <a16:creationId xmlns:a16="http://schemas.microsoft.com/office/drawing/2014/main" id="{165E9071-F986-47E2-89B7-CB2C526031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TW" altLang="en-US">
              <a:latin typeface="Arial" panose="020B0604020202020204" pitchFamily="34" charset="0"/>
            </a:endParaRPr>
          </a:p>
        </p:txBody>
      </p:sp>
      <p:sp>
        <p:nvSpPr>
          <p:cNvPr id="76804" name="投影片編號版面配置區 3">
            <a:extLst>
              <a:ext uri="{FF2B5EF4-FFF2-40B4-BE49-F238E27FC236}">
                <a16:creationId xmlns:a16="http://schemas.microsoft.com/office/drawing/2014/main" id="{1B3D7EFB-409F-4130-9ECA-FC48879C868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B1794C9-2097-4726-84E6-B7906DF4E84E}" type="slidenum">
              <a:rPr kumimoji="1" lang="zh-TW" altLang="en-US"/>
              <a:pPr algn="r" eaLnBrk="1" hangingPunct="1">
                <a:spcBef>
                  <a:spcPct val="0"/>
                </a:spcBef>
              </a:pPr>
              <a:t>25</a:t>
            </a:fld>
            <a:endParaRPr kumimoji="1"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F376BA2-04F4-46B2-A9D2-A51BF6670D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BB3786-C028-4E93-9F10-0B3445CD75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797176F-A7B4-4BD1-9231-ACFB00DC67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A2E1E4-A143-4EB0-BC65-738D566AF8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729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4FCFCA-F20A-4FA3-A6A3-AE2FF1B52F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737B4F-60D4-49EF-B86A-2C4F0B9D6C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EC7D3B-FC2C-47A5-BBAD-421EF31164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94E401-9F7A-427C-BE7A-34C36BD75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613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76624B6-8189-4B91-8DCA-87C5851A30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A5327C-AB90-48AC-B883-00F4054546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19179A1-5B3D-4FF0-9B68-3D7BA34EDC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3D0AD-3A7E-47DF-9EF9-A5B6A8D578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2168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4F03C59-67D5-45F9-B02A-BF20CB5EB0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608A259-2803-4EEA-93AF-C29770A331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2285D3F-2E5D-4898-AE69-59A1DA827F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328633-7F9B-41C6-8581-A5F4F56BEF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409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C2EDE9-DF9E-41F8-9000-FF00C569DD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0050E3-7127-41F2-8C8A-DD211A2CAA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89512-305F-47CD-B483-2D658DF229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97CD4-9621-490D-A5DF-3142703944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4439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8224A24-275A-4F53-A75A-1B760BBA25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C0C7E0C-1759-42BC-83B7-5DA1DF0669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968C21-2C68-48C9-98B2-88A4088ECC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7DE908-9812-47E9-AE25-49932CAB2C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1566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3B8A5F-56F7-4A7E-8964-33652E156C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D81698-5AA5-4D9A-A7DA-45478AD56A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D0EC10-2C6C-48C2-AD13-CEEFC40C5A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4BB47-9952-46FE-9665-725A302FAB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3422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466E97D-BE27-4396-A72F-334F07CBB1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8443AFA-9995-401A-BA0D-3644D3260C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88C294D-ADF3-4CF5-87CA-A775F7AF7A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9F212B-8057-4D17-981E-9B644C806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569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B20537A-DA6A-4291-86C0-3BF82E2D03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F71237-FF40-4075-8EB0-0995F343C9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49FEA68-F8BF-41DA-8723-F1AB8E1154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FDD91-473F-4FEA-A09C-5AD664675B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327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C58A8F9-5541-4A61-A727-B9F3BA40C2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1DDC140-6D84-48F5-B647-5862CEDF26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DB31F16-0E80-4E79-A7C9-B0C4FE596E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2EB278-FB07-4FFE-8FF6-AAFDA6288A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992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E49F4C-88DB-42BF-A069-2E36B6BE01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F67B20-FB01-4404-8BA1-49AD635936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C3BDAA-4E5E-47BE-B41A-C3FD2D9F1F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419C64-4CB6-4A6C-9E15-CA13FFBCBE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79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D47676-F3E6-4CC7-B2F5-4E98BBEA56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8BC214A-0F8C-4964-9732-3DA582887B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FEAE813-E798-4B04-9298-C7092F145D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48F232-5FB8-42CE-9E0A-6B1D8B5CE9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770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0A05937-039A-4D74-8D63-ECAD99FF77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CAD8AF1-DFF7-4A4A-8909-0CB2C0BE0A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E67D3C1-8AAE-41FA-9882-2E78CE4398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80B95-3415-447E-94A8-C0F8D3659C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9044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F4E31AD-1A23-411F-8E40-F30DFF3BCD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F0C5D2A-E926-4F06-B27E-697D25EDFB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661482F-6636-4B5A-A987-4E0B78CB8C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CEC2A6-CE6F-46FA-8009-CC59F115EB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53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EA77F3-62DE-42D2-B8E4-608F71862C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E6A466-63F2-4FF4-AB7F-8520F97E7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C43DA3-E7A3-41B8-8CBF-1F45EE8C0C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2D6D41-D5FC-4D0C-B184-32F6EE4F46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584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C1E16C-A8DA-48DF-8FD6-89B70CAEB3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314901-7B09-4611-840A-93E7DCFB5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7E7227-5EE5-49C3-B308-A99AFE4665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08F68-DD45-4BB7-8226-FD407451F2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339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EE4ACF8-2FAF-453B-ADFD-8936635CF0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E6ED207-E74E-4B8B-AD32-67A202FA83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D1F659D-C62F-4833-8344-36BC2387C0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2A8E622-D569-4383-995C-BC9C706406A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6CC3C72-0275-43C3-82C5-2D8FE2B16F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F3BCF2-F81F-4D95-B048-93D3181A77E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3.m4a"/><Relationship Id="rId7" Type="http://schemas.openxmlformats.org/officeDocument/2006/relationships/image" Target="../media/image5.wmf"/><Relationship Id="rId2" Type="http://schemas.microsoft.com/office/2007/relationships/media" Target="../media/media13.m4a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4.m4a"/><Relationship Id="rId7" Type="http://schemas.openxmlformats.org/officeDocument/2006/relationships/image" Target="../media/image6.wmf"/><Relationship Id="rId2" Type="http://schemas.microsoft.com/office/2007/relationships/media" Target="../media/media14.m4a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4a"/><Relationship Id="rId7" Type="http://schemas.openxmlformats.org/officeDocument/2006/relationships/image" Target="../media/image1.png"/><Relationship Id="rId2" Type="http://schemas.microsoft.com/office/2007/relationships/media" Target="../media/media28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2" Type="http://schemas.microsoft.com/office/2007/relationships/media" Target="../media/media30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1.m4a"/><Relationship Id="rId2" Type="http://schemas.microsoft.com/office/2007/relationships/media" Target="../media/media31.m4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microsoft.com/office/2007/relationships/media" Target="../media/media32.m4a"/><Relationship Id="rId7" Type="http://schemas.openxmlformats.org/officeDocument/2006/relationships/image" Target="../media/image17.wmf"/><Relationship Id="rId12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9.wmf"/><Relationship Id="rId5" Type="http://schemas.openxmlformats.org/officeDocument/2006/relationships/slideLayout" Target="../slideLayouts/slideLayout2.xml"/><Relationship Id="rId10" Type="http://schemas.openxmlformats.org/officeDocument/2006/relationships/oleObject" Target="../embeddings/oleObject6.bin"/><Relationship Id="rId4" Type="http://schemas.openxmlformats.org/officeDocument/2006/relationships/audio" Target="../media/media32.m4a"/><Relationship Id="rId9" Type="http://schemas.openxmlformats.org/officeDocument/2006/relationships/image" Target="../media/image18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audio" Target="../media/media33.m4a"/><Relationship Id="rId7" Type="http://schemas.openxmlformats.org/officeDocument/2006/relationships/oleObject" Target="../embeddings/oleObject8.bin"/><Relationship Id="rId2" Type="http://schemas.microsoft.com/office/2007/relationships/media" Target="../media/media33.m4a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image" Target="../media/image1.png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2.wmf"/><Relationship Id="rId4" Type="http://schemas.openxmlformats.org/officeDocument/2006/relationships/slideLayout" Target="../slideLayouts/slideLayout15.xml"/><Relationship Id="rId9" Type="http://schemas.openxmlformats.org/officeDocument/2006/relationships/oleObject" Target="../embeddings/oleObject9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34.m4a"/><Relationship Id="rId7" Type="http://schemas.openxmlformats.org/officeDocument/2006/relationships/image" Target="../media/image23.wmf"/><Relationship Id="rId2" Type="http://schemas.openxmlformats.org/officeDocument/2006/relationships/tags" Target="../tags/tag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slideLayout" Target="../slideLayouts/slideLayout16.xml"/><Relationship Id="rId4" Type="http://schemas.openxmlformats.org/officeDocument/2006/relationships/audio" Target="../media/media34.m4a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microsoft.com/office/2007/relationships/media" Target="../media/media35.m4a"/><Relationship Id="rId7" Type="http://schemas.openxmlformats.org/officeDocument/2006/relationships/image" Target="../media/image24.wmf"/><Relationship Id="rId12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6.wmf"/><Relationship Id="rId5" Type="http://schemas.openxmlformats.org/officeDocument/2006/relationships/slideLayout" Target="../slideLayouts/slideLayout16.xml"/><Relationship Id="rId10" Type="http://schemas.openxmlformats.org/officeDocument/2006/relationships/oleObject" Target="../embeddings/oleObject13.bin"/><Relationship Id="rId4" Type="http://schemas.openxmlformats.org/officeDocument/2006/relationships/audio" Target="../media/media35.m4a"/><Relationship Id="rId9" Type="http://schemas.openxmlformats.org/officeDocument/2006/relationships/image" Target="../media/image25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media36.m4a"/><Relationship Id="rId2" Type="http://schemas.microsoft.com/office/2007/relationships/media" Target="../media/media36.m4a"/><Relationship Id="rId1" Type="http://schemas.openxmlformats.org/officeDocument/2006/relationships/tags" Target="../tags/tag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1.png"/><Relationship Id="rId4" Type="http://schemas.openxmlformats.org/officeDocument/2006/relationships/image" Target="../media/image27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microsoft.com/office/2007/relationships/media" Target="../media/media43.m4a"/><Relationship Id="rId7" Type="http://schemas.openxmlformats.org/officeDocument/2006/relationships/image" Target="../media/image28.wmf"/><Relationship Id="rId12" Type="http://schemas.openxmlformats.org/officeDocument/2006/relationships/image" Target="../media/image1.png"/><Relationship Id="rId2" Type="http://schemas.openxmlformats.org/officeDocument/2006/relationships/tags" Target="../tags/tag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0.wmf"/><Relationship Id="rId5" Type="http://schemas.openxmlformats.org/officeDocument/2006/relationships/slideLayout" Target="../slideLayouts/slideLayout12.xml"/><Relationship Id="rId10" Type="http://schemas.openxmlformats.org/officeDocument/2006/relationships/oleObject" Target="../embeddings/oleObject16.bin"/><Relationship Id="rId4" Type="http://schemas.openxmlformats.org/officeDocument/2006/relationships/audio" Target="../media/media43.m4a"/><Relationship Id="rId9" Type="http://schemas.openxmlformats.org/officeDocument/2006/relationships/image" Target="../media/image29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1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4.m4a"/><Relationship Id="rId2" Type="http://schemas.microsoft.com/office/2007/relationships/media" Target="../media/media54.m4a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5.m4a"/><Relationship Id="rId2" Type="http://schemas.microsoft.com/office/2007/relationships/media" Target="../media/media55.m4a"/><Relationship Id="rId1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6.m4a"/><Relationship Id="rId2" Type="http://schemas.microsoft.com/office/2007/relationships/media" Target="../media/media56.m4a"/><Relationship Id="rId1" Type="http://schemas.openxmlformats.org/officeDocument/2006/relationships/tags" Target="../tags/tag1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5" Type="http://schemas.openxmlformats.org/officeDocument/2006/relationships/image" Target="../media/image1.png"/><Relationship Id="rId4" Type="http://schemas.openxmlformats.org/officeDocument/2006/relationships/image" Target="../media/image3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5" Type="http://schemas.openxmlformats.org/officeDocument/2006/relationships/image" Target="../media/image1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BA3AAAA-0803-4E3D-86F2-8EE32C0D838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989138"/>
            <a:ext cx="8134350" cy="1611312"/>
          </a:xfrm>
        </p:spPr>
        <p:txBody>
          <a:bodyPr/>
          <a:lstStyle/>
          <a:p>
            <a:pPr eaLnBrk="1" hangingPunct="1"/>
            <a:r>
              <a:rPr lang="ru-RU" altLang="ru-RU" sz="4000"/>
              <a:t>Автоматическое аннотирование (реферирование)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727EEBD-2FDA-49D6-8A1E-0430302FDC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Text Summarization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5004F9A-B9F0-4347-BFB2-E6E5F33898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56056D95-7BB9-47AA-AFD1-87C1ABCD2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65175"/>
            <a:ext cx="7920038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2">
            <a:extLst>
              <a:ext uri="{FF2B5EF4-FFF2-40B4-BE49-F238E27FC236}">
                <a16:creationId xmlns:a16="http://schemas.microsoft.com/office/drawing/2014/main" id="{3D803CDD-4D9A-47AF-81D5-AA9565B15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147050" cy="576262"/>
          </a:xfrm>
        </p:spPr>
        <p:txBody>
          <a:bodyPr/>
          <a:lstStyle/>
          <a:p>
            <a:r>
              <a:rPr lang="ru-RU" altLang="ru-RU" sz="3200"/>
              <a:t>Текущий интерфейс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52A88F-3067-4F5D-BEC3-0DFD204C69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0372DD25-22C7-44E0-9612-49DDF36DA9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362950" cy="792162"/>
          </a:xfrm>
        </p:spPr>
        <p:txBody>
          <a:bodyPr/>
          <a:lstStyle/>
          <a:p>
            <a:r>
              <a:rPr lang="ru-RU" altLang="ru-RU" sz="3200"/>
              <a:t>Подходы к формированию экстрактов</a:t>
            </a:r>
            <a:br>
              <a:rPr lang="ru-RU" altLang="ru-RU" sz="3200"/>
            </a:br>
            <a:r>
              <a:rPr lang="ru-RU" altLang="ru-RU" sz="3200"/>
              <a:t>для многих документов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2410AEA-7853-4A6B-AB4C-0A6C802180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r>
              <a:rPr lang="ru-RU" altLang="ru-RU"/>
              <a:t>Частотные подходы: </a:t>
            </a:r>
          </a:p>
          <a:p>
            <a:pPr lvl="1"/>
            <a:r>
              <a:rPr lang="ru-RU" altLang="ru-RU"/>
              <a:t>самое важное должно быть частотно</a:t>
            </a:r>
          </a:p>
          <a:p>
            <a:r>
              <a:rPr lang="ru-RU" altLang="ru-RU"/>
              <a:t>Подходы, основанные на графах</a:t>
            </a:r>
          </a:p>
          <a:p>
            <a:pPr lvl="1"/>
            <a:r>
              <a:rPr lang="ru-RU" altLang="ru-RU"/>
              <a:t>Центральность предложения</a:t>
            </a:r>
          </a:p>
          <a:p>
            <a:r>
              <a:rPr lang="ru-RU" altLang="ru-RU"/>
              <a:t>Подходы, основанные на машинном обучении</a:t>
            </a:r>
          </a:p>
          <a:p>
            <a:pPr lvl="1"/>
            <a:r>
              <a:rPr lang="ru-RU" altLang="ru-RU"/>
              <a:t>Признаки предложения и их комбинирование</a:t>
            </a:r>
          </a:p>
          <a:p>
            <a:r>
              <a:rPr lang="ru-RU" altLang="ru-RU"/>
              <a:t>Подходы, основанные на методах оптимизации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A4F9D9C-2F50-40FA-BD07-464847DFF6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4F4B5B5-0CC3-40D7-A1E5-FA99F3B263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/>
              <a:t>Частотные подходы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9FF8DC5B-58FA-42BC-8FEE-A37382DE8D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ru-RU" altLang="ru-RU"/>
              <a:t>Интуиция</a:t>
            </a:r>
          </a:p>
          <a:p>
            <a:pPr lvl="1"/>
            <a:r>
              <a:rPr lang="ru-RU" altLang="ru-RU"/>
              <a:t>Слова, которые часто повторяются в документе, имеют отношение к основной теме документа</a:t>
            </a:r>
          </a:p>
          <a:p>
            <a:pPr lvl="1"/>
            <a:r>
              <a:rPr lang="ru-RU" altLang="ru-RU"/>
              <a:t>Предложения, которые часто повторяются в разных документах, выражают основную тему документа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DFCF7CA-AD86-4709-ABC1-9F8DE1E15A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>
            <a:extLst>
              <a:ext uri="{FF2B5EF4-FFF2-40B4-BE49-F238E27FC236}">
                <a16:creationId xmlns:a16="http://schemas.microsoft.com/office/drawing/2014/main" id="{47AF95F8-B39B-4256-9609-9F233F3BA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188913"/>
            <a:ext cx="7991475" cy="431800"/>
          </a:xfrm>
        </p:spPr>
        <p:txBody>
          <a:bodyPr/>
          <a:lstStyle/>
          <a:p>
            <a:pPr eaLnBrk="1" hangingPunct="1"/>
            <a:r>
              <a:rPr lang="en-US" altLang="ru-RU" sz="3600"/>
              <a:t>SumBasic</a:t>
            </a:r>
            <a:r>
              <a:rPr lang="ru-RU" altLang="ru-RU" sz="3600"/>
              <a:t> </a:t>
            </a:r>
            <a:r>
              <a:rPr lang="ru-RU" altLang="ru-RU" sz="7200"/>
              <a:t> </a:t>
            </a:r>
          </a:p>
        </p:txBody>
      </p:sp>
      <p:sp>
        <p:nvSpPr>
          <p:cNvPr id="15363" name="Содержимое 4">
            <a:extLst>
              <a:ext uri="{FF2B5EF4-FFF2-40B4-BE49-F238E27FC236}">
                <a16:creationId xmlns:a16="http://schemas.microsoft.com/office/drawing/2014/main" id="{FA5E89D2-F964-47FE-BF22-1394082C5260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50825" y="836613"/>
            <a:ext cx="8515350" cy="5878512"/>
          </a:xfrm>
        </p:spPr>
        <p:txBody>
          <a:bodyPr/>
          <a:lstStyle/>
          <a:p>
            <a:pPr marL="319088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600"/>
              <a:t>Метод аннотирования, основанный на частотных характеристиках слов (</a:t>
            </a:r>
            <a:r>
              <a:rPr lang="en-US" altLang="ru-RU" sz="2600">
                <a:latin typeface="Tw Cen MT" panose="020B0602020104020603" pitchFamily="34" charset="0"/>
              </a:rPr>
              <a:t>Nenkova</a:t>
            </a:r>
            <a:r>
              <a:rPr lang="ru-RU" altLang="ru-RU" sz="2600"/>
              <a:t>, </a:t>
            </a:r>
            <a:r>
              <a:rPr lang="en-US" altLang="ru-RU" sz="2600">
                <a:latin typeface="Tw Cen MT" panose="020B0602020104020603" pitchFamily="34" charset="0"/>
              </a:rPr>
              <a:t>Vanderwende</a:t>
            </a:r>
            <a:r>
              <a:rPr lang="ru-RU" altLang="ru-RU" sz="2600"/>
              <a:t>, </a:t>
            </a:r>
            <a:r>
              <a:rPr lang="en-US" altLang="ru-RU" sz="2600">
                <a:latin typeface="Tw Cen MT" panose="020B0602020104020603" pitchFamily="34" charset="0"/>
              </a:rPr>
              <a:t>2005)</a:t>
            </a:r>
            <a:endParaRPr lang="ru-RU" altLang="ru-RU" sz="2600"/>
          </a:p>
          <a:p>
            <a:pPr marL="319088" indent="-319088" eaLnBrk="1" hangingPunct="1">
              <a:buFont typeface="Wingdings" panose="05000000000000000000" pitchFamily="2" charset="2"/>
              <a:buChar char="q"/>
            </a:pPr>
            <a:endParaRPr lang="ru-RU" altLang="ru-RU" sz="2600"/>
          </a:p>
          <a:p>
            <a:pPr marL="319088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600" b="1"/>
              <a:t>Основная идея:</a:t>
            </a:r>
            <a:r>
              <a:rPr lang="ru-RU" altLang="ru-RU" sz="2600"/>
              <a:t> наиболее частотные слова исходного кластера с большей вероятностью должны оказаться в аннотации кластера:		</a:t>
            </a:r>
            <a:r>
              <a:rPr lang="en-US" altLang="ru-RU" sz="2600">
                <a:latin typeface="Tw Cen MT" panose="020B0602020104020603" pitchFamily="34" charset="0"/>
              </a:rPr>
              <a:t>     </a:t>
            </a:r>
            <a:r>
              <a:rPr lang="en-US" altLang="ru-RU" sz="2300">
                <a:latin typeface="Tw Cen MT" panose="020B0602020104020603" pitchFamily="34" charset="0"/>
              </a:rPr>
              <a:t>n – </a:t>
            </a:r>
            <a:r>
              <a:rPr lang="ru-RU" altLang="ru-RU" sz="2300"/>
              <a:t>число вхождений слова, </a:t>
            </a:r>
            <a:r>
              <a:rPr lang="ru-RU" altLang="ru-RU" sz="3400"/>
              <a:t>					    </a:t>
            </a:r>
            <a:r>
              <a:rPr lang="en-US" altLang="ru-RU" sz="2300">
                <a:latin typeface="Tw Cen MT" panose="020B0602020104020603" pitchFamily="34" charset="0"/>
              </a:rPr>
              <a:t>N – </a:t>
            </a:r>
            <a:r>
              <a:rPr lang="ru-RU" altLang="ru-RU" sz="2300"/>
              <a:t>общее число токенов</a:t>
            </a:r>
          </a:p>
          <a:p>
            <a:pPr marL="319088" indent="-319088" eaLnBrk="1" hangingPunct="1">
              <a:buFont typeface="Wingdings" panose="05000000000000000000" pitchFamily="2" charset="2"/>
              <a:buChar char="q"/>
            </a:pPr>
            <a:endParaRPr lang="ru-RU" altLang="ru-RU" sz="2300"/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E6921FB9-9862-4B7E-AC14-C763FEE4C75F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3EBF90-5597-4858-8532-E778EFFBE1BA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2EB8644E-CBE4-4C01-ABA9-F2889BCF86A1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13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graphicFrame>
        <p:nvGraphicFramePr>
          <p:cNvPr id="15366" name="Объект 1">
            <a:extLst>
              <a:ext uri="{FF2B5EF4-FFF2-40B4-BE49-F238E27FC236}">
                <a16:creationId xmlns:a16="http://schemas.microsoft.com/office/drawing/2014/main" id="{B073E245-3C36-4370-902A-8DDA512AD2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32138" y="4652963"/>
          <a:ext cx="17399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Формула" r:id="rId6" imgW="685800" imgH="393700" progId="Equation.3">
                  <p:embed/>
                </p:oleObj>
              </mc:Choice>
              <mc:Fallback>
                <p:oleObj name="Формула" r:id="rId6" imgW="685800" imgH="393700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652963"/>
                        <a:ext cx="173990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9FF0AC-47DD-41AD-A490-552BFCA5290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38DE3F41-5CEF-4002-AF56-7343C028EC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620713"/>
          </a:xfrm>
        </p:spPr>
        <p:txBody>
          <a:bodyPr/>
          <a:lstStyle/>
          <a:p>
            <a:pPr eaLnBrk="1" hangingPunct="1"/>
            <a:r>
              <a:rPr lang="en-US" altLang="ru-RU" sz="3600"/>
              <a:t>SumBasic</a:t>
            </a:r>
            <a:r>
              <a:rPr lang="ru-RU" altLang="ru-RU" sz="3600"/>
              <a:t>-2 </a:t>
            </a:r>
            <a:r>
              <a:rPr lang="ru-RU" altLang="ru-RU" sz="7200"/>
              <a:t> </a:t>
            </a:r>
          </a:p>
        </p:txBody>
      </p:sp>
      <p:sp>
        <p:nvSpPr>
          <p:cNvPr id="16387" name="Содержимое 4">
            <a:extLst>
              <a:ext uri="{FF2B5EF4-FFF2-40B4-BE49-F238E27FC236}">
                <a16:creationId xmlns:a16="http://schemas.microsoft.com/office/drawing/2014/main" id="{D1080F42-253C-4732-A6CA-F9F45684AE0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50825" y="836613"/>
            <a:ext cx="8515350" cy="5878512"/>
          </a:xfrm>
        </p:spPr>
        <p:txBody>
          <a:bodyPr/>
          <a:lstStyle/>
          <a:p>
            <a:pPr marL="319088" indent="-319088" eaLnBrk="1" hangingPunct="1">
              <a:buFont typeface="Wingdings" panose="05000000000000000000" pitchFamily="2" charset="2"/>
              <a:buChar char="q"/>
            </a:pPr>
            <a:endParaRPr lang="ru-RU" altLang="ru-RU" sz="2300"/>
          </a:p>
          <a:p>
            <a:pPr marL="319088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600"/>
              <a:t>Итеративный метод. На каждой итерации происходит расчет вероятностей слов, отбирается предложение с максимальной средней вероятностью слов:</a:t>
            </a:r>
          </a:p>
          <a:p>
            <a:pPr marL="319088" indent="-319088" eaLnBrk="1" hangingPunct="1"/>
            <a:endParaRPr lang="ru-RU" altLang="ru-RU" sz="2600"/>
          </a:p>
          <a:p>
            <a:pPr marL="319088" indent="-319088" eaLnBrk="1" hangingPunct="1"/>
            <a:endParaRPr lang="ru-RU" altLang="ru-RU" sz="2600"/>
          </a:p>
          <a:p>
            <a:pPr marL="319088" indent="-319088" eaLnBrk="1" hangingPunct="1">
              <a:buFont typeface="Wingdings" panose="05000000000000000000" pitchFamily="2" charset="2"/>
              <a:buChar char="q"/>
            </a:pPr>
            <a:endParaRPr lang="ru-RU" altLang="ru-RU" sz="2600"/>
          </a:p>
          <a:p>
            <a:pPr marL="319088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600"/>
              <a:t>После отбора предложения происходит пересчет вероятностей для слов из отобранного предложения</a:t>
            </a:r>
            <a:r>
              <a:rPr lang="en-US" altLang="ru-RU" sz="2600"/>
              <a:t>: </a:t>
            </a:r>
            <a:r>
              <a:rPr lang="ru-RU" altLang="ru-RU" sz="2600"/>
              <a:t>вес слова резко снижается</a:t>
            </a:r>
          </a:p>
          <a:p>
            <a:pPr marL="719138" lvl="1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200"/>
              <a:t>Таким образом достигается снижение повторов в аннотации</a:t>
            </a:r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12D23FF6-B91F-4885-92D3-002BEB3B4984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9386A8-88A4-4127-BC9D-B8D8C728E7A5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961E5819-F46E-4FA0-9983-007A7548BA4B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14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graphicFrame>
        <p:nvGraphicFramePr>
          <p:cNvPr id="16390" name="Object 9">
            <a:extLst>
              <a:ext uri="{FF2B5EF4-FFF2-40B4-BE49-F238E27FC236}">
                <a16:creationId xmlns:a16="http://schemas.microsoft.com/office/drawing/2014/main" id="{3B80C1AC-E4B7-4E9F-8194-1C61DA8F44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9913" y="3068638"/>
          <a:ext cx="54832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Формула" r:id="rId6" imgW="2362200" imgH="444500" progId="Equation.3">
                  <p:embed/>
                </p:oleObj>
              </mc:Choice>
              <mc:Fallback>
                <p:oleObj name="Формула" r:id="rId6" imgW="2362200" imgH="4445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3" y="3068638"/>
                        <a:ext cx="54832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0C429D2-73F2-4D49-BAC6-B8480BE6D9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3F804EA-A67D-4BBA-8412-41E9933833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76262"/>
          </a:xfrm>
        </p:spPr>
        <p:txBody>
          <a:bodyPr/>
          <a:lstStyle/>
          <a:p>
            <a:r>
              <a:rPr lang="ru-RU" altLang="ru-RU" sz="4000"/>
              <a:t>Проблемы частотного подхода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3493C462-D073-4B00-9482-22CD4675B3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r>
              <a:rPr lang="ru-RU" altLang="ru-RU"/>
              <a:t>Разнообразие лексики</a:t>
            </a:r>
          </a:p>
          <a:p>
            <a:pPr lvl="1"/>
            <a:r>
              <a:rPr lang="ru-RU" altLang="ru-RU" sz="2400" i="1"/>
              <a:t>Правительство </a:t>
            </a:r>
            <a:r>
              <a:rPr lang="ru-RU" altLang="ru-RU" sz="2400" b="1" i="1"/>
              <a:t>Киргизии</a:t>
            </a:r>
            <a:r>
              <a:rPr lang="ru-RU" altLang="ru-RU" sz="2400" i="1"/>
              <a:t> передало для ратификации в законодательный орган… Парламент </a:t>
            </a:r>
            <a:r>
              <a:rPr lang="ru-RU" altLang="ru-RU" sz="2400" b="1" i="1"/>
              <a:t>Кыргызстана</a:t>
            </a:r>
            <a:r>
              <a:rPr lang="ru-RU" altLang="ru-RU" sz="2400" i="1"/>
              <a:t> в четверг примет окончательное решение о судьбе авиабазы США… стали главной причиной побудившей правительство </a:t>
            </a:r>
            <a:r>
              <a:rPr lang="ru-RU" altLang="ru-RU" sz="2400" b="1" i="1"/>
              <a:t>страны</a:t>
            </a:r>
            <a:r>
              <a:rPr lang="ru-RU" altLang="ru-RU" sz="2400" i="1"/>
              <a:t> принять такое решение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E75D167-C4EC-46E3-93F1-C2D3D34D9C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>
            <a:extLst>
              <a:ext uri="{FF2B5EF4-FFF2-40B4-BE49-F238E27FC236}">
                <a16:creationId xmlns:a16="http://schemas.microsoft.com/office/drawing/2014/main" id="{26419D05-03E8-4293-BA17-702F9716A99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785225" cy="1268413"/>
          </a:xfrm>
        </p:spPr>
        <p:txBody>
          <a:bodyPr/>
          <a:lstStyle/>
          <a:p>
            <a:pPr eaLnBrk="1" hangingPunct="1"/>
            <a:r>
              <a:rPr lang="ru-RU" altLang="ru-RU" sz="3300"/>
              <a:t>Обогащение пословного представления: лексические цепочки</a:t>
            </a:r>
            <a:endParaRPr lang="ru-RU" altLang="ru-RU" sz="4000" b="1"/>
          </a:p>
        </p:txBody>
      </p:sp>
      <p:sp>
        <p:nvSpPr>
          <p:cNvPr id="24579" name="Содержимое 4">
            <a:extLst>
              <a:ext uri="{FF2B5EF4-FFF2-40B4-BE49-F238E27FC236}">
                <a16:creationId xmlns:a16="http://schemas.microsoft.com/office/drawing/2014/main" id="{A086984F-ABFB-4A3F-8346-CC8B979E190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23850" y="1341438"/>
            <a:ext cx="8442325" cy="5373687"/>
          </a:xfrm>
        </p:spPr>
        <p:txBody>
          <a:bodyPr/>
          <a:lstStyle/>
          <a:p>
            <a:pPr marL="514350" indent="-514350">
              <a:spcBef>
                <a:spcPts val="600"/>
              </a:spcBef>
              <a:defRPr/>
            </a:pPr>
            <a:r>
              <a:rPr lang="ru-RU" sz="2700" dirty="0"/>
              <a:t>Использование информации об объектах и связях между ними, описанной в тезаурусах</a:t>
            </a:r>
          </a:p>
          <a:p>
            <a:pPr marL="857250" lvl="1" indent="-457200">
              <a:spcBef>
                <a:spcPts val="600"/>
              </a:spcBef>
              <a:defRPr/>
            </a:pPr>
            <a:r>
              <a:rPr lang="ru-RU" sz="2300" dirty="0"/>
              <a:t>Лексические цепочки – совокупности близких по смыслу слов</a:t>
            </a:r>
          </a:p>
          <a:p>
            <a:pPr marL="1257300" lvl="2" indent="-457200">
              <a:spcBef>
                <a:spcPts val="600"/>
              </a:spcBef>
              <a:defRPr/>
            </a:pPr>
            <a:r>
              <a:rPr lang="ru-RU" sz="1900" dirty="0"/>
              <a:t>Возможность, учета частотности цепочки</a:t>
            </a:r>
          </a:p>
          <a:p>
            <a:pPr marL="1257300" lvl="2" indent="-457200">
              <a:spcBef>
                <a:spcPts val="600"/>
              </a:spcBef>
              <a:defRPr/>
            </a:pPr>
            <a:r>
              <a:rPr lang="ru-RU" sz="1900" dirty="0"/>
              <a:t>Снижение повторяемости</a:t>
            </a:r>
          </a:p>
          <a:p>
            <a:pPr marL="1257300" lvl="2" indent="-457200">
              <a:spcBef>
                <a:spcPts val="600"/>
              </a:spcBef>
              <a:defRPr/>
            </a:pPr>
            <a:r>
              <a:rPr lang="ru-RU" sz="1900" dirty="0"/>
              <a:t>Увеличение связности </a:t>
            </a:r>
          </a:p>
          <a:p>
            <a:pPr marL="514350" indent="-514350">
              <a:spcBef>
                <a:spcPts val="600"/>
              </a:spcBef>
              <a:defRPr/>
            </a:pPr>
            <a:r>
              <a:rPr lang="ru-RU" sz="2700" dirty="0"/>
              <a:t>Подходы: </a:t>
            </a:r>
          </a:p>
          <a:p>
            <a:pPr marL="823913" lvl="1" indent="-457200">
              <a:spcBef>
                <a:spcPts val="600"/>
              </a:spcBef>
              <a:defRPr/>
            </a:pPr>
            <a:r>
              <a:rPr lang="ru-RU" sz="2400" i="1" dirty="0"/>
              <a:t>Английский язык</a:t>
            </a:r>
            <a:r>
              <a:rPr lang="ru-RU" sz="2400" dirty="0"/>
              <a:t>: </a:t>
            </a:r>
            <a:r>
              <a:rPr lang="en-US" sz="2400" b="1" i="1" dirty="0" err="1">
                <a:latin typeface="Tw Cen MT" pitchFamily="34" charset="0"/>
              </a:rPr>
              <a:t>Wordnet</a:t>
            </a:r>
            <a:r>
              <a:rPr lang="ru-RU" sz="2400" dirty="0"/>
              <a:t> </a:t>
            </a:r>
          </a:p>
          <a:p>
            <a:pPr marL="823913" lvl="1" indent="-457200" algn="ctr">
              <a:spcBef>
                <a:spcPts val="600"/>
              </a:spcBef>
              <a:defRPr/>
            </a:pPr>
            <a:r>
              <a:rPr lang="en-US" sz="2400" dirty="0" err="1">
                <a:latin typeface="Tw Cen MT" pitchFamily="34" charset="0"/>
              </a:rPr>
              <a:t>Barzilay</a:t>
            </a:r>
            <a:r>
              <a:rPr lang="ru-RU" sz="2400" dirty="0"/>
              <a:t> </a:t>
            </a:r>
            <a:r>
              <a:rPr lang="en-US" sz="2400" dirty="0">
                <a:latin typeface="Tw Cen MT" pitchFamily="34" charset="0"/>
              </a:rPr>
              <a:t>R., </a:t>
            </a:r>
            <a:r>
              <a:rPr lang="en-US" sz="2400" dirty="0" err="1">
                <a:latin typeface="Tw Cen MT" pitchFamily="34" charset="0"/>
              </a:rPr>
              <a:t>Elhadad</a:t>
            </a:r>
            <a:r>
              <a:rPr lang="en-US" sz="2400" dirty="0">
                <a:latin typeface="Tw Cen MT" pitchFamily="34" charset="0"/>
              </a:rPr>
              <a:t> M., 1999</a:t>
            </a:r>
            <a:endParaRPr lang="ru-RU" sz="2400" dirty="0"/>
          </a:p>
          <a:p>
            <a:pPr marL="823913" lvl="1" indent="-457200">
              <a:spcBef>
                <a:spcPts val="600"/>
              </a:spcBef>
              <a:defRPr/>
            </a:pPr>
            <a:r>
              <a:rPr lang="ru-RU" sz="2400" i="1" dirty="0"/>
              <a:t>Русский язык</a:t>
            </a:r>
            <a:r>
              <a:rPr lang="ru-RU" sz="2400" dirty="0"/>
              <a:t>: </a:t>
            </a:r>
            <a:r>
              <a:rPr lang="ru-RU" sz="2400" b="1" i="1" dirty="0" err="1"/>
              <a:t>РуТез</a:t>
            </a:r>
            <a:r>
              <a:rPr lang="ru-RU" sz="2400" b="1" i="1" dirty="0"/>
              <a:t> </a:t>
            </a:r>
          </a:p>
          <a:p>
            <a:pPr marL="823913" lvl="1" indent="-457200" algn="ctr">
              <a:spcBef>
                <a:spcPts val="600"/>
              </a:spcBef>
              <a:defRPr/>
            </a:pPr>
            <a:r>
              <a:rPr lang="ru-RU" sz="2400" dirty="0"/>
              <a:t>Лукашевич Н.В., Добров Б.В., 2009</a:t>
            </a:r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501EA687-6052-4039-BCD7-C4B6AA805F58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B8A832-EE99-4EA4-B1E7-5CCB5A833021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5B1A9DAB-E6B2-4C6F-93FC-6FBBAE5A8F2E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16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4EBB57-6CAB-4ED2-8CB5-D45F341181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>
            <a:extLst>
              <a:ext uri="{FF2B5EF4-FFF2-40B4-BE49-F238E27FC236}">
                <a16:creationId xmlns:a16="http://schemas.microsoft.com/office/drawing/2014/main" id="{638E003F-B99B-491A-AC2F-7DFAB2E7A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0"/>
            <a:ext cx="8785225" cy="836613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ru-RU" altLang="en-US" sz="3200"/>
              <a:t>Лексические цепочки для кластера Алроса</a:t>
            </a:r>
          </a:p>
        </p:txBody>
      </p:sp>
      <p:sp>
        <p:nvSpPr>
          <p:cNvPr id="19459" name="Содержимое 4">
            <a:extLst>
              <a:ext uri="{FF2B5EF4-FFF2-40B4-BE49-F238E27FC236}">
                <a16:creationId xmlns:a16="http://schemas.microsoft.com/office/drawing/2014/main" id="{63F113A5-201B-49F0-AD1C-1D3618BFD69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125538"/>
            <a:ext cx="8153400" cy="51149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altLang="en-US" sz="2700" b="1" i="1" u="sng"/>
              <a:t>Пост</a:t>
            </a:r>
            <a:r>
              <a:rPr lang="ru-RU" altLang="en-US" sz="2700" b="1" i="1"/>
              <a:t>:</a:t>
            </a:r>
            <a:r>
              <a:rPr lang="ru-RU" altLang="en-US" sz="2700" i="1"/>
              <a:t>  </a:t>
            </a:r>
            <a:r>
              <a:rPr lang="ru-RU" altLang="en-US" sz="2700" b="1" i="1" u="sng">
                <a:solidFill>
                  <a:srgbClr val="00B050"/>
                </a:solidFill>
              </a:rPr>
              <a:t>уход с поста</a:t>
            </a:r>
            <a:r>
              <a:rPr lang="en-US" altLang="en-US" sz="2700" i="1"/>
              <a:t>;</a:t>
            </a:r>
            <a:r>
              <a:rPr lang="ru-RU" altLang="en-US" sz="2700" i="1"/>
              <a:t> должность; уход; отставка; </a:t>
            </a:r>
            <a:r>
              <a:rPr lang="ru-RU" altLang="en-US" sz="2700" b="1" i="1" u="sng">
                <a:solidFill>
                  <a:srgbClr val="00B050"/>
                </a:solidFill>
              </a:rPr>
              <a:t>отставка с должности</a:t>
            </a:r>
            <a:r>
              <a:rPr lang="ru-RU" altLang="en-US" sz="2700" i="1"/>
              <a:t>; уход в отставку; отставка президента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altLang="en-US" sz="2700" b="1" i="1" u="sng"/>
              <a:t>Алроса:</a:t>
            </a:r>
            <a:r>
              <a:rPr lang="ru-RU" altLang="en-US" sz="2700" i="1"/>
              <a:t> президент Алроса; АК Алроса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altLang="en-US" sz="2700" b="1" i="1" u="sng"/>
              <a:t>Компания</a:t>
            </a:r>
            <a:r>
              <a:rPr lang="ru-RU" altLang="en-US" sz="2700" i="1" u="sng"/>
              <a:t>:</a:t>
            </a:r>
            <a:r>
              <a:rPr lang="ru-RU" altLang="en-US" sz="2700" i="1"/>
              <a:t> акция компании; владелец компании; объединение компаний; акция; акционер компании; владелец; пакет акций; состав владельцев; контрольный пакет акций; контрольный пакет; владение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altLang="en-US" sz="2700" b="1" i="1" u="sng"/>
              <a:t>Ничипорук</a:t>
            </a:r>
            <a:r>
              <a:rPr lang="ru-RU" altLang="en-US" sz="2700" i="1"/>
              <a:t>: Александр Ничипорук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altLang="en-US" sz="2700" b="1" i="1" u="sng"/>
              <a:t>Якутия</a:t>
            </a:r>
            <a:r>
              <a:rPr lang="ru-RU" altLang="en-US" sz="2700" i="1"/>
              <a:t>: президент Якутии; якутский; якутский президент</a:t>
            </a:r>
          </a:p>
        </p:txBody>
      </p:sp>
      <p:pic>
        <p:nvPicPr>
          <p:cNvPr id="19460" name="Picture 8">
            <a:extLst>
              <a:ext uri="{FF2B5EF4-FFF2-40B4-BE49-F238E27FC236}">
                <a16:creationId xmlns:a16="http://schemas.microsoft.com/office/drawing/2014/main" id="{73CF7625-15D7-4816-80A7-9690F3BB5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836613"/>
            <a:ext cx="91662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741315-069D-4850-B171-9C779D4068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2004C8A-CCDB-4737-B611-5155F35424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altLang="ru-RU" sz="3200"/>
              <a:t>Частотные методы: использование TF.IDF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2751FB4-8507-4908-A8A9-60DEC4FD29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445125"/>
          </a:xfrm>
        </p:spPr>
        <p:txBody>
          <a:bodyPr/>
          <a:lstStyle/>
          <a:p>
            <a:r>
              <a:rPr lang="ru-RU" altLang="ru-RU" sz="2800"/>
              <a:t>Частотное слово в исходном документе (наборе документов) может быть недостаточно тематическим,</a:t>
            </a:r>
          </a:p>
          <a:p>
            <a:r>
              <a:rPr lang="ru-RU" altLang="ru-RU" sz="2800"/>
              <a:t>оно всегда частотно в данной коллекции, поэтому:</a:t>
            </a:r>
          </a:p>
          <a:p>
            <a:pPr lvl="1"/>
            <a:r>
              <a:rPr lang="ru-RU" altLang="ru-RU" sz="2400"/>
              <a:t>Tf – в исходном документе</a:t>
            </a:r>
          </a:p>
          <a:p>
            <a:pPr lvl="1"/>
            <a:r>
              <a:rPr lang="ru-RU" altLang="ru-RU" sz="2400"/>
              <a:t>Idf – в корпусе, из которого извлечен этот документ</a:t>
            </a:r>
          </a:p>
          <a:p>
            <a:endParaRPr lang="ru-RU" altLang="ru-RU" sz="2800"/>
          </a:p>
          <a:p>
            <a:r>
              <a:rPr lang="ru-RU" altLang="ru-RU" sz="2800"/>
              <a:t>Суммируем полученные веса для выбора лучших предложений</a:t>
            </a:r>
          </a:p>
          <a:p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33FA597-DB2E-453D-BBC5-24C18B928A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3">
            <a:extLst>
              <a:ext uri="{FF2B5EF4-FFF2-40B4-BE49-F238E27FC236}">
                <a16:creationId xmlns:a16="http://schemas.microsoft.com/office/drawing/2014/main" id="{6639F387-CDFC-4DC4-8353-763B9D0ADA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765175"/>
          </a:xfrm>
        </p:spPr>
        <p:txBody>
          <a:bodyPr/>
          <a:lstStyle/>
          <a:p>
            <a:pPr eaLnBrk="1" hangingPunct="1"/>
            <a:r>
              <a:rPr lang="en-US" altLang="ru-RU" sz="3600"/>
              <a:t>Maximal Marginal Relevance (MMR)</a:t>
            </a:r>
            <a:endParaRPr lang="ru-RU" altLang="ru-RU" sz="3600"/>
          </a:p>
        </p:txBody>
      </p:sp>
      <p:sp>
        <p:nvSpPr>
          <p:cNvPr id="21507" name="Содержимое 4">
            <a:extLst>
              <a:ext uri="{FF2B5EF4-FFF2-40B4-BE49-F238E27FC236}">
                <a16:creationId xmlns:a16="http://schemas.microsoft.com/office/drawing/2014/main" id="{864A6A89-5F7C-4113-96AC-CB9BF058639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1188" y="844550"/>
            <a:ext cx="8153400" cy="6180138"/>
          </a:xfrm>
        </p:spPr>
        <p:txBody>
          <a:bodyPr/>
          <a:lstStyle/>
          <a:p>
            <a:pPr marL="319088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300" dirty="0"/>
              <a:t>(</a:t>
            </a:r>
            <a:r>
              <a:rPr lang="en-US" altLang="ru-RU" sz="2300" dirty="0" err="1">
                <a:latin typeface="Tw Cen MT" panose="020B0602020104020603" pitchFamily="34" charset="0"/>
              </a:rPr>
              <a:t>Carbonell</a:t>
            </a:r>
            <a:r>
              <a:rPr lang="ru-RU" altLang="ru-RU" sz="2300" dirty="0"/>
              <a:t>, </a:t>
            </a:r>
            <a:r>
              <a:rPr lang="en-US" altLang="ru-RU" sz="2300" dirty="0">
                <a:latin typeface="Tw Cen MT" panose="020B0602020104020603" pitchFamily="34" charset="0"/>
              </a:rPr>
              <a:t>Goldstein</a:t>
            </a:r>
            <a:r>
              <a:rPr lang="ru-RU" altLang="ru-RU" sz="2300" dirty="0"/>
              <a:t>, 1998)</a:t>
            </a:r>
          </a:p>
          <a:p>
            <a:pPr marL="319088" indent="-319088" eaLnBrk="1" hangingPunct="1"/>
            <a:r>
              <a:rPr lang="ru-RU" altLang="ru-RU" sz="2800" dirty="0"/>
              <a:t>Итеративный метод – локальная оптимизация</a:t>
            </a:r>
          </a:p>
          <a:p>
            <a:pPr marL="319088" indent="-319088" eaLnBrk="1" hangingPunct="1"/>
            <a:r>
              <a:rPr lang="ru-RU" altLang="ru-RU" sz="2800" dirty="0"/>
              <a:t>На каждой итерации производится ранжирование предложений-кандидатов</a:t>
            </a:r>
          </a:p>
          <a:p>
            <a:pPr marL="319088" indent="-319088" eaLnBrk="1" hangingPunct="1"/>
            <a:r>
              <a:rPr lang="ru-RU" altLang="ru-RU" sz="2800" dirty="0"/>
              <a:t>В итоговую аннотацию отбирается одно с самым высоким рангом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/>
              <a:t>Максимизировать сходство с исходным документов (набором документов)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/>
              <a:t>Минимизировать сходство с уже отобранными в аннотацию предложениями</a:t>
            </a:r>
          </a:p>
          <a:p>
            <a:pPr marL="319088" indent="-319088" eaLnBrk="1" hangingPunct="1"/>
            <a:r>
              <a:rPr lang="ru-RU" altLang="ru-RU" sz="2800" dirty="0"/>
              <a:t>При использовании в контекстно-зависимой аннотации – </a:t>
            </a:r>
            <a:r>
              <a:rPr lang="ru-RU" altLang="ru-RU" sz="2800" dirty="0" err="1"/>
              <a:t>максимизируется</a:t>
            </a:r>
            <a:r>
              <a:rPr lang="ru-RU" altLang="ru-RU" sz="2800" dirty="0"/>
              <a:t> сходство с запросом</a:t>
            </a:r>
            <a:endParaRPr lang="en-US" altLang="ru-RU" sz="2800" dirty="0"/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274A9C51-E891-4F9D-9745-8821C9C91795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5C1131-A8EA-484F-91F9-59AF93DBCA80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3E2529AE-B468-4E8B-8601-482E9BA9669B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19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049137B-6889-4923-9836-7DEFD175D8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15B979D-8ECA-4112-8A4F-0476D3CA29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Автоматическое аннотирование (реферирование)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91FBE89-E9DA-46AC-A326-4E809D649A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713788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40000"/>
              </a:spcBef>
            </a:pPr>
            <a:r>
              <a:rPr lang="ru-RU" altLang="ru-RU" sz="2800"/>
              <a:t>Автоматическое аннотирование документа (совокупности близких по смыслу документов) - автоматическая технология, передающая в  краткой  форме  основное содержание документа (совокупности документов)</a:t>
            </a:r>
          </a:p>
          <a:p>
            <a:pPr lvl="1" eaLnBrk="1" hangingPunct="1">
              <a:lnSpc>
                <a:spcPct val="90000"/>
              </a:lnSpc>
              <a:spcBef>
                <a:spcPct val="40000"/>
              </a:spcBef>
            </a:pPr>
            <a:r>
              <a:rPr lang="ru-RU" altLang="ru-RU" sz="2400"/>
              <a:t>Аннотирование отдельного документа,</a:t>
            </a:r>
          </a:p>
          <a:p>
            <a:pPr lvl="1" eaLnBrk="1" hangingPunct="1">
              <a:lnSpc>
                <a:spcPct val="90000"/>
              </a:lnSpc>
              <a:spcBef>
                <a:spcPct val="40000"/>
              </a:spcBef>
            </a:pPr>
            <a:r>
              <a:rPr lang="ru-RU" altLang="ru-RU" sz="2400"/>
              <a:t>Аннотирование совокупности документов -построение обзорного реферата</a:t>
            </a:r>
          </a:p>
          <a:p>
            <a:pPr lvl="1" eaLnBrk="1" hangingPunct="1"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ru-RU" altLang="ru-RU"/>
              <a:t>Назначение: быстрое ознакомление с содержанием документа (совокупности документов)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B52A7E-219C-495A-9390-FB20A6CEB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3">
            <a:extLst>
              <a:ext uri="{FF2B5EF4-FFF2-40B4-BE49-F238E27FC236}">
                <a16:creationId xmlns:a16="http://schemas.microsoft.com/office/drawing/2014/main" id="{3F0FC0CE-F920-446E-A8A9-75C03C53C1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836613"/>
          </a:xfrm>
        </p:spPr>
        <p:txBody>
          <a:bodyPr/>
          <a:lstStyle/>
          <a:p>
            <a:pPr eaLnBrk="1" hangingPunct="1"/>
            <a:r>
              <a:rPr lang="en-US" altLang="ru-RU" sz="3600"/>
              <a:t>Maximal Marginal Relevance (MMR)</a:t>
            </a:r>
            <a:endParaRPr lang="ru-RU" altLang="ru-RU" sz="3600"/>
          </a:p>
        </p:txBody>
      </p:sp>
      <p:sp>
        <p:nvSpPr>
          <p:cNvPr id="22531" name="Содержимое 4">
            <a:extLst>
              <a:ext uri="{FF2B5EF4-FFF2-40B4-BE49-F238E27FC236}">
                <a16:creationId xmlns:a16="http://schemas.microsoft.com/office/drawing/2014/main" id="{18207102-E5D7-4080-B7BF-8BE7138CEFF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79388" y="981075"/>
            <a:ext cx="8586787" cy="5734050"/>
          </a:xfrm>
        </p:spPr>
        <p:txBody>
          <a:bodyPr/>
          <a:lstStyle/>
          <a:p>
            <a:pPr marL="319088" indent="-319088" eaLnBrk="1" hangingPunct="1">
              <a:buFontTx/>
              <a:buNone/>
            </a:pPr>
            <a:r>
              <a:rPr lang="ru-RU" altLang="ru-RU" sz="3000"/>
              <a:t>	Пусть: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3000"/>
              <a:t>		</a:t>
            </a:r>
            <a:r>
              <a:rPr lang="en-US" altLang="ru-RU" sz="3000">
                <a:latin typeface="Tw Cen MT" panose="020B0602020104020603" pitchFamily="34" charset="0"/>
              </a:rPr>
              <a:t>Q – </a:t>
            </a:r>
            <a:r>
              <a:rPr lang="ru-RU" altLang="ru-RU" sz="3000"/>
              <a:t>запрос к системе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3000"/>
              <a:t>		</a:t>
            </a:r>
            <a:r>
              <a:rPr lang="en-US" altLang="ru-RU" sz="3000">
                <a:latin typeface="Tw Cen MT" panose="020B0602020104020603" pitchFamily="34" charset="0"/>
              </a:rPr>
              <a:t>S </a:t>
            </a:r>
            <a:r>
              <a:rPr lang="ru-RU" altLang="ru-RU" sz="3000"/>
              <a:t>– множество предложений кандидатов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3000"/>
              <a:t>		</a:t>
            </a:r>
            <a:r>
              <a:rPr lang="en-US" altLang="ru-RU" sz="3000">
                <a:latin typeface="Tw Cen MT" panose="020B0602020104020603" pitchFamily="34" charset="0"/>
              </a:rPr>
              <a:t>s – </a:t>
            </a:r>
            <a:r>
              <a:rPr lang="ru-RU" altLang="ru-RU" sz="3000"/>
              <a:t>рассматриваемое предложение кандидат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3000"/>
              <a:t>		Е – множество выбранных предложений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3000"/>
              <a:t>	Тогда:</a:t>
            </a:r>
          </a:p>
          <a:p>
            <a:pPr marL="319088" indent="-319088" eaLnBrk="1" hangingPunct="1">
              <a:buFontTx/>
              <a:buNone/>
            </a:pPr>
            <a:endParaRPr lang="ru-RU" altLang="ru-RU" sz="3000"/>
          </a:p>
          <a:p>
            <a:pPr marL="319088" indent="-319088" eaLnBrk="1" hangingPunct="1">
              <a:buFontTx/>
              <a:buNone/>
            </a:pPr>
            <a:endParaRPr lang="ru-RU" altLang="ru-RU" sz="3000"/>
          </a:p>
          <a:p>
            <a:pPr marL="319088" indent="-319088" eaLnBrk="1" hangingPunct="1">
              <a:buFontTx/>
              <a:buNone/>
            </a:pPr>
            <a:r>
              <a:rPr lang="ru-RU" altLang="ru-RU" sz="3000"/>
              <a:t>		</a:t>
            </a:r>
            <a:endParaRPr lang="en-US" altLang="ru-RU" sz="3000"/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F3875FB7-67E7-4E79-A125-D4B8A3CE5B84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B81DCB-6BC9-4884-928E-4AC661F327B9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6BF89854-F1CF-47E9-A46F-8A6F0646EE5D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20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2534" name="Picture 2">
            <a:extLst>
              <a:ext uri="{FF2B5EF4-FFF2-40B4-BE49-F238E27FC236}">
                <a16:creationId xmlns:a16="http://schemas.microsoft.com/office/drawing/2014/main" id="{D6867D37-E399-4D7B-A3C5-D3C2D9869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084763"/>
            <a:ext cx="81026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1DD7D77-A895-44A7-8C0A-3ED52D529C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5124C21-AF00-49D1-916F-06828F0CFB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2800"/>
              <a:t>Пример аннотации (100 слов) по многим документам (Метод MMR)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8D174DC5-C311-4C4B-8478-B7BEB58D3F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125538"/>
            <a:ext cx="8578850" cy="5616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000" b="1"/>
              <a:t>Президент "АЛРОСА" Александр Ничипорук уходит со своего поста.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1. Восьми улусам Якутии принадлежит 8 % акций компании.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2. Отношения между нынешним и бывшим президентами АЛРОСА (господин Штыров возглавлял компанию до того как стал президентом Якутии) не сложились с момента прихода господина Ничипорука два года назад.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3. Александр Ничипорук покидает пост президента компании АЛРОСА, на которую приходится четверть мировой добычи алмазов. 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4. Росимуществу принадлежит 37 % акций АЛРОСА, минимуществу Якутии - 32 %, восьми улусам Якутии - 8 %, физическим и юридическим лицам - 23 %, из которых ВТБ владеет 10, 5 % акций.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5. Напомним, что до Александра Ничипорука АК АЛРОСА возглавлял Владимир Калитин (март 2002 - декабрь 2004 года), а еще ранее - действующий президент Якутии Вячеслав Штыров (1996-2002 годы).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080117A-323C-4869-8681-C031B431A5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>
            <a:extLst>
              <a:ext uri="{FF2B5EF4-FFF2-40B4-BE49-F238E27FC236}">
                <a16:creationId xmlns:a16="http://schemas.microsoft.com/office/drawing/2014/main" id="{DB0DEE27-443E-4DC3-804E-6082DEEA48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Графовые методы автоматического аннотирования</a:t>
            </a:r>
          </a:p>
        </p:txBody>
      </p:sp>
      <p:sp>
        <p:nvSpPr>
          <p:cNvPr id="24579" name="Rectangle 6">
            <a:extLst>
              <a:ext uri="{FF2B5EF4-FFF2-40B4-BE49-F238E27FC236}">
                <a16:creationId xmlns:a16="http://schemas.microsoft.com/office/drawing/2014/main" id="{1D4DF3D2-E05D-4896-A337-567318B029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Вершины – предложения</a:t>
            </a:r>
          </a:p>
          <a:p>
            <a:r>
              <a:rPr lang="ru-RU" altLang="ru-RU"/>
              <a:t>Дуги – сходство между предложениями</a:t>
            </a:r>
          </a:p>
          <a:p>
            <a:pPr lvl="1"/>
            <a:r>
              <a:rPr lang="ru-RU" altLang="ru-RU"/>
              <a:t>Косинусная мера</a:t>
            </a:r>
          </a:p>
          <a:p>
            <a:pPr lvl="1"/>
            <a:endParaRPr lang="ru-RU" altLang="ru-RU"/>
          </a:p>
          <a:p>
            <a:pPr lvl="1"/>
            <a:r>
              <a:rPr lang="ru-RU" altLang="ru-RU"/>
              <a:t>(Radev et.al., 2004) LexRank – аннотирование многих документов</a:t>
            </a:r>
          </a:p>
          <a:p>
            <a:endParaRPr lang="ru-RU" altLang="ru-RU"/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1FBBA79-A25A-478D-BB13-D04A77B2FE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>
            <a:extLst>
              <a:ext uri="{FF2B5EF4-FFF2-40B4-BE49-F238E27FC236}">
                <a16:creationId xmlns:a16="http://schemas.microsoft.com/office/drawing/2014/main" id="{49FBCAD2-6D87-4BB2-87B0-DD45ABA210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5288" y="0"/>
            <a:ext cx="8218487" cy="981075"/>
          </a:xfrm>
        </p:spPr>
        <p:txBody>
          <a:bodyPr/>
          <a:lstStyle/>
          <a:p>
            <a:pPr eaLnBrk="1" hangingPunct="1"/>
            <a:r>
              <a:rPr lang="ru-RU" altLang="zh-TW" sz="3200"/>
              <a:t>Косинусная мера сходства между предложениями новостного кластера</a:t>
            </a:r>
            <a:endParaRPr lang="zh-TW" altLang="en-US" sz="3200">
              <a:ea typeface="PMingLiU" panose="02020500000000000000" pitchFamily="18" charset="-120"/>
            </a:endParaRPr>
          </a:p>
        </p:txBody>
      </p:sp>
      <p:sp>
        <p:nvSpPr>
          <p:cNvPr id="25603" name="內容版面配置區 2">
            <a:extLst>
              <a:ext uri="{FF2B5EF4-FFF2-40B4-BE49-F238E27FC236}">
                <a16:creationId xmlns:a16="http://schemas.microsoft.com/office/drawing/2014/main" id="{FDC807B7-7920-4F51-BE40-54343809DF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435975" cy="5327650"/>
          </a:xfrm>
        </p:spPr>
        <p:txBody>
          <a:bodyPr/>
          <a:lstStyle/>
          <a:p>
            <a:pPr eaLnBrk="1" hangingPunct="1"/>
            <a:r>
              <a:rPr lang="ru-RU" altLang="zh-TW" sz="1800"/>
              <a:t>Предложение</a:t>
            </a:r>
            <a:r>
              <a:rPr lang="en-US" altLang="zh-TW" sz="1800">
                <a:ea typeface="PMingLiU" panose="02020500000000000000" pitchFamily="18" charset="-120"/>
              </a:rPr>
              <a:t> ID dXsY </a:t>
            </a:r>
            <a:r>
              <a:rPr lang="ru-RU" altLang="zh-TW" sz="1800"/>
              <a:t>означает</a:t>
            </a:r>
            <a:r>
              <a:rPr lang="en-US" altLang="zh-TW" sz="1800">
                <a:ea typeface="PMingLiU" panose="02020500000000000000" pitchFamily="18" charset="-120"/>
              </a:rPr>
              <a:t> Y </a:t>
            </a:r>
            <a:r>
              <a:rPr lang="ru-RU" altLang="zh-TW" sz="1800"/>
              <a:t>предложение в</a:t>
            </a:r>
            <a:r>
              <a:rPr lang="en-US" altLang="zh-TW" sz="1800">
                <a:ea typeface="PMingLiU" panose="02020500000000000000" pitchFamily="18" charset="-120"/>
              </a:rPr>
              <a:t> X</a:t>
            </a:r>
            <a:r>
              <a:rPr lang="ru-RU" altLang="zh-TW" sz="1800"/>
              <a:t> документе</a:t>
            </a:r>
            <a:endParaRPr lang="zh-TW" altLang="en-US" sz="1800">
              <a:ea typeface="PMingLiU" panose="02020500000000000000" pitchFamily="18" charset="-120"/>
            </a:endParaRPr>
          </a:p>
        </p:txBody>
      </p:sp>
      <p:pic>
        <p:nvPicPr>
          <p:cNvPr id="25604" name="Picture 2">
            <a:extLst>
              <a:ext uri="{FF2B5EF4-FFF2-40B4-BE49-F238E27FC236}">
                <a16:creationId xmlns:a16="http://schemas.microsoft.com/office/drawing/2014/main" id="{46EA6374-C754-4305-852D-9CFE7DB8C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73238"/>
            <a:ext cx="39766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>
            <a:extLst>
              <a:ext uri="{FF2B5EF4-FFF2-40B4-BE49-F238E27FC236}">
                <a16:creationId xmlns:a16="http://schemas.microsoft.com/office/drawing/2014/main" id="{D6945893-CF74-40DA-85CF-B4A7C7E2D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14600"/>
            <a:ext cx="4038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6ECCAA2-AB71-42BB-9BCA-A81534C2A9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>
            <a:extLst>
              <a:ext uri="{FF2B5EF4-FFF2-40B4-BE49-F238E27FC236}">
                <a16:creationId xmlns:a16="http://schemas.microsoft.com/office/drawing/2014/main" id="{B44A5AEA-AA5B-423E-99FF-36C02C0A65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075613" cy="633412"/>
          </a:xfrm>
        </p:spPr>
        <p:txBody>
          <a:bodyPr/>
          <a:lstStyle/>
          <a:p>
            <a:pPr eaLnBrk="1" hangingPunct="1"/>
            <a:r>
              <a:rPr lang="ru-RU" altLang="zh-TW" sz="3600"/>
              <a:t>Граф связей между предложениями</a:t>
            </a:r>
            <a:endParaRPr lang="zh-TW" altLang="en-US" sz="3600">
              <a:ea typeface="PMingLiU" panose="02020500000000000000" pitchFamily="18" charset="-120"/>
            </a:endParaRPr>
          </a:p>
        </p:txBody>
      </p:sp>
      <p:sp>
        <p:nvSpPr>
          <p:cNvPr id="26627" name="內容版面配置區 2">
            <a:extLst>
              <a:ext uri="{FF2B5EF4-FFF2-40B4-BE49-F238E27FC236}">
                <a16:creationId xmlns:a16="http://schemas.microsoft.com/office/drawing/2014/main" id="{A2358E20-7F39-4D88-AACA-5332F05604F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313" y="1052513"/>
            <a:ext cx="8207375" cy="5472112"/>
          </a:xfrm>
        </p:spPr>
        <p:txBody>
          <a:bodyPr/>
          <a:lstStyle/>
          <a:p>
            <a:pPr eaLnBrk="1" hangingPunct="1"/>
            <a:r>
              <a:rPr lang="ru-RU" altLang="zh-TW" sz="1800"/>
              <a:t>Жирные линии соответствуют высокому весу</a:t>
            </a:r>
            <a:endParaRPr lang="zh-TW" altLang="en-US" sz="1800">
              <a:ea typeface="PMingLiU" panose="02020500000000000000" pitchFamily="18" charset="-120"/>
            </a:endParaRPr>
          </a:p>
        </p:txBody>
      </p:sp>
      <p:pic>
        <p:nvPicPr>
          <p:cNvPr id="26628" name="Picture 3">
            <a:extLst>
              <a:ext uri="{FF2B5EF4-FFF2-40B4-BE49-F238E27FC236}">
                <a16:creationId xmlns:a16="http://schemas.microsoft.com/office/drawing/2014/main" id="{9989EE17-4B37-4580-A172-B752C3EA9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44675"/>
            <a:ext cx="5322887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36886909-2FED-4409-95D8-D58071E0CABC}"/>
              </a:ext>
            </a:extLst>
          </p:cNvPr>
          <p:cNvSpPr txBox="1"/>
          <p:nvPr/>
        </p:nvSpPr>
        <p:spPr>
          <a:xfrm>
            <a:off x="6172200" y="3810000"/>
            <a:ext cx="2438400" cy="8302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en-US" altLang="zh-TW" sz="1600">
                <a:solidFill>
                  <a:srgbClr val="000000"/>
                </a:solidFill>
                <a:ea typeface="標楷體" pitchFamily="65" charset="-120"/>
              </a:rPr>
              <a:t>Figure 2: Weighted cosine similarity graph for the cluster in Figure 1.</a:t>
            </a:r>
            <a:endParaRPr kumimoji="1" lang="zh-TW" altLang="en-US" sz="1600">
              <a:solidFill>
                <a:srgbClr val="000000"/>
              </a:solidFill>
              <a:ea typeface="標楷體" pitchFamily="65" charset="-12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6329AC2-8C5D-4BDC-A23A-C765155A3E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標題 1">
            <a:extLst>
              <a:ext uri="{FF2B5EF4-FFF2-40B4-BE49-F238E27FC236}">
                <a16:creationId xmlns:a16="http://schemas.microsoft.com/office/drawing/2014/main" id="{5606B703-8091-499E-A0EF-984194BEEB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pPr eaLnBrk="1" hangingPunct="1"/>
            <a:r>
              <a:rPr lang="ru-RU" altLang="zh-TW" sz="3600"/>
              <a:t>Центральность предложения</a:t>
            </a:r>
            <a:endParaRPr lang="zh-TW" altLang="en-US" sz="3600">
              <a:ea typeface="PMingLiU" panose="02020500000000000000" pitchFamily="18" charset="-120"/>
            </a:endParaRPr>
          </a:p>
        </p:txBody>
      </p:sp>
      <p:sp>
        <p:nvSpPr>
          <p:cNvPr id="27651" name="內容版面配置區 2">
            <a:extLst>
              <a:ext uri="{FF2B5EF4-FFF2-40B4-BE49-F238E27FC236}">
                <a16:creationId xmlns:a16="http://schemas.microsoft.com/office/drawing/2014/main" id="{83906D94-853A-4B89-99B7-1B3F70C4548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1963" y="1066800"/>
            <a:ext cx="8259762" cy="5259388"/>
          </a:xfrm>
        </p:spPr>
        <p:txBody>
          <a:bodyPr/>
          <a:lstStyle/>
          <a:p>
            <a:pPr eaLnBrk="1" hangingPunct="1"/>
            <a:r>
              <a:rPr lang="ru-RU" altLang="zh-TW" sz="1800"/>
              <a:t>В кластере похожих документов многие предложения в некоторой степени похожи друг на друга</a:t>
            </a:r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r>
              <a:rPr lang="ru-RU" altLang="zh-TW" sz="1800"/>
              <a:t>Интересны значительные степени сходства, определяемые заданным порогом (0.1, 0.2, 0.3). Тогда малые величины в матрице обнуляются</a:t>
            </a:r>
            <a:endParaRPr lang="en-US" altLang="zh-TW" sz="2000">
              <a:ea typeface="PMingLiU" panose="02020500000000000000" pitchFamily="18" charset="-120"/>
            </a:endParaRPr>
          </a:p>
          <a:p>
            <a:pPr lvl="1"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r>
              <a:rPr lang="ru-RU" altLang="zh-TW" sz="1800"/>
              <a:t>Центральность предложения – предложение при заданном пороге связано с максимальным числом других предложений. Это предложение и берется в аннотацию</a:t>
            </a:r>
            <a:endParaRPr lang="en-US" altLang="zh-TW" sz="1800">
              <a:ea typeface="PMingLiU" panose="02020500000000000000" pitchFamily="18" charset="-120"/>
            </a:endParaRPr>
          </a:p>
        </p:txBody>
      </p:sp>
      <p:pic>
        <p:nvPicPr>
          <p:cNvPr id="27652" name="Picture 2">
            <a:extLst>
              <a:ext uri="{FF2B5EF4-FFF2-40B4-BE49-F238E27FC236}">
                <a16:creationId xmlns:a16="http://schemas.microsoft.com/office/drawing/2014/main" id="{403BC6DD-62E6-4698-90D5-BF5BBE501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005263"/>
            <a:ext cx="7497762" cy="23891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Line 8">
            <a:extLst>
              <a:ext uri="{FF2B5EF4-FFF2-40B4-BE49-F238E27FC236}">
                <a16:creationId xmlns:a16="http://schemas.microsoft.com/office/drawing/2014/main" id="{D02931A8-7470-40F9-BD83-3408AB2DC04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6013" y="5734050"/>
            <a:ext cx="647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41DC20C-5939-4677-A2FE-0B420AF8D4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標題 1">
            <a:extLst>
              <a:ext uri="{FF2B5EF4-FFF2-40B4-BE49-F238E27FC236}">
                <a16:creationId xmlns:a16="http://schemas.microsoft.com/office/drawing/2014/main" id="{30D71FD5-8FC3-4299-964A-6D5F04928E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zh-TW" sz="3600"/>
              <a:t>Граф сходства при разных порогах</a:t>
            </a:r>
            <a:endParaRPr lang="zh-TW" altLang="en-US" sz="3600">
              <a:ea typeface="PMingLiU" panose="02020500000000000000" pitchFamily="18" charset="-120"/>
            </a:endParaRPr>
          </a:p>
        </p:txBody>
      </p:sp>
      <p:sp>
        <p:nvSpPr>
          <p:cNvPr id="28675" name="內容版面配置區 2">
            <a:extLst>
              <a:ext uri="{FF2B5EF4-FFF2-40B4-BE49-F238E27FC236}">
                <a16:creationId xmlns:a16="http://schemas.microsoft.com/office/drawing/2014/main" id="{95FBCB36-A364-40B5-AE47-A11ABE16842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147050" cy="4929188"/>
          </a:xfrm>
        </p:spPr>
        <p:txBody>
          <a:bodyPr/>
          <a:lstStyle/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en-US" altLang="zh-TW" sz="1800">
              <a:ea typeface="PMingLiU" panose="02020500000000000000" pitchFamily="18" charset="-120"/>
            </a:endParaRPr>
          </a:p>
          <a:p>
            <a:pPr eaLnBrk="1" hangingPunct="1"/>
            <a:endParaRPr lang="ru-RU" altLang="zh-TW" sz="1800"/>
          </a:p>
          <a:p>
            <a:pPr eaLnBrk="1" hangingPunct="1"/>
            <a:endParaRPr lang="ru-RU" altLang="zh-TW" sz="2400"/>
          </a:p>
          <a:p>
            <a:pPr eaLnBrk="1" hangingPunct="1"/>
            <a:r>
              <a:rPr lang="ru-RU" altLang="zh-TW" sz="2400"/>
              <a:t>Важен выбор порога</a:t>
            </a:r>
            <a:endParaRPr lang="zh-TW" altLang="en-US" sz="2400">
              <a:ea typeface="PMingLiU" panose="02020500000000000000" pitchFamily="18" charset="-120"/>
            </a:endParaRPr>
          </a:p>
        </p:txBody>
      </p:sp>
      <p:pic>
        <p:nvPicPr>
          <p:cNvPr id="28676" name="Picture 4">
            <a:extLst>
              <a:ext uri="{FF2B5EF4-FFF2-40B4-BE49-F238E27FC236}">
                <a16:creationId xmlns:a16="http://schemas.microsoft.com/office/drawing/2014/main" id="{9BBD8EC2-9A0F-48C0-B4DB-F88C7D028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70351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6">
            <a:extLst>
              <a:ext uri="{FF2B5EF4-FFF2-40B4-BE49-F238E27FC236}">
                <a16:creationId xmlns:a16="http://schemas.microsoft.com/office/drawing/2014/main" id="{A69846D2-8DDD-4CB1-9E0C-9FDF05497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16113"/>
            <a:ext cx="2643188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3792362E-D6BB-4FF0-ACAB-BA98CF44A8C7}"/>
              </a:ext>
            </a:extLst>
          </p:cNvPr>
          <p:cNvSpPr txBox="1"/>
          <p:nvPr/>
        </p:nvSpPr>
        <p:spPr>
          <a:xfrm>
            <a:off x="1524000" y="4343400"/>
            <a:ext cx="457200" cy="292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en-US" altLang="zh-TW" sz="1300">
                <a:solidFill>
                  <a:srgbClr val="000000"/>
                </a:solidFill>
                <a:ea typeface="標楷體" pitchFamily="65" charset="-120"/>
              </a:rPr>
              <a:t>0.1</a:t>
            </a:r>
            <a:endParaRPr kumimoji="1" lang="zh-TW" altLang="en-US" sz="1300">
              <a:solidFill>
                <a:srgbClr val="000000"/>
              </a:solidFill>
              <a:ea typeface="標楷體" pitchFamily="65" charset="-120"/>
            </a:endParaRPr>
          </a:p>
        </p:txBody>
      </p:sp>
      <p:pic>
        <p:nvPicPr>
          <p:cNvPr id="28679" name="Picture 9">
            <a:extLst>
              <a:ext uri="{FF2B5EF4-FFF2-40B4-BE49-F238E27FC236}">
                <a16:creationId xmlns:a16="http://schemas.microsoft.com/office/drawing/2014/main" id="{AE74EDE1-DDA8-44C9-87B6-0EED3FE76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84313"/>
            <a:ext cx="2895600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字方塊 16">
            <a:extLst>
              <a:ext uri="{FF2B5EF4-FFF2-40B4-BE49-F238E27FC236}">
                <a16:creationId xmlns:a16="http://schemas.microsoft.com/office/drawing/2014/main" id="{A2BBB37F-EEAC-499D-8FCB-53C084B0667F}"/>
              </a:ext>
            </a:extLst>
          </p:cNvPr>
          <p:cNvSpPr txBox="1"/>
          <p:nvPr/>
        </p:nvSpPr>
        <p:spPr>
          <a:xfrm>
            <a:off x="4343400" y="4343400"/>
            <a:ext cx="457200" cy="292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en-US" altLang="zh-TW" sz="1300">
                <a:solidFill>
                  <a:srgbClr val="000000"/>
                </a:solidFill>
                <a:ea typeface="標楷體" pitchFamily="65" charset="-120"/>
              </a:rPr>
              <a:t>0.2</a:t>
            </a:r>
            <a:endParaRPr kumimoji="1" lang="zh-TW" altLang="en-US" sz="1300">
              <a:solidFill>
                <a:srgbClr val="000000"/>
              </a:solidFill>
              <a:ea typeface="標楷體" pitchFamily="65" charset="-12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F3FEBEF-F8FC-442A-ADF2-65C52D078954}"/>
              </a:ext>
            </a:extLst>
          </p:cNvPr>
          <p:cNvSpPr txBox="1"/>
          <p:nvPr/>
        </p:nvSpPr>
        <p:spPr>
          <a:xfrm>
            <a:off x="7010400" y="4343400"/>
            <a:ext cx="457200" cy="292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en-US" altLang="zh-TW" sz="1300">
                <a:solidFill>
                  <a:srgbClr val="000000"/>
                </a:solidFill>
                <a:ea typeface="標楷體" pitchFamily="65" charset="-120"/>
              </a:rPr>
              <a:t>0.3</a:t>
            </a:r>
            <a:endParaRPr kumimoji="1" lang="zh-TW" altLang="en-US" sz="1300">
              <a:solidFill>
                <a:srgbClr val="000000"/>
              </a:solidFill>
              <a:ea typeface="標楷體" pitchFamily="65" charset="-12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00923B-CE14-422B-B78A-53293CDA9B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>
            <a:extLst>
              <a:ext uri="{FF2B5EF4-FFF2-40B4-BE49-F238E27FC236}">
                <a16:creationId xmlns:a16="http://schemas.microsoft.com/office/drawing/2014/main" id="{3C964508-FEA2-4EE0-8630-C002636349A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060575"/>
            <a:ext cx="7773988" cy="1539875"/>
          </a:xfrm>
        </p:spPr>
        <p:txBody>
          <a:bodyPr/>
          <a:lstStyle/>
          <a:p>
            <a:r>
              <a:rPr lang="ru-RU" altLang="ru-RU" sz="4000"/>
              <a:t>Методы на основе разных характеристик и машинного обучения</a:t>
            </a:r>
          </a:p>
        </p:txBody>
      </p:sp>
      <p:sp>
        <p:nvSpPr>
          <p:cNvPr id="29699" name="Rectangle 5">
            <a:extLst>
              <a:ext uri="{FF2B5EF4-FFF2-40B4-BE49-F238E27FC236}">
                <a16:creationId xmlns:a16="http://schemas.microsoft.com/office/drawing/2014/main" id="{1E61F50A-8636-4A81-8296-195DFE809B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392E63D-4270-42AC-905F-45EA4AB418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FDFB7334-E48A-4D7F-B29D-7042A6B283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Экспериментальная комбинация (</a:t>
            </a:r>
            <a:r>
              <a:rPr lang="en-US" altLang="ru-RU" sz="3200"/>
              <a:t>Edmundson, 1969)</a:t>
            </a:r>
            <a:endParaRPr lang="ru-RU" altLang="ru-RU" sz="3200"/>
          </a:p>
        </p:txBody>
      </p:sp>
      <p:graphicFrame>
        <p:nvGraphicFramePr>
          <p:cNvPr id="30723" name="Object 4">
            <a:extLst>
              <a:ext uri="{FF2B5EF4-FFF2-40B4-BE49-F238E27FC236}">
                <a16:creationId xmlns:a16="http://schemas.microsoft.com/office/drawing/2014/main" id="{9750938C-90A0-407D-B311-35A2CB338B07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323850" y="4005263"/>
          <a:ext cx="86407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6" name="Equation" r:id="rId5" imgW="4127500" imgH="203200" progId="Equation.3">
                  <p:embed/>
                </p:oleObj>
              </mc:Choice>
              <mc:Fallback>
                <p:oleObj name="Equation" r:id="rId5" imgW="4127500" imgH="203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005263"/>
                        <a:ext cx="8640763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4" name="Rectangle 6">
            <a:extLst>
              <a:ext uri="{FF2B5EF4-FFF2-40B4-BE49-F238E27FC236}">
                <a16:creationId xmlns:a16="http://schemas.microsoft.com/office/drawing/2014/main" id="{90A10450-59CB-4CFD-8861-9CF02EB1F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989138"/>
            <a:ext cx="87487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Вклад четырех признаков: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	заголовок,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	частотные слова,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	ключевые слова,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	позиция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ru-RU" sz="2400"/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Параметры были подобраны на обучающей выборке</a:t>
            </a:r>
            <a:endParaRPr lang="en-GB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7B39851-763F-4C65-82C9-7FD3D514799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E93611C-C602-4199-9E05-85F104DCD1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58175" cy="882650"/>
          </a:xfrm>
        </p:spPr>
        <p:txBody>
          <a:bodyPr/>
          <a:lstStyle/>
          <a:p>
            <a:pPr eaLnBrk="1" hangingPunct="1"/>
            <a:r>
              <a:rPr lang="ru-RU" altLang="ru-RU" sz="3200"/>
              <a:t>Характеристики для извлечения предложений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EBCAF03E-C8EA-4D4C-BD1D-0342C66CDF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362950" cy="5399087"/>
          </a:xfrm>
        </p:spPr>
        <p:txBody>
          <a:bodyPr/>
          <a:lstStyle/>
          <a:p>
            <a:pPr lvl="1" eaLnBrk="1" hangingPunct="1">
              <a:buFontTx/>
              <a:buChar char="•"/>
            </a:pPr>
            <a:r>
              <a:rPr lang="ru-RU" altLang="ru-RU" sz="2400"/>
              <a:t>Частотные слова текста</a:t>
            </a:r>
          </a:p>
          <a:p>
            <a:pPr lvl="2" eaLnBrk="1" hangingPunct="1"/>
            <a:r>
              <a:rPr lang="ru-RU" altLang="ru-RU" sz="2000"/>
              <a:t>Слова получают веса, </a:t>
            </a:r>
          </a:p>
          <a:p>
            <a:pPr lvl="2" eaLnBrk="1" hangingPunct="1"/>
            <a:r>
              <a:rPr lang="ru-RU" altLang="ru-RU" sz="2000"/>
              <a:t>вес предложения зависит от весов слов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Учет заголовка</a:t>
            </a:r>
          </a:p>
          <a:p>
            <a:pPr lvl="2" eaLnBrk="1" hangingPunct="1"/>
            <a:r>
              <a:rPr lang="ru-RU" altLang="ru-RU" sz="2000"/>
              <a:t>Вес предложения увеличивается, если в нем присутствуют слова заголовка</a:t>
            </a:r>
            <a:endParaRPr lang="en-US" altLang="ru-RU" sz="2000"/>
          </a:p>
          <a:p>
            <a:pPr lvl="1" eaLnBrk="1" hangingPunct="1">
              <a:buFontTx/>
              <a:buChar char="•"/>
            </a:pPr>
            <a:r>
              <a:rPr lang="ru-RU" altLang="ru-RU" sz="2400"/>
              <a:t>Присутствие ключевых слов и конструкций</a:t>
            </a:r>
          </a:p>
          <a:p>
            <a:pPr lvl="2" eaLnBrk="1" hangingPunct="1"/>
            <a:r>
              <a:rPr lang="ru-RU" altLang="ru-RU" sz="2000"/>
              <a:t>Специальный список: </a:t>
            </a:r>
            <a:r>
              <a:rPr lang="ru-RU" altLang="ru-RU" sz="2000" i="1"/>
              <a:t>подчеркнем, основным результатом</a:t>
            </a:r>
            <a:endParaRPr lang="en-US" altLang="ru-RU" sz="2000" i="1"/>
          </a:p>
          <a:p>
            <a:pPr lvl="1" eaLnBrk="1" hangingPunct="1">
              <a:buFontTx/>
              <a:buChar char="•"/>
            </a:pPr>
            <a:r>
              <a:rPr lang="ru-RU" altLang="ru-RU" sz="2400"/>
              <a:t>Позиция в тексте</a:t>
            </a:r>
          </a:p>
          <a:p>
            <a:pPr lvl="2" eaLnBrk="1" hangingPunct="1"/>
            <a:r>
              <a:rPr lang="ru-RU" altLang="ru-RU" sz="2000"/>
              <a:t>Предложения в начале более важны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Связность с предыдущим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Новизна информации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77F6388-600E-4AF7-BCE7-1857392C9D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15701F8-D3EF-445A-A2F0-8BE05E3A61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аннотаций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3016D88-B814-4DD8-A19A-0F8C5193BB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351837" cy="5400675"/>
          </a:xfrm>
        </p:spPr>
        <p:txBody>
          <a:bodyPr/>
          <a:lstStyle/>
          <a:p>
            <a:pPr eaLnBrk="1" hangingPunct="1"/>
            <a:r>
              <a:rPr lang="ru-RU" altLang="ru-RU" sz="2800"/>
              <a:t>Абстракты </a:t>
            </a:r>
            <a:r>
              <a:rPr lang="en-US" altLang="ru-RU" sz="2800"/>
              <a:t>vs.  </a:t>
            </a:r>
            <a:r>
              <a:rPr lang="ru-RU" altLang="ru-RU" sz="2800"/>
              <a:t>Экстракты</a:t>
            </a:r>
          </a:p>
          <a:p>
            <a:pPr lvl="1" eaLnBrk="1" hangingPunct="1"/>
            <a:r>
              <a:rPr lang="ru-RU" altLang="ru-RU" sz="2400"/>
              <a:t>Экстракты  получаются извлечением фрагментов исходных текстов (обычно предложений) – основная применяемая технология</a:t>
            </a:r>
          </a:p>
          <a:p>
            <a:pPr lvl="1" eaLnBrk="1" hangingPunct="1"/>
            <a:r>
              <a:rPr lang="ru-RU" altLang="ru-RU" sz="2400"/>
              <a:t>Абстракты порождаются – экспериментальные технологии</a:t>
            </a:r>
          </a:p>
          <a:p>
            <a:pPr lvl="1" eaLnBrk="1" hangingPunct="1"/>
            <a:endParaRPr lang="ru-RU" altLang="ru-RU" sz="2400"/>
          </a:p>
          <a:p>
            <a:pPr eaLnBrk="1" hangingPunct="1"/>
            <a:r>
              <a:rPr lang="ru-RU" altLang="ru-RU" sz="2800"/>
              <a:t>Типы по основному содержанию</a:t>
            </a:r>
          </a:p>
          <a:p>
            <a:pPr lvl="1" eaLnBrk="1" hangingPunct="1"/>
            <a:r>
              <a:rPr lang="ru-RU" altLang="ru-RU" sz="2400"/>
              <a:t>Индикативные – собственно содержание </a:t>
            </a:r>
          </a:p>
          <a:p>
            <a:pPr lvl="1" eaLnBrk="1" hangingPunct="1"/>
            <a:r>
              <a:rPr lang="ru-RU" altLang="ru-RU" sz="2400"/>
              <a:t>Информативные – упор на цифры, данные</a:t>
            </a:r>
          </a:p>
          <a:p>
            <a:pPr lvl="1" eaLnBrk="1" hangingPunct="1"/>
            <a:r>
              <a:rPr lang="ru-RU" altLang="ru-RU" sz="2400"/>
              <a:t>Оценочные – упор на мнения</a:t>
            </a:r>
          </a:p>
          <a:p>
            <a:pPr lvl="1" eaLnBrk="1" hangingPunct="1"/>
            <a:endParaRPr lang="ru-RU" altLang="ru-RU" sz="24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99EECA6-D12B-4869-8B77-F9399DB9FF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9E322F6-E112-4946-803F-1B8E7A6598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113" y="333375"/>
            <a:ext cx="7704137" cy="1150938"/>
          </a:xfrm>
        </p:spPr>
        <p:txBody>
          <a:bodyPr/>
          <a:lstStyle/>
          <a:p>
            <a:pPr eaLnBrk="1" hangingPunct="1"/>
            <a:r>
              <a:rPr lang="ru-RU" altLang="ru-RU" sz="3200"/>
              <a:t>Комбинация на основе </a:t>
            </a:r>
            <a:br>
              <a:rPr lang="ru-RU" altLang="ru-RU" sz="3200"/>
            </a:br>
            <a:r>
              <a:rPr lang="ru-RU" altLang="ru-RU" sz="3200"/>
              <a:t>статистического подхода</a:t>
            </a:r>
            <a:endParaRPr lang="en-GB" altLang="ru-RU" sz="3200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84EA3DBB-19E3-49AE-8D53-3D57CF7068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72400" cy="4114800"/>
          </a:xfrm>
        </p:spPr>
        <p:txBody>
          <a:bodyPr/>
          <a:lstStyle/>
          <a:p>
            <a:pPr eaLnBrk="1" hangingPunct="1"/>
            <a:r>
              <a:rPr lang="ru-RU" altLang="ru-RU" sz="2800"/>
              <a:t>Метод из работы</a:t>
            </a:r>
            <a:r>
              <a:rPr lang="en-GB" altLang="ru-RU" sz="2800"/>
              <a:t> </a:t>
            </a:r>
            <a:r>
              <a:rPr lang="ru-RU" altLang="ru-RU" sz="2800"/>
              <a:t>(</a:t>
            </a:r>
            <a:r>
              <a:rPr lang="en-GB" altLang="ru-RU" sz="2800"/>
              <a:t>Kupiec&amp;al’95</a:t>
            </a:r>
            <a:r>
              <a:rPr lang="ru-RU" altLang="ru-RU" sz="2800"/>
              <a:t>)</a:t>
            </a:r>
            <a:endParaRPr lang="en-GB" altLang="ru-RU" sz="2800"/>
          </a:p>
          <a:p>
            <a:pPr eaLnBrk="1" hangingPunct="1"/>
            <a:r>
              <a:rPr lang="ru-RU" altLang="ru-RU" sz="2800"/>
              <a:t>Нужен корпус документов и экстрактов</a:t>
            </a:r>
          </a:p>
          <a:p>
            <a:pPr lvl="1" eaLnBrk="1" hangingPunct="1"/>
            <a:r>
              <a:rPr lang="ru-RU" altLang="ru-RU"/>
              <a:t>Профессиональные абстракты</a:t>
            </a:r>
            <a:endParaRPr lang="en-US" altLang="ru-RU"/>
          </a:p>
          <a:p>
            <a:pPr lvl="1" eaLnBrk="1" hangingPunct="1"/>
            <a:endParaRPr lang="ru-RU" altLang="ru-RU"/>
          </a:p>
          <a:p>
            <a:pPr lvl="1" eaLnBrk="1" hangingPunct="1">
              <a:buFontTx/>
              <a:buNone/>
            </a:pPr>
            <a:r>
              <a:rPr lang="ru-RU" altLang="ru-RU"/>
              <a:t>Сопоставление</a:t>
            </a:r>
            <a:endParaRPr lang="en-GB" altLang="ru-RU"/>
          </a:p>
          <a:p>
            <a:pPr lvl="1" eaLnBrk="1" hangingPunct="1">
              <a:buFontTx/>
              <a:buChar char="-"/>
            </a:pPr>
            <a:r>
              <a:rPr lang="ru-RU" altLang="ru-RU"/>
              <a:t>Отождествление похожих предложений в абстрактах и документах</a:t>
            </a:r>
          </a:p>
          <a:p>
            <a:pPr lvl="1" eaLnBrk="1" hangingPunct="1">
              <a:buFontTx/>
              <a:buChar char="-"/>
            </a:pPr>
            <a:r>
              <a:rPr lang="ru-RU" altLang="ru-RU"/>
              <a:t>Ручная проверка</a:t>
            </a:r>
            <a:endParaRPr lang="en-GB" altLang="ru-RU" sz="32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4D3C155-C1B4-442C-B9A2-8EB9ABA54D1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4F689CB-EA08-42C3-BC11-EDD6FD321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404813"/>
            <a:ext cx="7848600" cy="792162"/>
          </a:xfrm>
        </p:spPr>
        <p:txBody>
          <a:bodyPr/>
          <a:lstStyle/>
          <a:p>
            <a:pPr eaLnBrk="1" hangingPunct="1"/>
            <a:r>
              <a:rPr lang="ru-RU" altLang="ru-RU" sz="3200"/>
              <a:t>Обучение для извлечения предложений</a:t>
            </a:r>
            <a:endParaRPr lang="en-US" altLang="ru-RU" sz="3200"/>
          </a:p>
        </p:txBody>
      </p:sp>
      <p:sp>
        <p:nvSpPr>
          <p:cNvPr id="33795" name="AutoShape 3">
            <a:extLst>
              <a:ext uri="{FF2B5EF4-FFF2-40B4-BE49-F238E27FC236}">
                <a16:creationId xmlns:a16="http://schemas.microsoft.com/office/drawing/2014/main" id="{63A121ED-0383-4042-BDBF-141100FD1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828925"/>
            <a:ext cx="1447800" cy="8382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Новый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документ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796" name="AutoShape 4">
            <a:extLst>
              <a:ext uri="{FF2B5EF4-FFF2-40B4-BE49-F238E27FC236}">
                <a16:creationId xmlns:a16="http://schemas.microsoft.com/office/drawing/2014/main" id="{31580897-F45A-4B37-A9FA-EA72CF1B5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1870075"/>
            <a:ext cx="1447800" cy="8382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Документы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аннотации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2C1AED9F-5FC7-4D93-86EE-05F4AC2E6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3111500"/>
            <a:ext cx="1524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Сопостав-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ление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798" name="AutoShape 6">
            <a:extLst>
              <a:ext uri="{FF2B5EF4-FFF2-40B4-BE49-F238E27FC236}">
                <a16:creationId xmlns:a16="http://schemas.microsoft.com/office/drawing/2014/main" id="{2A4E6DDC-5F51-4898-9F87-CE6D5E254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3933825"/>
            <a:ext cx="1447800" cy="838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Сопостав-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ленный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 корпус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799" name="Line 7">
            <a:extLst>
              <a:ext uri="{FF2B5EF4-FFF2-40B4-BE49-F238E27FC236}">
                <a16:creationId xmlns:a16="http://schemas.microsoft.com/office/drawing/2014/main" id="{6E0DBE62-D30E-4C6C-9E1D-515C1378A9B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328612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0" name="Rectangle 8">
            <a:extLst>
              <a:ext uri="{FF2B5EF4-FFF2-40B4-BE49-F238E27FC236}">
                <a16:creationId xmlns:a16="http://schemas.microsoft.com/office/drawing/2014/main" id="{691A14B5-E473-490F-914A-289BD6F58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4124325"/>
            <a:ext cx="15240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Классифи-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катор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801" name="Line 9">
            <a:extLst>
              <a:ext uri="{FF2B5EF4-FFF2-40B4-BE49-F238E27FC236}">
                <a16:creationId xmlns:a16="http://schemas.microsoft.com/office/drawing/2014/main" id="{CFDD54A4-3315-449B-8C30-3222C98BD6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4200" y="37433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2" name="AutoShape 10">
            <a:extLst>
              <a:ext uri="{FF2B5EF4-FFF2-40B4-BE49-F238E27FC236}">
                <a16:creationId xmlns:a16="http://schemas.microsoft.com/office/drawing/2014/main" id="{74B105D7-F240-4B03-B031-A19A0E930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5191125"/>
            <a:ext cx="1447800" cy="8382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Экстракт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803" name="Line 11">
            <a:extLst>
              <a:ext uri="{FF2B5EF4-FFF2-40B4-BE49-F238E27FC236}">
                <a16:creationId xmlns:a16="http://schemas.microsoft.com/office/drawing/2014/main" id="{7E3A5DDE-4B14-4343-A638-434B3738ABC0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4200" y="48101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4" name="Line 12">
            <a:extLst>
              <a:ext uri="{FF2B5EF4-FFF2-40B4-BE49-F238E27FC236}">
                <a16:creationId xmlns:a16="http://schemas.microsoft.com/office/drawing/2014/main" id="{0B0DC0B0-C445-48D5-AE8C-ED0FCCCE948D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42227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5" name="Rectangle 13">
            <a:extLst>
              <a:ext uri="{FF2B5EF4-FFF2-40B4-BE49-F238E27FC236}">
                <a16:creationId xmlns:a16="http://schemas.microsoft.com/office/drawing/2014/main" id="{FE15ADA4-442B-4612-8AA9-7DF6274C5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060575"/>
            <a:ext cx="9144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sz="2000">
              <a:latin typeface="Times New Roman" panose="02020603050405020304" pitchFamily="18" charset="0"/>
            </a:endParaRPr>
          </a:p>
        </p:txBody>
      </p:sp>
      <p:sp>
        <p:nvSpPr>
          <p:cNvPr id="33806" name="Rectangle 14">
            <a:extLst>
              <a:ext uri="{FF2B5EF4-FFF2-40B4-BE49-F238E27FC236}">
                <a16:creationId xmlns:a16="http://schemas.microsoft.com/office/drawing/2014/main" id="{43D6FB1E-84DF-4A63-B55C-AFC5A036B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05263"/>
            <a:ext cx="1066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sz="2000">
              <a:latin typeface="Times New Roman" panose="02020603050405020304" pitchFamily="18" charset="0"/>
            </a:endParaRPr>
          </a:p>
        </p:txBody>
      </p:sp>
      <p:sp>
        <p:nvSpPr>
          <p:cNvPr id="33807" name="Rectangle 15">
            <a:extLst>
              <a:ext uri="{FF2B5EF4-FFF2-40B4-BE49-F238E27FC236}">
                <a16:creationId xmlns:a16="http://schemas.microsoft.com/office/drawing/2014/main" id="{93C6D361-1908-49BA-9CA1-FB73428E0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5430838"/>
            <a:ext cx="1524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Обучение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алгоритма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808" name="Rectangle 16">
            <a:extLst>
              <a:ext uri="{FF2B5EF4-FFF2-40B4-BE49-F238E27FC236}">
                <a16:creationId xmlns:a16="http://schemas.microsoft.com/office/drawing/2014/main" id="{0CBCD2CF-E09A-45A6-A0B7-7C2874196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3602038"/>
            <a:ext cx="15240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Извлечение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признаков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809" name="AutoShape 17">
            <a:extLst>
              <a:ext uri="{FF2B5EF4-FFF2-40B4-BE49-F238E27FC236}">
                <a16:creationId xmlns:a16="http://schemas.microsoft.com/office/drawing/2014/main" id="{F9726AA0-B43E-4831-A295-C3E115057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4516438"/>
            <a:ext cx="1371600" cy="5334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Признаки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предложений</a:t>
            </a:r>
            <a:endParaRPr lang="en-US" altLang="ru-RU" sz="2000" b="1">
              <a:latin typeface="Times New Roman" panose="02020603050405020304" pitchFamily="18" charset="0"/>
            </a:endParaRPr>
          </a:p>
        </p:txBody>
      </p:sp>
      <p:sp>
        <p:nvSpPr>
          <p:cNvPr id="33810" name="Rectangle 18">
            <a:extLst>
              <a:ext uri="{FF2B5EF4-FFF2-40B4-BE49-F238E27FC236}">
                <a16:creationId xmlns:a16="http://schemas.microsoft.com/office/drawing/2014/main" id="{F67A6EF6-03E4-4A47-A8D7-E7BD70DCF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863" y="1909763"/>
            <a:ext cx="9144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 b="1">
                <a:latin typeface="Times New Roman" panose="02020603050405020304" pitchFamily="18" charset="0"/>
              </a:rPr>
              <a:t>…….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  <a:endParaRPr lang="en-GB" altLang="ru-RU" sz="2000" b="1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 b="1">
                <a:latin typeface="Times New Roman" panose="02020603050405020304" pitchFamily="18" charset="0"/>
              </a:rPr>
              <a:t>…….</a:t>
            </a:r>
            <a:endParaRPr lang="en-GB" altLang="ru-RU" sz="20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sz="2000">
              <a:latin typeface="Times New Roman" panose="02020603050405020304" pitchFamily="18" charset="0"/>
            </a:endParaRPr>
          </a:p>
        </p:txBody>
      </p:sp>
      <p:sp>
        <p:nvSpPr>
          <p:cNvPr id="33811" name="Rectangle 19">
            <a:extLst>
              <a:ext uri="{FF2B5EF4-FFF2-40B4-BE49-F238E27FC236}">
                <a16:creationId xmlns:a16="http://schemas.microsoft.com/office/drawing/2014/main" id="{34B8AA7E-51A3-4B5E-A076-99AF715CC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2600325"/>
            <a:ext cx="9144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  <a:endParaRPr lang="en-GB" altLang="ru-RU" sz="2000" b="1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  <a:endParaRPr lang="en-GB" altLang="ru-RU" sz="2000" b="1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 b="1">
                <a:latin typeface="Times New Roman" panose="02020603050405020304" pitchFamily="18" charset="0"/>
              </a:rPr>
              <a:t>____</a:t>
            </a:r>
            <a:endParaRPr lang="en-GB" altLang="ru-RU" sz="20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sz="2000">
              <a:latin typeface="Times New Roman" panose="02020603050405020304" pitchFamily="18" charset="0"/>
            </a:endParaRPr>
          </a:p>
        </p:txBody>
      </p:sp>
      <p:sp>
        <p:nvSpPr>
          <p:cNvPr id="33812" name="Rectangle 20">
            <a:extLst>
              <a:ext uri="{FF2B5EF4-FFF2-40B4-BE49-F238E27FC236}">
                <a16:creationId xmlns:a16="http://schemas.microsoft.com/office/drawing/2014/main" id="{A5D77B66-8CA3-4A48-B8C9-2C0004C072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4581525"/>
            <a:ext cx="9144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  <a:endParaRPr lang="en-GB" altLang="ru-RU" sz="2000" b="1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____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------</a:t>
            </a:r>
            <a:endParaRPr lang="en-GB" altLang="ru-RU" sz="2000" b="1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imes New Roman" panose="02020603050405020304" pitchFamily="18" charset="0"/>
              </a:rPr>
              <a:t>------</a:t>
            </a:r>
            <a:endParaRPr lang="en-GB" altLang="ru-RU" sz="2000" b="1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sz="2000">
              <a:latin typeface="Times New Roman" panose="02020603050405020304" pitchFamily="18" charset="0"/>
            </a:endParaRPr>
          </a:p>
        </p:txBody>
      </p:sp>
      <p:sp>
        <p:nvSpPr>
          <p:cNvPr id="33813" name="Line 21">
            <a:extLst>
              <a:ext uri="{FF2B5EF4-FFF2-40B4-BE49-F238E27FC236}">
                <a16:creationId xmlns:a16="http://schemas.microsoft.com/office/drawing/2014/main" id="{2EC596E1-C468-44D2-93C6-C462B408F2A4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6200" y="313372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4" name="Line 22">
            <a:extLst>
              <a:ext uri="{FF2B5EF4-FFF2-40B4-BE49-F238E27FC236}">
                <a16:creationId xmlns:a16="http://schemas.microsoft.com/office/drawing/2014/main" id="{44FF6C40-47B2-4259-8026-1AA5165589B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557212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5" name="Line 23">
            <a:extLst>
              <a:ext uri="{FF2B5EF4-FFF2-40B4-BE49-F238E27FC236}">
                <a16:creationId xmlns:a16="http://schemas.microsoft.com/office/drawing/2014/main" id="{2F85E03E-55DF-48F6-8F48-CB957A42044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8888" y="2205038"/>
            <a:ext cx="72072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3816" name="Line 24">
            <a:extLst>
              <a:ext uri="{FF2B5EF4-FFF2-40B4-BE49-F238E27FC236}">
                <a16:creationId xmlns:a16="http://schemas.microsoft.com/office/drawing/2014/main" id="{226D525F-3701-475C-BF96-D3857E901B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31913" y="2492375"/>
            <a:ext cx="647700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3817" name="Line 25">
            <a:extLst>
              <a:ext uri="{FF2B5EF4-FFF2-40B4-BE49-F238E27FC236}">
                <a16:creationId xmlns:a16="http://schemas.microsoft.com/office/drawing/2014/main" id="{C8FCC8F7-B8BF-4551-AE28-A9D115FAB7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0338" y="27813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3818" name="Line 26">
            <a:extLst>
              <a:ext uri="{FF2B5EF4-FFF2-40B4-BE49-F238E27FC236}">
                <a16:creationId xmlns:a16="http://schemas.microsoft.com/office/drawing/2014/main" id="{7E16E817-317C-449C-8EF9-462B63A8C0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0338" y="3500438"/>
            <a:ext cx="0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3819" name="Line 27">
            <a:extLst>
              <a:ext uri="{FF2B5EF4-FFF2-40B4-BE49-F238E27FC236}">
                <a16:creationId xmlns:a16="http://schemas.microsoft.com/office/drawing/2014/main" id="{797EA6E5-85C0-4A9C-BF81-3276A68C0D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92500" y="2349500"/>
            <a:ext cx="792163" cy="172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3820" name="Line 28">
            <a:extLst>
              <a:ext uri="{FF2B5EF4-FFF2-40B4-BE49-F238E27FC236}">
                <a16:creationId xmlns:a16="http://schemas.microsoft.com/office/drawing/2014/main" id="{D0CB0EB9-9C66-4AD1-BE48-688E73D065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508635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3821" name="Line 29">
            <a:extLst>
              <a:ext uri="{FF2B5EF4-FFF2-40B4-BE49-F238E27FC236}">
                <a16:creationId xmlns:a16="http://schemas.microsoft.com/office/drawing/2014/main" id="{CA4B0E57-7F20-4437-B526-ED03EF8FC8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8625" y="4510088"/>
            <a:ext cx="719138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graphicFrame>
        <p:nvGraphicFramePr>
          <p:cNvPr id="61470" name="Group 30">
            <a:extLst>
              <a:ext uri="{FF2B5EF4-FFF2-40B4-BE49-F238E27FC236}">
                <a16:creationId xmlns:a16="http://schemas.microsoft.com/office/drawing/2014/main" id="{889A96AD-CF7F-4FE7-A05D-FD7249F0EAF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95288" y="5157788"/>
          <a:ext cx="2735262" cy="6858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2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position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extract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1st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2nd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3848" name="Line 56">
            <a:extLst>
              <a:ext uri="{FF2B5EF4-FFF2-40B4-BE49-F238E27FC236}">
                <a16:creationId xmlns:a16="http://schemas.microsoft.com/office/drawing/2014/main" id="{6F33F6DA-1EC1-4FB7-9442-F2A412C52D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3575" y="4799013"/>
            <a:ext cx="792163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61497" name="Text Box 57" descr="Horizontal brick">
            <a:extLst>
              <a:ext uri="{FF2B5EF4-FFF2-40B4-BE49-F238E27FC236}">
                <a16:creationId xmlns:a16="http://schemas.microsoft.com/office/drawing/2014/main" id="{7439BBBD-F639-4DB7-91F2-2D55C10CE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1700213"/>
            <a:ext cx="319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1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498" name="Text Box 58" descr="Horizontal brick">
            <a:extLst>
              <a:ext uri="{FF2B5EF4-FFF2-40B4-BE49-F238E27FC236}">
                <a16:creationId xmlns:a16="http://schemas.microsoft.com/office/drawing/2014/main" id="{F90CDCDC-F79E-4D7E-8B89-3F88688BA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4292600"/>
            <a:ext cx="319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3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499" name="Text Box 59" descr="Horizontal brick">
            <a:extLst>
              <a:ext uri="{FF2B5EF4-FFF2-40B4-BE49-F238E27FC236}">
                <a16:creationId xmlns:a16="http://schemas.microsoft.com/office/drawing/2014/main" id="{82D1D853-6A89-4E04-8915-59E770C9E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3716338"/>
            <a:ext cx="319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4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0" name="Text Box 60" descr="Horizontal brick">
            <a:extLst>
              <a:ext uri="{FF2B5EF4-FFF2-40B4-BE49-F238E27FC236}">
                <a16:creationId xmlns:a16="http://schemas.microsoft.com/office/drawing/2014/main" id="{77EA81FE-5A19-411D-B88C-CD2C9B887F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3213100"/>
            <a:ext cx="319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2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1" name="Text Box 61" descr="Horizontal brick">
            <a:extLst>
              <a:ext uri="{FF2B5EF4-FFF2-40B4-BE49-F238E27FC236}">
                <a16:creationId xmlns:a16="http://schemas.microsoft.com/office/drawing/2014/main" id="{670F784D-52F3-4335-AF35-4285BAE94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4365625"/>
            <a:ext cx="319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5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2" name="Text Box 62" descr="Horizontal brick">
            <a:extLst>
              <a:ext uri="{FF2B5EF4-FFF2-40B4-BE49-F238E27FC236}">
                <a16:creationId xmlns:a16="http://schemas.microsoft.com/office/drawing/2014/main" id="{1573BB44-41BE-4994-972D-7E818B912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5589588"/>
            <a:ext cx="319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6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3" name="Text Box 63" descr="Horizontal brick">
            <a:extLst>
              <a:ext uri="{FF2B5EF4-FFF2-40B4-BE49-F238E27FC236}">
                <a16:creationId xmlns:a16="http://schemas.microsoft.com/office/drawing/2014/main" id="{7024B91B-06A3-4992-847C-0A0B0A3CD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6237288"/>
            <a:ext cx="1093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features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4" name="Text Box 64" descr="Horizontal brick">
            <a:extLst>
              <a:ext uri="{FF2B5EF4-FFF2-40B4-BE49-F238E27FC236}">
                <a16:creationId xmlns:a16="http://schemas.microsoft.com/office/drawing/2014/main" id="{8E536877-F177-4474-80FF-5836672A4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076700"/>
            <a:ext cx="319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7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5" name="Text Box 65" descr="Horizontal brick">
            <a:extLst>
              <a:ext uri="{FF2B5EF4-FFF2-40B4-BE49-F238E27FC236}">
                <a16:creationId xmlns:a16="http://schemas.microsoft.com/office/drawing/2014/main" id="{7F4391F2-9630-4B8A-A501-B32688ACB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2060575"/>
            <a:ext cx="319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8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61506" name="Text Box 66" descr="Horizontal brick">
            <a:extLst>
              <a:ext uri="{FF2B5EF4-FFF2-40B4-BE49-F238E27FC236}">
                <a16:creationId xmlns:a16="http://schemas.microsoft.com/office/drawing/2014/main" id="{6A8ACB57-17F9-43AC-8713-0733E714B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88" y="6165850"/>
            <a:ext cx="319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>
                <a:latin typeface="Tahoma" panose="020B0604030504040204" pitchFamily="34" charset="0"/>
              </a:rPr>
              <a:t>9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DBB4F75-884B-404A-BA64-85F446E8CE2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067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1497" grpId="0"/>
      <p:bldP spid="61498" grpId="0"/>
      <p:bldP spid="61499" grpId="0"/>
      <p:bldP spid="61500" grpId="0"/>
      <p:bldP spid="61501" grpId="0"/>
      <p:bldP spid="61502" grpId="0"/>
      <p:bldP spid="61503" grpId="0"/>
      <p:bldP spid="61504" grpId="0"/>
      <p:bldP spid="61505" grpId="0"/>
      <p:bldP spid="615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1DAFEB4C-412D-4E87-9DA6-802F9B790B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7848600" cy="1223963"/>
          </a:xfrm>
        </p:spPr>
        <p:txBody>
          <a:bodyPr/>
          <a:lstStyle/>
          <a:p>
            <a:pPr eaLnBrk="1" hangingPunct="1"/>
            <a:r>
              <a:rPr lang="ru-RU" altLang="ru-RU" sz="3200"/>
              <a:t>Статистическая комбинация (признаки</a:t>
            </a:r>
            <a:r>
              <a:rPr lang="en-GB" altLang="ru-RU" sz="3200"/>
              <a:t>)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5546FC0-D418-4F38-A98F-4D58667DFC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0113" y="1916113"/>
            <a:ext cx="7696200" cy="4572000"/>
          </a:xfrm>
        </p:spPr>
        <p:txBody>
          <a:bodyPr/>
          <a:lstStyle/>
          <a:p>
            <a:pPr eaLnBrk="1" hangingPunct="1"/>
            <a:r>
              <a:rPr lang="ru-RU" altLang="ru-RU" sz="2400"/>
              <a:t>Длина предложения</a:t>
            </a:r>
            <a:r>
              <a:rPr lang="en-GB" altLang="ru-RU" sz="2400"/>
              <a:t> (true/false)</a:t>
            </a:r>
          </a:p>
          <a:p>
            <a:pPr lvl="1" eaLnBrk="1" hangingPunct="1"/>
            <a:endParaRPr lang="en-GB" altLang="ru-RU" sz="2400"/>
          </a:p>
          <a:p>
            <a:pPr eaLnBrk="1" hangingPunct="1"/>
            <a:endParaRPr lang="en-GB" altLang="ru-RU"/>
          </a:p>
          <a:p>
            <a:pPr eaLnBrk="1" hangingPunct="1"/>
            <a:r>
              <a:rPr lang="ru-RU" altLang="ru-RU" sz="2400"/>
              <a:t>Ключевые фразы</a:t>
            </a:r>
            <a:r>
              <a:rPr lang="en-GB" altLang="ru-RU" sz="2400"/>
              <a:t> (true/false)</a:t>
            </a:r>
          </a:p>
          <a:p>
            <a:pPr eaLnBrk="1" hangingPunct="1"/>
            <a:endParaRPr lang="en-GB" altLang="ru-RU" sz="2400"/>
          </a:p>
          <a:p>
            <a:pPr eaLnBrk="1" hangingPunct="1">
              <a:buFontTx/>
              <a:buNone/>
            </a:pPr>
            <a:r>
              <a:rPr lang="en-GB" altLang="ru-RU"/>
              <a:t>				</a:t>
            </a:r>
          </a:p>
          <a:p>
            <a:pPr eaLnBrk="1" hangingPunct="1">
              <a:buFontTx/>
              <a:buNone/>
            </a:pPr>
            <a:r>
              <a:rPr lang="en-GB" altLang="ru-RU"/>
              <a:t>					</a:t>
            </a:r>
            <a:r>
              <a:rPr lang="en-GB" altLang="ru-RU" sz="2400"/>
              <a:t>or</a:t>
            </a:r>
          </a:p>
          <a:p>
            <a:pPr lvl="1" eaLnBrk="1" hangingPunct="1"/>
            <a:endParaRPr lang="en-GB" altLang="ru-RU"/>
          </a:p>
          <a:p>
            <a:pPr eaLnBrk="1" hangingPunct="1"/>
            <a:endParaRPr lang="en-GB" altLang="ru-RU"/>
          </a:p>
        </p:txBody>
      </p:sp>
      <p:graphicFrame>
        <p:nvGraphicFramePr>
          <p:cNvPr id="34820" name="Object 4">
            <a:extLst>
              <a:ext uri="{FF2B5EF4-FFF2-40B4-BE49-F238E27FC236}">
                <a16:creationId xmlns:a16="http://schemas.microsoft.com/office/drawing/2014/main" id="{43E21BFA-4379-4FD5-B966-3D0CC86204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27425" y="2514600"/>
          <a:ext cx="248443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6" name="Equation" r:id="rId6" imgW="685800" imgH="228600" progId="Equation.3">
                  <p:embed/>
                </p:oleObj>
              </mc:Choice>
              <mc:Fallback>
                <p:oleObj name="Equation" r:id="rId6" imgW="6858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7425" y="2514600"/>
                        <a:ext cx="2484438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5">
            <a:extLst>
              <a:ext uri="{FF2B5EF4-FFF2-40B4-BE49-F238E27FC236}">
                <a16:creationId xmlns:a16="http://schemas.microsoft.com/office/drawing/2014/main" id="{372D0BE0-D50B-4157-9F9F-4CB8E0B10E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5875" y="3821113"/>
          <a:ext cx="3630613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7" name="Equation" r:id="rId8" imgW="1091726" imgH="228501" progId="Equation.3">
                  <p:embed/>
                </p:oleObj>
              </mc:Choice>
              <mc:Fallback>
                <p:oleObj name="Equation" r:id="rId8" imgW="1091726" imgH="228501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3821113"/>
                        <a:ext cx="3630613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2" name="Object 6">
            <a:extLst>
              <a:ext uri="{FF2B5EF4-FFF2-40B4-BE49-F238E27FC236}">
                <a16:creationId xmlns:a16="http://schemas.microsoft.com/office/drawing/2014/main" id="{7C7EE8C4-7D0A-4FD9-879D-913A7AC6EB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6450" y="5467350"/>
          <a:ext cx="689768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8" name="Equation" r:id="rId10" imgW="2336800" imgH="241300" progId="Equation.3">
                  <p:embed/>
                </p:oleObj>
              </mc:Choice>
              <mc:Fallback>
                <p:oleObj name="Equation" r:id="rId10" imgW="2336800" imgH="241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50" y="5467350"/>
                        <a:ext cx="6897688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8040951-8CDE-4F57-A830-A6DAD789F8C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94663287-C3D3-4C4E-91D7-81C5F7E3D9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476250"/>
            <a:ext cx="7289800" cy="720725"/>
          </a:xfrm>
        </p:spPr>
        <p:txBody>
          <a:bodyPr/>
          <a:lstStyle/>
          <a:p>
            <a:pPr eaLnBrk="1" hangingPunct="1"/>
            <a:r>
              <a:rPr lang="ru-RU" altLang="ru-RU" sz="3600"/>
              <a:t>Признаки-2</a:t>
            </a:r>
            <a:endParaRPr lang="en-GB" altLang="ru-RU" sz="3600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88280CE2-BC43-43DE-A03C-7E368B02526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700213"/>
            <a:ext cx="3808412" cy="4475162"/>
          </a:xfrm>
        </p:spPr>
        <p:txBody>
          <a:bodyPr/>
          <a:lstStyle/>
          <a:p>
            <a:pPr eaLnBrk="1" hangingPunct="1"/>
            <a:r>
              <a:rPr lang="ru-RU" altLang="ru-RU" sz="2400"/>
              <a:t>Позиция</a:t>
            </a:r>
            <a:r>
              <a:rPr lang="en-GB" altLang="ru-RU" sz="2400"/>
              <a:t> (discrete)</a:t>
            </a:r>
          </a:p>
          <a:p>
            <a:pPr lvl="1" eaLnBrk="1" hangingPunct="1"/>
            <a:r>
              <a:rPr lang="en-GB" altLang="ru-RU" sz="2000"/>
              <a:t>paragraph #</a:t>
            </a:r>
          </a:p>
          <a:p>
            <a:pPr lvl="1" eaLnBrk="1" hangingPunct="1"/>
            <a:endParaRPr lang="en-GB" altLang="ru-RU" sz="2000"/>
          </a:p>
          <a:p>
            <a:pPr lvl="1" eaLnBrk="1" hangingPunct="1"/>
            <a:r>
              <a:rPr lang="en-GB" altLang="ru-RU" sz="2000"/>
              <a:t>in paragraph</a:t>
            </a:r>
          </a:p>
          <a:p>
            <a:pPr eaLnBrk="1" hangingPunct="1"/>
            <a:endParaRPr lang="en-GB" altLang="ru-RU" sz="2400"/>
          </a:p>
          <a:p>
            <a:pPr eaLnBrk="1" hangingPunct="1"/>
            <a:r>
              <a:rPr lang="ru-RU" altLang="ru-RU" sz="2400"/>
              <a:t>Тематические слова </a:t>
            </a:r>
            <a:r>
              <a:rPr lang="en-GB" altLang="ru-RU" sz="2400"/>
              <a:t>(true/false)</a:t>
            </a:r>
          </a:p>
          <a:p>
            <a:pPr lvl="1" eaLnBrk="1" hangingPunct="1"/>
            <a:endParaRPr lang="en-GB" altLang="ru-RU" sz="2000"/>
          </a:p>
          <a:p>
            <a:pPr eaLnBrk="1" hangingPunct="1"/>
            <a:endParaRPr lang="en-GB" altLang="ru-RU" sz="2400"/>
          </a:p>
          <a:p>
            <a:pPr eaLnBrk="1" hangingPunct="1"/>
            <a:r>
              <a:rPr lang="ru-RU" altLang="ru-RU" sz="2400"/>
              <a:t>Собственные имена</a:t>
            </a:r>
            <a:r>
              <a:rPr lang="en-GB" altLang="ru-RU" sz="2400"/>
              <a:t> (true/false)</a:t>
            </a:r>
          </a:p>
        </p:txBody>
      </p:sp>
      <p:graphicFrame>
        <p:nvGraphicFramePr>
          <p:cNvPr id="35844" name="Object 4">
            <a:extLst>
              <a:ext uri="{FF2B5EF4-FFF2-40B4-BE49-F238E27FC236}">
                <a16:creationId xmlns:a16="http://schemas.microsoft.com/office/drawing/2014/main" id="{5E809D24-C9E4-4B98-A6A5-16994895A3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32138" y="2133600"/>
          <a:ext cx="5486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0" name="Equation" r:id="rId5" imgW="1993900" imgH="203200" progId="Equation.3">
                  <p:embed/>
                </p:oleObj>
              </mc:Choice>
              <mc:Fallback>
                <p:oleObj name="Equation" r:id="rId5" imgW="1993900" imgH="203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133600"/>
                        <a:ext cx="5486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5">
            <a:extLst>
              <a:ext uri="{FF2B5EF4-FFF2-40B4-BE49-F238E27FC236}">
                <a16:creationId xmlns:a16="http://schemas.microsoft.com/office/drawing/2014/main" id="{41F24DF9-E519-4830-9975-7B08255DA9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48038" y="2852738"/>
          <a:ext cx="37147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1" name="Equation" r:id="rId7" imgW="1371600" imgH="203200" progId="Equation.3">
                  <p:embed/>
                </p:oleObj>
              </mc:Choice>
              <mc:Fallback>
                <p:oleObj name="Equation" r:id="rId7" imgW="1371600" imgH="203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2852738"/>
                        <a:ext cx="371475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6" name="Object 6">
            <a:extLst>
              <a:ext uri="{FF2B5EF4-FFF2-40B4-BE49-F238E27FC236}">
                <a16:creationId xmlns:a16="http://schemas.microsoft.com/office/drawing/2014/main" id="{E752CD08-2BEA-4263-A0D9-9D44479C335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286250" y="4214813"/>
          <a:ext cx="2160588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2" name="Equation" r:id="rId9" imgW="812447" imgH="228501" progId="Equation.3">
                  <p:embed/>
                </p:oleObj>
              </mc:Choice>
              <mc:Fallback>
                <p:oleObj name="Equation" r:id="rId9" imgW="812447" imgH="228501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0" y="4214813"/>
                        <a:ext cx="2160588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C2F2C70-8E0D-432D-AA5A-35060A79A5F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E381737A-5898-48ED-B05D-4B75A64D49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Метод Байеса для комбинирования признаков</a:t>
            </a:r>
            <a:endParaRPr lang="en-GB" altLang="ru-RU" sz="3200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23967628-555E-4F0E-A050-EB8F1BF6EA8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lvl="1" eaLnBrk="1" hangingPunct="1"/>
            <a:endParaRPr lang="en-GB" altLang="ru-RU" sz="2400"/>
          </a:p>
          <a:p>
            <a:pPr eaLnBrk="1" hangingPunct="1"/>
            <a:endParaRPr lang="en-GB" altLang="ru-RU" sz="2800"/>
          </a:p>
          <a:p>
            <a:pPr lvl="1" eaLnBrk="1" hangingPunct="1"/>
            <a:endParaRPr lang="en-GB" altLang="ru-RU" sz="2400"/>
          </a:p>
          <a:p>
            <a:pPr eaLnBrk="1" hangingPunct="1"/>
            <a:endParaRPr lang="en-GB" altLang="ru-RU" sz="2800"/>
          </a:p>
        </p:txBody>
      </p:sp>
      <p:graphicFrame>
        <p:nvGraphicFramePr>
          <p:cNvPr id="36868" name="Object 4">
            <a:extLst>
              <a:ext uri="{FF2B5EF4-FFF2-40B4-BE49-F238E27FC236}">
                <a16:creationId xmlns:a16="http://schemas.microsoft.com/office/drawing/2014/main" id="{8AEED26C-6F78-4772-BA2A-74A5372200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4213" y="4059238"/>
          <a:ext cx="7705725" cy="138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name="Equation" r:id="rId6" imgW="2400300" imgH="431800" progId="Equation.3">
                  <p:embed/>
                </p:oleObj>
              </mc:Choice>
              <mc:Fallback>
                <p:oleObj name="Equation" r:id="rId6" imgW="24003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059238"/>
                        <a:ext cx="7705725" cy="138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Text Box 5" descr="Horizontal brick">
            <a:extLst>
              <a:ext uri="{FF2B5EF4-FFF2-40B4-BE49-F238E27FC236}">
                <a16:creationId xmlns:a16="http://schemas.microsoft.com/office/drawing/2014/main" id="{91A97B95-452C-4380-BFEE-3EBD94743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2781300"/>
            <a:ext cx="22685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Вероятность, что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предложение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Принадлежит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экстракту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6870" name="Line 6">
            <a:extLst>
              <a:ext uri="{FF2B5EF4-FFF2-40B4-BE49-F238E27FC236}">
                <a16:creationId xmlns:a16="http://schemas.microsoft.com/office/drawing/2014/main" id="{59CBD9A7-B1AC-4457-8B0F-7BBCBE5BEC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87450" y="3500438"/>
            <a:ext cx="1368425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1" name="Text Box 7" descr="Horizontal brick">
            <a:extLst>
              <a:ext uri="{FF2B5EF4-FFF2-40B4-BE49-F238E27FC236}">
                <a16:creationId xmlns:a16="http://schemas.microsoft.com/office/drawing/2014/main" id="{D68FB88D-2057-49F9-889F-06E15CC25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3357563"/>
            <a:ext cx="205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Теорема Байеса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6872" name="Line 8">
            <a:extLst>
              <a:ext uri="{FF2B5EF4-FFF2-40B4-BE49-F238E27FC236}">
                <a16:creationId xmlns:a16="http://schemas.microsoft.com/office/drawing/2014/main" id="{B0623E3D-87D1-46F2-8725-7E632041E4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79838" y="3789363"/>
            <a:ext cx="1223962" cy="431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3" name="Text Box 9" descr="Horizontal brick">
            <a:extLst>
              <a:ext uri="{FF2B5EF4-FFF2-40B4-BE49-F238E27FC236}">
                <a16:creationId xmlns:a16="http://schemas.microsoft.com/office/drawing/2014/main" id="{99BECFC7-55F9-4253-B03E-EEC49C39C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2060575"/>
            <a:ext cx="2873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Признаки в экстракиах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6874" name="Text Box 10" descr="Horizontal brick">
            <a:extLst>
              <a:ext uri="{FF2B5EF4-FFF2-40B4-BE49-F238E27FC236}">
                <a16:creationId xmlns:a16="http://schemas.microsoft.com/office/drawing/2014/main" id="{ACE6829A-3CA0-4CBA-B514-1DE7AD20B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5661025"/>
            <a:ext cx="2514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Признаки в корпусе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6875" name="Text Box 11" descr="Horizontal brick">
            <a:extLst>
              <a:ext uri="{FF2B5EF4-FFF2-40B4-BE49-F238E27FC236}">
                <a16:creationId xmlns:a16="http://schemas.microsoft.com/office/drawing/2014/main" id="{8A58D33B-9185-4F0C-9BD4-F3E77C4A8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2924175"/>
            <a:ext cx="23764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Вероятность предложения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в экстракте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6876" name="Line 12">
            <a:extLst>
              <a:ext uri="{FF2B5EF4-FFF2-40B4-BE49-F238E27FC236}">
                <a16:creationId xmlns:a16="http://schemas.microsoft.com/office/drawing/2014/main" id="{CD2CE7C6-8F3D-44A7-99CB-C24B885276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0425" y="2781300"/>
            <a:ext cx="360363" cy="1295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7" name="Line 13">
            <a:extLst>
              <a:ext uri="{FF2B5EF4-FFF2-40B4-BE49-F238E27FC236}">
                <a16:creationId xmlns:a16="http://schemas.microsoft.com/office/drawing/2014/main" id="{430FCD81-B346-4BAB-8485-D5ABE8C7C4D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08850" y="3500438"/>
            <a:ext cx="358775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8" name="Line 14">
            <a:extLst>
              <a:ext uri="{FF2B5EF4-FFF2-40B4-BE49-F238E27FC236}">
                <a16:creationId xmlns:a16="http://schemas.microsoft.com/office/drawing/2014/main" id="{A0C25379-C20F-4BF0-B9E9-1735E923A2C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24525" y="5516563"/>
            <a:ext cx="360363" cy="504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CE3690C-FA78-4B91-98AC-03654DC68EB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BDA973B-0D12-4EEB-A1A4-689727CDC2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Оценка параметров</a:t>
            </a:r>
            <a:endParaRPr lang="en-GB" altLang="ru-RU" sz="3200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4B7B2A3D-D760-4641-8457-65ADFD2CD20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eaLnBrk="1" hangingPunct="1"/>
            <a:endParaRPr lang="en-GB" altLang="ru-RU" sz="2800"/>
          </a:p>
          <a:p>
            <a:pPr lvl="1" eaLnBrk="1" hangingPunct="1"/>
            <a:endParaRPr lang="en-GB" altLang="ru-RU" sz="2400"/>
          </a:p>
          <a:p>
            <a:pPr eaLnBrk="1" hangingPunct="1"/>
            <a:endParaRPr lang="en-GB" altLang="ru-RU" sz="2800"/>
          </a:p>
          <a:p>
            <a:pPr lvl="1" eaLnBrk="1" hangingPunct="1"/>
            <a:endParaRPr lang="en-GB" altLang="ru-RU" sz="2400"/>
          </a:p>
          <a:p>
            <a:pPr eaLnBrk="1" hangingPunct="1"/>
            <a:endParaRPr lang="en-GB" altLang="ru-RU" sz="2800"/>
          </a:p>
        </p:txBody>
      </p:sp>
      <p:graphicFrame>
        <p:nvGraphicFramePr>
          <p:cNvPr id="37892" name="Object 4">
            <a:extLst>
              <a:ext uri="{FF2B5EF4-FFF2-40B4-BE49-F238E27FC236}">
                <a16:creationId xmlns:a16="http://schemas.microsoft.com/office/drawing/2014/main" id="{CC04DCCE-EA10-4AD7-B167-559093BFF85F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54150" y="4498975"/>
          <a:ext cx="45751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3" name="Equation" r:id="rId6" imgW="1422400" imgH="254000" progId="Equation.3">
                  <p:embed/>
                </p:oleObj>
              </mc:Choice>
              <mc:Fallback>
                <p:oleObj name="Equation" r:id="rId6" imgW="14224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4498975"/>
                        <a:ext cx="457517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5">
            <a:extLst>
              <a:ext uri="{FF2B5EF4-FFF2-40B4-BE49-F238E27FC236}">
                <a16:creationId xmlns:a16="http://schemas.microsoft.com/office/drawing/2014/main" id="{1A27E95F-C499-42F1-83BC-7E532AC497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3068638"/>
          <a:ext cx="7416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4" name="Equation" r:id="rId8" imgW="2184400" imgH="254000" progId="Equation.3">
                  <p:embed/>
                </p:oleObj>
              </mc:Choice>
              <mc:Fallback>
                <p:oleObj name="Equation" r:id="rId8" imgW="2184400" imgH="254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068638"/>
                        <a:ext cx="7416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Object 6">
            <a:extLst>
              <a:ext uri="{FF2B5EF4-FFF2-40B4-BE49-F238E27FC236}">
                <a16:creationId xmlns:a16="http://schemas.microsoft.com/office/drawing/2014/main" id="{1F5B2CEE-475B-4264-9F04-5F68474B5B98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3059113" y="5734050"/>
          <a:ext cx="2108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5" name="Equation" r:id="rId10" imgW="571252" imgH="203112" progId="Equation.3">
                  <p:embed/>
                </p:oleObj>
              </mc:Choice>
              <mc:Fallback>
                <p:oleObj name="Equation" r:id="rId10" imgW="571252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5734050"/>
                        <a:ext cx="21082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5" name="Text Box 7" descr="Horizontal brick">
            <a:extLst>
              <a:ext uri="{FF2B5EF4-FFF2-40B4-BE49-F238E27FC236}">
                <a16:creationId xmlns:a16="http://schemas.microsoft.com/office/drawing/2014/main" id="{8429A15C-EE50-4C16-9216-02FC29EC7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2276475"/>
            <a:ext cx="24241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Предполагается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независимость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7896" name="Line 8">
            <a:extLst>
              <a:ext uri="{FF2B5EF4-FFF2-40B4-BE49-F238E27FC236}">
                <a16:creationId xmlns:a16="http://schemas.microsoft.com/office/drawing/2014/main" id="{40D7CA33-07F0-42E0-83F9-DCD601E4EBA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8125" y="3068638"/>
            <a:ext cx="431800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7897" name="Text Box 9" descr="Horizontal brick">
            <a:extLst>
              <a:ext uri="{FF2B5EF4-FFF2-40B4-BE49-F238E27FC236}">
                <a16:creationId xmlns:a16="http://schemas.microsoft.com/office/drawing/2014/main" id="{B5760E30-BA07-457C-8C78-71D043546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338" y="5084763"/>
            <a:ext cx="14112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Оценка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ahoma" panose="020B0604030504040204" pitchFamily="34" charset="0"/>
              </a:rPr>
              <a:t>подсчетом</a:t>
            </a:r>
            <a:endParaRPr lang="en-US" altLang="ru-RU" sz="2000">
              <a:latin typeface="Tahoma" panose="020B0604030504040204" pitchFamily="34" charset="0"/>
            </a:endParaRPr>
          </a:p>
        </p:txBody>
      </p:sp>
      <p:sp>
        <p:nvSpPr>
          <p:cNvPr id="37898" name="Line 10">
            <a:extLst>
              <a:ext uri="{FF2B5EF4-FFF2-40B4-BE49-F238E27FC236}">
                <a16:creationId xmlns:a16="http://schemas.microsoft.com/office/drawing/2014/main" id="{AD296415-2DD0-49F6-8DCA-5F23E281615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08850" y="4365625"/>
            <a:ext cx="576263" cy="5032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7899" name="Line 11">
            <a:extLst>
              <a:ext uri="{FF2B5EF4-FFF2-40B4-BE49-F238E27FC236}">
                <a16:creationId xmlns:a16="http://schemas.microsoft.com/office/drawing/2014/main" id="{A4123A58-0B2C-436C-B170-49E443D9C99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88125" y="5157788"/>
            <a:ext cx="1008063" cy="287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8D390BA-0686-4425-885D-162B00C319F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CA5317F1-35C7-43F2-BB4D-56F35F4FDF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843837" cy="720725"/>
          </a:xfrm>
        </p:spPr>
        <p:txBody>
          <a:bodyPr/>
          <a:lstStyle/>
          <a:p>
            <a:pPr eaLnBrk="1" hangingPunct="1"/>
            <a:r>
              <a:rPr lang="ru-RU" altLang="ru-RU" sz="3200"/>
              <a:t>Статистическая комбинация</a:t>
            </a:r>
            <a:endParaRPr lang="en-GB" altLang="ru-RU" sz="3200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F16BE9AE-E1D8-465C-B595-88E2CA1B8E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81550"/>
          </a:xfrm>
          <a:noFill/>
        </p:spPr>
        <p:txBody>
          <a:bodyPr/>
          <a:lstStyle/>
          <a:p>
            <a:pPr eaLnBrk="1" hangingPunct="1"/>
            <a:r>
              <a:rPr lang="ru-RU" altLang="ru-RU" sz="2400"/>
              <a:t>Результаты для отдельных признаков</a:t>
            </a:r>
            <a:endParaRPr lang="en-GB" altLang="ru-RU" sz="2400"/>
          </a:p>
          <a:p>
            <a:pPr lvl="1" eaLnBrk="1" hangingPunct="1"/>
            <a:r>
              <a:rPr lang="ru-RU" altLang="ru-RU" sz="2400"/>
              <a:t>позиция</a:t>
            </a:r>
            <a:endParaRPr lang="en-GB" altLang="ru-RU" sz="2400"/>
          </a:p>
          <a:p>
            <a:pPr lvl="1" eaLnBrk="1" hangingPunct="1"/>
            <a:r>
              <a:rPr lang="ru-RU" altLang="ru-RU" sz="2400"/>
              <a:t>ключевые слова</a:t>
            </a:r>
            <a:endParaRPr lang="en-GB" altLang="ru-RU" sz="2400"/>
          </a:p>
          <a:p>
            <a:pPr lvl="1" eaLnBrk="1" hangingPunct="1"/>
            <a:r>
              <a:rPr lang="ru-RU" altLang="ru-RU" sz="2400"/>
              <a:t>длина предложения</a:t>
            </a:r>
            <a:endParaRPr lang="en-GB" altLang="ru-RU" sz="2400"/>
          </a:p>
          <a:p>
            <a:pPr lvl="1" eaLnBrk="1" hangingPunct="1"/>
            <a:r>
              <a:rPr lang="ru-RU" altLang="ru-RU" sz="2400"/>
              <a:t>тематические слова</a:t>
            </a:r>
            <a:endParaRPr lang="en-GB" altLang="ru-RU" sz="2400"/>
          </a:p>
          <a:p>
            <a:pPr lvl="1" eaLnBrk="1" hangingPunct="1"/>
            <a:r>
              <a:rPr lang="ru-RU" altLang="ru-RU" sz="2400"/>
              <a:t>собственные имена</a:t>
            </a:r>
            <a:endParaRPr lang="en-GB" altLang="ru-RU" sz="2400"/>
          </a:p>
          <a:p>
            <a:pPr eaLnBrk="1" hangingPunct="1"/>
            <a:r>
              <a:rPr lang="ru-RU" altLang="ru-RU" sz="2400"/>
              <a:t>Лучшая комбинация</a:t>
            </a:r>
            <a:endParaRPr lang="en-GB" altLang="ru-RU" sz="2400"/>
          </a:p>
          <a:p>
            <a:pPr lvl="1" eaLnBrk="1" hangingPunct="1"/>
            <a:r>
              <a:rPr lang="ru-RU" altLang="ru-RU" sz="2400"/>
              <a:t>Позиция+ключевые слова+длина</a:t>
            </a:r>
          </a:p>
          <a:p>
            <a:pPr lvl="1" eaLnBrk="1" hangingPunct="1"/>
            <a:endParaRPr lang="ru-RU" altLang="ru-RU" sz="2400"/>
          </a:p>
          <a:p>
            <a:pPr lvl="1" eaLnBrk="1" hangingPunct="1"/>
            <a:r>
              <a:rPr lang="ru-RU" altLang="ru-RU" sz="2400"/>
              <a:t>Проблемы методов, основанных на машинном обучении??</a:t>
            </a:r>
            <a:endParaRPr lang="en-GB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546EBDF-CD28-4D23-B795-D816B728AE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18634452-B6B5-4ACF-AC7C-564DCC43C2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Проблемы аннотирования, </a:t>
            </a:r>
            <a:br>
              <a:rPr lang="ru-RU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основанного на извлечении предложений</a:t>
            </a:r>
            <a:endParaRPr lang="en-US" altLang="ru-RU" sz="3200">
              <a:solidFill>
                <a:schemeClr val="tx1"/>
              </a:solidFill>
            </a:endParaRP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44DE4435-F4C0-410D-B338-073B9F35EC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268413"/>
            <a:ext cx="8839200" cy="5437187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ru-RU" sz="2400" b="1"/>
              <a:t>-  </a:t>
            </a:r>
            <a:r>
              <a:rPr lang="ru-RU" altLang="ru-RU" sz="2400" b="1"/>
              <a:t>«лишние» обороты в предложении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ru-RU" altLang="ru-RU" sz="2400" b="1"/>
              <a:t>отсутствие связности изложения – местоимения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endParaRPr lang="ru-RU" altLang="ru-RU" sz="2400" b="1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	</a:t>
            </a:r>
            <a:r>
              <a:rPr lang="en-US" altLang="ru-RU" sz="2800"/>
              <a:t>Four adults and one child died in </a:t>
            </a:r>
            <a:r>
              <a:rPr lang="en-US" altLang="ru-RU" sz="2800" u="sng"/>
              <a:t>the crash</a:t>
            </a:r>
            <a:r>
              <a:rPr lang="en-US" altLang="ru-RU" sz="2800"/>
              <a:t>, which witnesses said occurred about 5 p.m., when it was raining, Albuquerque police Sgt. R.C. Porter said.</a:t>
            </a:r>
            <a:endParaRPr lang="ru-RU" altLang="ru-RU" sz="28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800"/>
              <a:t>	</a:t>
            </a:r>
            <a:r>
              <a:rPr lang="en-US" altLang="ru-RU" sz="2800" u="sng"/>
              <a:t>It</a:t>
            </a:r>
            <a:r>
              <a:rPr lang="en-US" altLang="ru-RU" sz="2800"/>
              <a:t> aborted </a:t>
            </a:r>
            <a:r>
              <a:rPr lang="en-US" altLang="ru-RU" sz="2800" u="sng"/>
              <a:t>its</a:t>
            </a:r>
            <a:r>
              <a:rPr lang="en-US" altLang="ru-RU" sz="2800"/>
              <a:t> first attempt and was coming in for a second try when</a:t>
            </a:r>
            <a:r>
              <a:rPr lang="en-US" altLang="ru-RU" sz="2800" u="sng"/>
              <a:t> it</a:t>
            </a:r>
            <a:r>
              <a:rPr lang="en-US" altLang="ru-RU" sz="2800"/>
              <a:t> crashed, he said.</a:t>
            </a:r>
            <a:endParaRPr lang="en-GB" altLang="ru-RU" sz="2800"/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endParaRPr lang="ru-RU" altLang="ru-RU" sz="24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FFDC454-4276-496D-BC8B-327669F118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C2B6BF68-48A7-416A-AB6B-35508780B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993775"/>
          </a:xfrm>
        </p:spPr>
        <p:txBody>
          <a:bodyPr/>
          <a:lstStyle/>
          <a:p>
            <a:pPr eaLnBrk="1" hangingPunct="1"/>
            <a:r>
              <a:rPr lang="ru-RU" altLang="ru-RU" sz="3600"/>
              <a:t>Отсутствие целостности в изложении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DC4287E0-F370-44AC-8327-BEFDC52B9F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824413"/>
          </a:xfrm>
        </p:spPr>
        <p:txBody>
          <a:bodyPr/>
          <a:lstStyle/>
          <a:p>
            <a:pPr eaLnBrk="1" hangingPunct="1"/>
            <a:r>
              <a:rPr lang="ru-RU" altLang="ru-RU"/>
              <a:t>Исходный текст:</a:t>
            </a:r>
          </a:p>
          <a:p>
            <a:pPr eaLnBrk="1" hangingPunct="1"/>
            <a:r>
              <a:rPr lang="en-US" altLang="ru-RU" sz="2400">
                <a:solidFill>
                  <a:srgbClr val="7030A0"/>
                </a:solidFill>
              </a:rPr>
              <a:t>Supermarket A announced a big profit for the third quarter of the year</a:t>
            </a:r>
            <a:r>
              <a:rPr lang="en-US" altLang="ru-RU" sz="2400"/>
              <a:t>.  The directory studies the creation of new jobs. Meanwhile,  B’s supermarket sales drop by 10% last month.  </a:t>
            </a:r>
            <a:r>
              <a:rPr lang="en-US" altLang="ru-RU" sz="2400">
                <a:solidFill>
                  <a:srgbClr val="7030A0"/>
                </a:solidFill>
              </a:rPr>
              <a:t>The company is studying closing down some of its stores.</a:t>
            </a:r>
            <a:endParaRPr lang="ru-RU" altLang="ru-RU" sz="2400">
              <a:solidFill>
                <a:srgbClr val="7030A0"/>
              </a:solidFill>
            </a:endParaRPr>
          </a:p>
          <a:p>
            <a:pPr eaLnBrk="1" hangingPunct="1"/>
            <a:r>
              <a:rPr lang="ru-RU" altLang="ru-RU"/>
              <a:t>Экстракт:</a:t>
            </a:r>
          </a:p>
          <a:p>
            <a:pPr lvl="1" eaLnBrk="1" hangingPunct="1">
              <a:buFontTx/>
              <a:buNone/>
            </a:pPr>
            <a:r>
              <a:rPr lang="en-US" altLang="ru-RU" sz="2400"/>
              <a:t>Supermarket  A announced a big profit for the third quarter of the year. The company is studying closing down some of its stores</a:t>
            </a:r>
            <a:r>
              <a:rPr lang="en-US" altLang="ru-RU"/>
              <a:t>.  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1AD63FC-5647-4D07-88A1-9054EBB6F1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13A2F3B3-08A6-41C2-9AFA-BEECD2371D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Автоматическое аннотирование: </a:t>
            </a:r>
            <a:br>
              <a:rPr lang="ru-RU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методы тестирования</a:t>
            </a:r>
            <a:r>
              <a:rPr lang="en-US" altLang="ru-RU" sz="32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21A50DCD-DC72-4C7A-8771-3FD8E95523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839200" cy="54864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ru-RU" altLang="ru-RU" b="1"/>
              <a:t>Методы тестирования:</a:t>
            </a:r>
          </a:p>
          <a:p>
            <a:pPr lvl="1" eaLnBrk="1" hangingPunct="1">
              <a:buClr>
                <a:schemeClr val="tx1"/>
              </a:buClr>
              <a:buFontTx/>
              <a:buChar char="•"/>
            </a:pPr>
            <a:r>
              <a:rPr lang="ru-RU" altLang="ru-RU" b="1"/>
              <a:t>Внутреннее (</a:t>
            </a:r>
            <a:r>
              <a:rPr lang="en-US" altLang="ru-RU" b="1"/>
              <a:t>intrinsic)</a:t>
            </a:r>
            <a:endParaRPr lang="ru-RU" altLang="ru-RU" b="1"/>
          </a:p>
          <a:p>
            <a:pPr lvl="1" eaLnBrk="1" hangingPunct="1"/>
            <a:r>
              <a:rPr lang="ru-RU" altLang="ru-RU"/>
              <a:t>Является ли текст связным и целостным</a:t>
            </a:r>
          </a:p>
          <a:p>
            <a:pPr lvl="1" eaLnBrk="1" hangingPunct="1"/>
            <a:r>
              <a:rPr lang="ru-RU" altLang="ru-RU"/>
              <a:t>Содержит ли он главные темы документа?</a:t>
            </a:r>
            <a:endParaRPr lang="en-GB" altLang="ru-RU"/>
          </a:p>
          <a:p>
            <a:pPr lvl="1" eaLnBrk="1" hangingPunct="1"/>
            <a:r>
              <a:rPr lang="ru-RU" altLang="ru-RU"/>
              <a:t>Сравнение аннотации с идеальными аннотациями</a:t>
            </a:r>
          </a:p>
          <a:p>
            <a:pPr lvl="1" eaLnBrk="1" hangingPunct="1"/>
            <a:r>
              <a:rPr lang="ru-RU" altLang="ru-RU" b="1"/>
              <a:t>Внешнее (</a:t>
            </a:r>
            <a:r>
              <a:rPr lang="en-US" altLang="ru-RU" b="1"/>
              <a:t>extrinsic)</a:t>
            </a:r>
            <a:endParaRPr lang="ru-RU" altLang="ru-RU" b="1"/>
          </a:p>
          <a:p>
            <a:pPr lvl="1" eaLnBrk="1" hangingPunct="1">
              <a:buFontTx/>
              <a:buNone/>
            </a:pPr>
            <a:r>
              <a:rPr lang="ru-RU" altLang="ru-RU" b="1"/>
              <a:t>	</a:t>
            </a:r>
            <a:r>
              <a:rPr lang="ru-RU" altLang="ru-RU"/>
              <a:t>может ли аннотация использоваться вместо документа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609D1F2-F944-44EA-A213-9AF4BAB344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FD0605C-3BE8-4A01-98FE-1F399FD7FB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7626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аннотаций по содержанию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BF67A0C-72ED-4908-A4FB-FC439CBC0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16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3600" u="sng"/>
              <a:t>Индикативная: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Авария произошла накануне на юго-востоке Москвы: экипаж отдела вневедомственной охраны двигался на служебном автомобиле по Волжскому бульвару и сбил молодого человека, который переходил дорогу с велосипедом на зеленый свет. 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u="sng"/>
              <a:t>Оценочная: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/>
              <a:t>Ужасная</a:t>
            </a:r>
            <a:r>
              <a:rPr lang="ru-RU" altLang="ru-RU" sz="2800"/>
              <a:t> </a:t>
            </a:r>
            <a:r>
              <a:rPr lang="ru-RU" altLang="ru-RU" sz="2800" b="1"/>
              <a:t>по своей нелепости</a:t>
            </a:r>
            <a:r>
              <a:rPr lang="ru-RU" altLang="ru-RU" sz="2800"/>
              <a:t> трагедия произошла в доме на Митинской улице. Маленькая девочка утонула... в аквариуме!</a:t>
            </a:r>
            <a:r>
              <a:rPr lang="ru-RU" altLang="ru-RU"/>
              <a:t>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AA4CBD-4AEA-4C29-894C-1D107393DE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AFA3B7EB-0C1C-4CF5-B87F-857E2F5FEA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4000"/>
              <a:t>Конференция </a:t>
            </a:r>
            <a:r>
              <a:rPr lang="en-US" altLang="ru-RU" sz="4000"/>
              <a:t>Summac</a:t>
            </a:r>
            <a:r>
              <a:rPr lang="ru-RU" altLang="ru-RU" sz="4000"/>
              <a:t> (1998)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222AFF6-1217-4101-A9DA-D36F7CA36A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18488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</a:pPr>
            <a:r>
              <a:rPr lang="en-US" altLang="ru-RU" sz="2400"/>
              <a:t>Extrinsic evaluation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altLang="ru-RU" sz="2400"/>
              <a:t>Оценка аннотирования посредством ручного рубрицирования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altLang="ru-RU" sz="2400"/>
              <a:t>Участникам рассылается 1000 текстов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altLang="ru-RU" sz="2400"/>
              <a:t>Темы текстов делятся на 5 подразделов внутри двух больших тем: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000"/>
              <a:t>Мировая экономика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000"/>
              <a:t>Экология</a:t>
            </a:r>
          </a:p>
          <a:p>
            <a:pPr lvl="1" eaLnBrk="1" hangingPunct="1">
              <a:lnSpc>
                <a:spcPct val="80000"/>
              </a:lnSpc>
              <a:buFontTx/>
              <a:buChar char="•"/>
            </a:pPr>
            <a:r>
              <a:rPr lang="ru-RU" altLang="ru-RU" sz="2400"/>
              <a:t>Процедура:</a:t>
            </a:r>
            <a:endParaRPr lang="en-US" altLang="ru-RU" sz="2400"/>
          </a:p>
          <a:p>
            <a:pPr lvl="2" eaLnBrk="1" hangingPunct="1">
              <a:lnSpc>
                <a:spcPct val="80000"/>
              </a:lnSpc>
            </a:pPr>
            <a:r>
              <a:rPr lang="ru-RU" altLang="ru-RU" sz="2000"/>
              <a:t>Аннотации двух видов: 10% и лучшей длины</a:t>
            </a:r>
          </a:p>
          <a:p>
            <a:pPr lvl="2" eaLnBrk="1" hangingPunct="1">
              <a:lnSpc>
                <a:spcPct val="80000"/>
              </a:lnSpc>
            </a:pPr>
            <a:r>
              <a:rPr lang="ru-RU" altLang="ru-RU" sz="2000"/>
              <a:t>Эксперт  по тексту должен отнести его к одной из десяти рубрик</a:t>
            </a:r>
          </a:p>
          <a:p>
            <a:pPr lvl="2" eaLnBrk="1" hangingPunct="1">
              <a:lnSpc>
                <a:spcPct val="80000"/>
              </a:lnSpc>
            </a:pPr>
            <a:r>
              <a:rPr lang="ru-RU" altLang="ru-RU" sz="2000"/>
              <a:t>Несколько экспертов рассматривают один и тот же текст</a:t>
            </a:r>
          </a:p>
          <a:p>
            <a:pPr lvl="2" eaLnBrk="1" hangingPunct="1">
              <a:lnSpc>
                <a:spcPct val="80000"/>
              </a:lnSpc>
            </a:pPr>
            <a:r>
              <a:rPr lang="ru-RU" altLang="ru-RU" sz="2000"/>
              <a:t>Среди текстов есть полные тексты и начала текстов</a:t>
            </a:r>
            <a:endParaRPr lang="en-US" altLang="ru-RU" sz="2000"/>
          </a:p>
          <a:p>
            <a:pPr eaLnBrk="1" hangingPunct="1">
              <a:lnSpc>
                <a:spcPct val="80000"/>
              </a:lnSpc>
            </a:pP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83B3C0D-080D-4200-8B08-2007DF0F75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6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29390050-733B-4418-A60B-6CAE9A1819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620000" cy="762000"/>
          </a:xfrm>
        </p:spPr>
        <p:txBody>
          <a:bodyPr/>
          <a:lstStyle/>
          <a:p>
            <a:pPr eaLnBrk="1" hangingPunct="1"/>
            <a:r>
              <a:rPr lang="en-US" altLang="ru-RU" sz="3600">
                <a:solidFill>
                  <a:schemeClr val="tx1"/>
                </a:solidFill>
              </a:rPr>
              <a:t>SUMMAC: </a:t>
            </a:r>
            <a:r>
              <a:rPr lang="ru-RU" altLang="ru-RU" sz="3600">
                <a:solidFill>
                  <a:schemeClr val="tx1"/>
                </a:solidFill>
              </a:rPr>
              <a:t>подсчет результатов</a:t>
            </a:r>
            <a:endParaRPr lang="en-US" altLang="ru-RU" sz="3600">
              <a:solidFill>
                <a:schemeClr val="tx1"/>
              </a:solidFill>
            </a:endParaRP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D6165C3C-A23C-43A7-B9B2-A74FC72209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7630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Мировая экономика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экспорт в промышленности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внешняя торговля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международная борьба с наркотиками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иностранные производители автомобилей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налоги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    </a:t>
            </a:r>
            <a:r>
              <a:rPr lang="ru-RU" altLang="ru-RU" sz="2400"/>
              <a:t>Точность </a:t>
            </a:r>
            <a:r>
              <a:rPr lang="en-US" altLang="ru-RU" sz="2400"/>
              <a:t> =</a:t>
            </a:r>
            <a:r>
              <a:rPr lang="ru-RU" altLang="ru-RU" sz="2400"/>
              <a:t> </a:t>
            </a:r>
            <a:r>
              <a:rPr lang="en-US" altLang="ru-RU" sz="2400"/>
              <a:t>  TP / (TP + FP) </a:t>
            </a:r>
            <a:endParaRPr lang="ru-RU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    </a:t>
            </a:r>
            <a:r>
              <a:rPr lang="ru-RU" altLang="ru-RU" sz="2400"/>
              <a:t>Полнота </a:t>
            </a:r>
            <a:r>
              <a:rPr lang="en-US" altLang="ru-RU" sz="2400"/>
              <a:t>   =  </a:t>
            </a:r>
            <a:r>
              <a:rPr lang="ru-RU" altLang="ru-RU" sz="2400"/>
              <a:t> </a:t>
            </a:r>
            <a:r>
              <a:rPr lang="en-US" altLang="ru-RU" sz="2400"/>
              <a:t>TP / (TP + FN)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                               2 </a:t>
            </a:r>
            <a:r>
              <a:rPr lang="en-US" altLang="ru-RU" sz="2400">
                <a:sym typeface="Symbol" panose="05050102010706020507" pitchFamily="18" charset="2"/>
              </a:rPr>
              <a:t> </a:t>
            </a:r>
            <a:r>
              <a:rPr lang="ru-RU" altLang="ru-RU" sz="2400"/>
              <a:t>Точность</a:t>
            </a:r>
            <a:r>
              <a:rPr lang="en-US" altLang="ru-RU" sz="2400"/>
              <a:t> </a:t>
            </a:r>
            <a:r>
              <a:rPr lang="en-US" altLang="ru-RU" sz="2400">
                <a:sym typeface="Symbol" panose="05050102010706020507" pitchFamily="18" charset="2"/>
              </a:rPr>
              <a:t> </a:t>
            </a:r>
            <a:r>
              <a:rPr lang="ru-RU" altLang="ru-RU" sz="2400"/>
              <a:t>Полнота</a:t>
            </a:r>
            <a:r>
              <a:rPr lang="en-US" altLang="ru-RU" sz="240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     Fscore       =    ------------------------------------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                                </a:t>
            </a:r>
            <a:r>
              <a:rPr lang="ru-RU" altLang="ru-RU" sz="2400"/>
              <a:t>(Точность</a:t>
            </a:r>
            <a:r>
              <a:rPr lang="en-US" altLang="ru-RU" sz="2400"/>
              <a:t>  </a:t>
            </a:r>
            <a:r>
              <a:rPr lang="ru-RU" altLang="ru-RU" sz="2400"/>
              <a:t>+</a:t>
            </a:r>
            <a:r>
              <a:rPr lang="en-US" altLang="ru-RU" sz="2400"/>
              <a:t>  </a:t>
            </a:r>
            <a:r>
              <a:rPr lang="ru-RU" altLang="ru-RU" sz="2400"/>
              <a:t>Полнота)</a:t>
            </a:r>
            <a:endParaRPr lang="en-US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9435355-DC13-4798-AFED-4516165F7C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FBCD7C08-F5A6-425D-8DC8-C03CDBD4BD1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706437"/>
          </a:xfrm>
        </p:spPr>
        <p:txBody>
          <a:bodyPr/>
          <a:lstStyle/>
          <a:p>
            <a:pPr eaLnBrk="1" hangingPunct="1"/>
            <a:r>
              <a:rPr lang="en-US" altLang="ru-RU" sz="3200">
                <a:solidFill>
                  <a:schemeClr val="tx1"/>
                </a:solidFill>
              </a:rPr>
              <a:t>SUMMAC 1998 (NIST DARPA TIPSTER III)</a:t>
            </a:r>
            <a:endParaRPr lang="ru-RU" altLang="ru-RU" sz="3200">
              <a:solidFill>
                <a:schemeClr val="tx1"/>
              </a:solidFill>
            </a:endParaRPr>
          </a:p>
        </p:txBody>
      </p:sp>
      <p:pic>
        <p:nvPicPr>
          <p:cNvPr id="45059" name="Picture 7" descr="summac">
            <a:extLst>
              <a:ext uri="{FF2B5EF4-FFF2-40B4-BE49-F238E27FC236}">
                <a16:creationId xmlns:a16="http://schemas.microsoft.com/office/drawing/2014/main" id="{086AEBD2-94EF-4282-B9AE-D659F4473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43000"/>
            <a:ext cx="8570913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Line 8">
            <a:extLst>
              <a:ext uri="{FF2B5EF4-FFF2-40B4-BE49-F238E27FC236}">
                <a16:creationId xmlns:a16="http://schemas.microsoft.com/office/drawing/2014/main" id="{C9E822F6-6651-4E5F-BEC7-9D97D46B214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2420938"/>
            <a:ext cx="720725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A429A96-A310-4E76-B73C-073E92DF4F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F330AC27-6D07-4C3A-BAE8-DDFABD39E2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Оценка качества аннотаций</a:t>
            </a:r>
            <a:br>
              <a:rPr lang="ru-RU" altLang="ru-RU" sz="3200"/>
            </a:br>
            <a:r>
              <a:rPr lang="ru-RU" altLang="ru-RU" sz="3200"/>
              <a:t>на основе одного текста</a:t>
            </a:r>
            <a:endParaRPr lang="en-GB" altLang="ru-RU" sz="3200"/>
          </a:p>
        </p:txBody>
      </p:sp>
      <p:graphicFrame>
        <p:nvGraphicFramePr>
          <p:cNvPr id="59395" name="Group 3">
            <a:extLst>
              <a:ext uri="{FF2B5EF4-FFF2-40B4-BE49-F238E27FC236}">
                <a16:creationId xmlns:a16="http://schemas.microsoft.com/office/drawing/2014/main" id="{315C13A1-367A-46AD-B144-9D8B4654C8A4}"/>
              </a:ext>
            </a:extLst>
          </p:cNvPr>
          <p:cNvGraphicFramePr>
            <a:graphicFrameLocks noGrp="1"/>
          </p:cNvGraphicFramePr>
          <p:nvPr>
            <p:ph sz="quarter" idx="1"/>
          </p:nvPr>
        </p:nvGraphicFramePr>
        <p:xfrm>
          <a:off x="457200" y="1928813"/>
          <a:ext cx="4033838" cy="2909888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0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0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Human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System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388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6111" name="Rectangle 36">
            <a:extLst>
              <a:ext uri="{FF2B5EF4-FFF2-40B4-BE49-F238E27FC236}">
                <a16:creationId xmlns:a16="http://schemas.microsoft.com/office/drawing/2014/main" id="{57FC2D70-DD26-4C87-9454-E4A38EE0B7AB}"/>
              </a:ext>
            </a:extLst>
          </p:cNvPr>
          <p:cNvSpPr>
            <a:spLocks noGrp="1" noChangeArrowheads="1"/>
          </p:cNvSpPr>
          <p:nvPr>
            <p:ph type="body" sz="half" idx="3"/>
          </p:nvPr>
        </p:nvSpPr>
        <p:spPr>
          <a:xfrm>
            <a:off x="4808538" y="1600200"/>
            <a:ext cx="3878262" cy="2660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Точность</a:t>
            </a:r>
            <a:r>
              <a:rPr lang="en-GB" altLang="ru-RU" sz="2800"/>
              <a:t> </a:t>
            </a:r>
          </a:p>
          <a:p>
            <a:pPr eaLnBrk="1" hangingPunct="1">
              <a:lnSpc>
                <a:spcPct val="90000"/>
              </a:lnSpc>
            </a:pPr>
            <a:endParaRPr lang="en-GB" altLang="ru-RU" sz="2800"/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Полнота</a:t>
            </a:r>
            <a:endParaRPr lang="en-GB" altLang="ru-RU" sz="2800"/>
          </a:p>
        </p:txBody>
      </p:sp>
      <p:graphicFrame>
        <p:nvGraphicFramePr>
          <p:cNvPr id="46112" name="Object 37">
            <a:extLst>
              <a:ext uri="{FF2B5EF4-FFF2-40B4-BE49-F238E27FC236}">
                <a16:creationId xmlns:a16="http://schemas.microsoft.com/office/drawing/2014/main" id="{F20AF75D-1B26-4D1C-B58B-6C0786690323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319963" y="1611313"/>
          <a:ext cx="1208087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3" name="Equation" r:id="rId6" imgW="558558" imgH="393529" progId="Equation.3">
                  <p:embed/>
                </p:oleObj>
              </mc:Choice>
              <mc:Fallback>
                <p:oleObj name="Equation" r:id="rId6" imgW="558558" imgH="393529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9963" y="1611313"/>
                        <a:ext cx="1208087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30" name="Group 38">
            <a:extLst>
              <a:ext uri="{FF2B5EF4-FFF2-40B4-BE49-F238E27FC236}">
                <a16:creationId xmlns:a16="http://schemas.microsoft.com/office/drawing/2014/main" id="{61481B5C-8229-4B81-AEFE-56E0498EDDC9}"/>
              </a:ext>
            </a:extLst>
          </p:cNvPr>
          <p:cNvGraphicFramePr>
            <a:graphicFrameLocks noGrp="1"/>
          </p:cNvGraphicFramePr>
          <p:nvPr/>
        </p:nvGraphicFramePr>
        <p:xfrm>
          <a:off x="1116013" y="4648200"/>
          <a:ext cx="2232025" cy="2166967"/>
        </p:xfrm>
        <a:graphic>
          <a:graphicData uri="http://schemas.openxmlformats.org/drawingml/2006/table">
            <a:tbl>
              <a:tblPr/>
              <a:tblGrid>
                <a:gridCol w="739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0" marB="45700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3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TP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FN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FP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TN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134" name="Object 61">
            <a:extLst>
              <a:ext uri="{FF2B5EF4-FFF2-40B4-BE49-F238E27FC236}">
                <a16:creationId xmlns:a16="http://schemas.microsoft.com/office/drawing/2014/main" id="{22BCB901-90E3-4B0B-9118-4C9D90B1B2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08850" y="3213100"/>
          <a:ext cx="11969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4" name="Equation" r:id="rId8" imgW="583947" imgH="393529" progId="Equation.3">
                  <p:embed/>
                </p:oleObj>
              </mc:Choice>
              <mc:Fallback>
                <p:oleObj name="Equation" r:id="rId8" imgW="583947" imgH="393529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850" y="3213100"/>
                        <a:ext cx="1196975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35" name="Object 62">
            <a:extLst>
              <a:ext uri="{FF2B5EF4-FFF2-40B4-BE49-F238E27FC236}">
                <a16:creationId xmlns:a16="http://schemas.microsoft.com/office/drawing/2014/main" id="{2D5774E4-313E-45E4-84D5-27C7DA5F1799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4349750" y="5022850"/>
          <a:ext cx="40830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5" name="Equation" r:id="rId10" imgW="1231366" imgH="152334" progId="Equation.3">
                  <p:embed/>
                </p:oleObj>
              </mc:Choice>
              <mc:Fallback>
                <p:oleObj name="Equation" r:id="rId10" imgW="1231366" imgH="152334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0" y="5022850"/>
                        <a:ext cx="408305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136" name="Text Box 63">
            <a:extLst>
              <a:ext uri="{FF2B5EF4-FFF2-40B4-BE49-F238E27FC236}">
                <a16:creationId xmlns:a16="http://schemas.microsoft.com/office/drawing/2014/main" id="{B8D1B6DD-8984-4685-96EF-48F96100A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4292600"/>
            <a:ext cx="2152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 u="sng">
                <a:latin typeface="Tahoma" panose="020B0604030504040204" pitchFamily="34" charset="0"/>
              </a:rPr>
              <a:t>contingency table</a:t>
            </a:r>
          </a:p>
        </p:txBody>
      </p:sp>
      <p:sp>
        <p:nvSpPr>
          <p:cNvPr id="46137" name="Text Box 64">
            <a:extLst>
              <a:ext uri="{FF2B5EF4-FFF2-40B4-BE49-F238E27FC236}">
                <a16:creationId xmlns:a16="http://schemas.microsoft.com/office/drawing/2014/main" id="{D94ACE35-4629-45F6-A7AF-E26FC8E88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1628775"/>
            <a:ext cx="2359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2000" u="sng">
                <a:latin typeface="Tahoma" panose="020B0604030504040204" pitchFamily="34" charset="0"/>
              </a:rPr>
              <a:t>choosing sentences</a:t>
            </a:r>
          </a:p>
        </p:txBody>
      </p:sp>
      <p:grpSp>
        <p:nvGrpSpPr>
          <p:cNvPr id="46138" name="Group 65">
            <a:extLst>
              <a:ext uri="{FF2B5EF4-FFF2-40B4-BE49-F238E27FC236}">
                <a16:creationId xmlns:a16="http://schemas.microsoft.com/office/drawing/2014/main" id="{D737F6AF-9345-4080-AEB1-F416A1BBBB27}"/>
              </a:ext>
            </a:extLst>
          </p:cNvPr>
          <p:cNvGrpSpPr>
            <a:grpSpLocks/>
          </p:cNvGrpSpPr>
          <p:nvPr/>
        </p:nvGrpSpPr>
        <p:grpSpPr bwMode="auto">
          <a:xfrm>
            <a:off x="0" y="4724400"/>
            <a:ext cx="1979613" cy="1152525"/>
            <a:chOff x="0" y="2976"/>
            <a:chExt cx="1247" cy="726"/>
          </a:xfrm>
        </p:grpSpPr>
        <p:sp>
          <p:nvSpPr>
            <p:cNvPr id="46148" name="Text Box 66" descr="Horizontal brick">
              <a:extLst>
                <a:ext uri="{FF2B5EF4-FFF2-40B4-BE49-F238E27FC236}">
                  <a16:creationId xmlns:a16="http://schemas.microsoft.com/office/drawing/2014/main" id="{ADA51D19-7755-44BC-AC15-D1C7C1B1BA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976"/>
              <a:ext cx="102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ru-RU" sz="2000">
                  <a:latin typeface="Tahoma" panose="020B0604030504040204" pitchFamily="34" charset="0"/>
                </a:rPr>
                <a:t>True Positive</a:t>
              </a:r>
              <a:endParaRPr lang="en-US" altLang="ru-RU" sz="2000">
                <a:latin typeface="Tahoma" panose="020B0604030504040204" pitchFamily="34" charset="0"/>
              </a:endParaRPr>
            </a:p>
          </p:txBody>
        </p:sp>
        <p:sp>
          <p:nvSpPr>
            <p:cNvPr id="46149" name="Line 67">
              <a:extLst>
                <a:ext uri="{FF2B5EF4-FFF2-40B4-BE49-F238E27FC236}">
                  <a16:creationId xmlns:a16="http://schemas.microsoft.com/office/drawing/2014/main" id="{3243AE66-EC78-4A23-BBCA-916944E74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1" y="3339"/>
              <a:ext cx="726" cy="3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grpSp>
        <p:nvGrpSpPr>
          <p:cNvPr id="46139" name="Group 68">
            <a:extLst>
              <a:ext uri="{FF2B5EF4-FFF2-40B4-BE49-F238E27FC236}">
                <a16:creationId xmlns:a16="http://schemas.microsoft.com/office/drawing/2014/main" id="{D7FD2F6C-B512-409A-806D-126235D22D99}"/>
              </a:ext>
            </a:extLst>
          </p:cNvPr>
          <p:cNvGrpSpPr>
            <a:grpSpLocks/>
          </p:cNvGrpSpPr>
          <p:nvPr/>
        </p:nvGrpSpPr>
        <p:grpSpPr bwMode="auto">
          <a:xfrm>
            <a:off x="-36513" y="5949950"/>
            <a:ext cx="1944688" cy="647700"/>
            <a:chOff x="-23" y="3748"/>
            <a:chExt cx="1225" cy="408"/>
          </a:xfrm>
        </p:grpSpPr>
        <p:sp>
          <p:nvSpPr>
            <p:cNvPr id="46146" name="Text Box 69" descr="Horizontal brick">
              <a:extLst>
                <a:ext uri="{FF2B5EF4-FFF2-40B4-BE49-F238E27FC236}">
                  <a16:creationId xmlns:a16="http://schemas.microsoft.com/office/drawing/2014/main" id="{E4C57533-4E2F-4EB5-87E5-96AD28203A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3" y="3748"/>
              <a:ext cx="106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ru-RU" sz="2000">
                  <a:latin typeface="Tahoma" panose="020B0604030504040204" pitchFamily="34" charset="0"/>
                </a:rPr>
                <a:t>False Positive</a:t>
              </a:r>
              <a:endParaRPr lang="en-US" altLang="ru-RU" sz="2000">
                <a:latin typeface="Tahoma" panose="020B0604030504040204" pitchFamily="34" charset="0"/>
              </a:endParaRPr>
            </a:p>
          </p:txBody>
        </p:sp>
        <p:sp>
          <p:nvSpPr>
            <p:cNvPr id="46147" name="Line 70">
              <a:extLst>
                <a:ext uri="{FF2B5EF4-FFF2-40B4-BE49-F238E27FC236}">
                  <a16:creationId xmlns:a16="http://schemas.microsoft.com/office/drawing/2014/main" id="{A2D8C86A-0CD6-4A2A-B9AF-FAF62BDDCE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1" y="4020"/>
              <a:ext cx="681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grpSp>
        <p:nvGrpSpPr>
          <p:cNvPr id="46140" name="Group 71">
            <a:extLst>
              <a:ext uri="{FF2B5EF4-FFF2-40B4-BE49-F238E27FC236}">
                <a16:creationId xmlns:a16="http://schemas.microsoft.com/office/drawing/2014/main" id="{381FD305-955A-4A21-8E34-36B1E60A28F3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5805488"/>
            <a:ext cx="2962275" cy="396875"/>
            <a:chOff x="2064" y="3657"/>
            <a:chExt cx="1866" cy="250"/>
          </a:xfrm>
        </p:grpSpPr>
        <p:sp>
          <p:nvSpPr>
            <p:cNvPr id="46144" name="Text Box 72" descr="Horizontal brick">
              <a:extLst>
                <a:ext uri="{FF2B5EF4-FFF2-40B4-BE49-F238E27FC236}">
                  <a16:creationId xmlns:a16="http://schemas.microsoft.com/office/drawing/2014/main" id="{25D9AE82-1E33-4599-A594-EAB76F7BAB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3657"/>
              <a:ext cx="114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ru-RU" sz="2000">
                  <a:latin typeface="Tahoma" panose="020B0604030504040204" pitchFamily="34" charset="0"/>
                </a:rPr>
                <a:t>False Negative</a:t>
              </a:r>
              <a:endParaRPr lang="en-US" altLang="ru-RU" sz="2000">
                <a:latin typeface="Tahoma" panose="020B0604030504040204" pitchFamily="34" charset="0"/>
              </a:endParaRPr>
            </a:p>
          </p:txBody>
        </p:sp>
        <p:sp>
          <p:nvSpPr>
            <p:cNvPr id="46145" name="Line 73">
              <a:extLst>
                <a:ext uri="{FF2B5EF4-FFF2-40B4-BE49-F238E27FC236}">
                  <a16:creationId xmlns:a16="http://schemas.microsoft.com/office/drawing/2014/main" id="{10E46E49-13F9-4C71-B2FD-5EC81A1AB2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748"/>
              <a:ext cx="63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grpSp>
        <p:nvGrpSpPr>
          <p:cNvPr id="46141" name="Group 74">
            <a:extLst>
              <a:ext uri="{FF2B5EF4-FFF2-40B4-BE49-F238E27FC236}">
                <a16:creationId xmlns:a16="http://schemas.microsoft.com/office/drawing/2014/main" id="{3CF55391-E2F5-4CB8-8939-864070DC9A64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6308725"/>
            <a:ext cx="2979738" cy="396875"/>
            <a:chOff x="2064" y="3974"/>
            <a:chExt cx="1877" cy="250"/>
          </a:xfrm>
        </p:grpSpPr>
        <p:sp>
          <p:nvSpPr>
            <p:cNvPr id="46142" name="Text Box 75" descr="Horizontal brick">
              <a:extLst>
                <a:ext uri="{FF2B5EF4-FFF2-40B4-BE49-F238E27FC236}">
                  <a16:creationId xmlns:a16="http://schemas.microsoft.com/office/drawing/2014/main" id="{CA9A4E44-19D9-4150-9E9B-F1AC2BA100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5" y="3974"/>
              <a:ext cx="110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ru-RU" sz="2000">
                  <a:latin typeface="Tahoma" panose="020B0604030504040204" pitchFamily="34" charset="0"/>
                </a:rPr>
                <a:t>True Negative</a:t>
              </a:r>
              <a:endParaRPr lang="en-US" altLang="ru-RU" sz="2000">
                <a:latin typeface="Tahoma" panose="020B0604030504040204" pitchFamily="34" charset="0"/>
              </a:endParaRPr>
            </a:p>
          </p:txBody>
        </p:sp>
        <p:sp>
          <p:nvSpPr>
            <p:cNvPr id="46143" name="Line 76">
              <a:extLst>
                <a:ext uri="{FF2B5EF4-FFF2-40B4-BE49-F238E27FC236}">
                  <a16:creationId xmlns:a16="http://schemas.microsoft.com/office/drawing/2014/main" id="{8C032098-4635-4BDF-A8C9-E9663972EA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4156"/>
              <a:ext cx="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3DEC3C6-EF91-47D9-B94A-C86AE274714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EB6BE146-1F34-41E7-BF60-68D47359DB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Оценка качества экстрактов (пример)</a:t>
            </a:r>
            <a:endParaRPr lang="en-GB" altLang="ru-RU" sz="4000"/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8108FED7-1DCD-44CF-BB5A-AD3AFBD17BD2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003800" y="4365625"/>
            <a:ext cx="3878263" cy="19161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Точность</a:t>
            </a:r>
            <a:r>
              <a:rPr lang="en-GB" altLang="ru-RU" sz="2400"/>
              <a:t> =  1/2</a:t>
            </a:r>
          </a:p>
          <a:p>
            <a:pPr eaLnBrk="1" hangingPunct="1">
              <a:lnSpc>
                <a:spcPct val="90000"/>
              </a:lnSpc>
            </a:pPr>
            <a:endParaRPr lang="en-GB" altLang="ru-RU" sz="2800"/>
          </a:p>
          <a:p>
            <a:pPr eaLnBrk="1" hangingPunct="1">
              <a:lnSpc>
                <a:spcPct val="90000"/>
              </a:lnSpc>
            </a:pPr>
            <a:endParaRPr lang="en-GB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Полнота</a:t>
            </a:r>
            <a:r>
              <a:rPr lang="en-GB" altLang="ru-RU" sz="2400"/>
              <a:t> = 1/3</a:t>
            </a:r>
          </a:p>
        </p:txBody>
      </p:sp>
      <p:graphicFrame>
        <p:nvGraphicFramePr>
          <p:cNvPr id="60420" name="Group 4">
            <a:extLst>
              <a:ext uri="{FF2B5EF4-FFF2-40B4-BE49-F238E27FC236}">
                <a16:creationId xmlns:a16="http://schemas.microsoft.com/office/drawing/2014/main" id="{14E9BFF1-6D88-4750-8014-08C13179F6E6}"/>
              </a:ext>
            </a:extLst>
          </p:cNvPr>
          <p:cNvGraphicFramePr>
            <a:graphicFrameLocks noGrp="1"/>
          </p:cNvGraphicFramePr>
          <p:nvPr/>
        </p:nvGraphicFramePr>
        <p:xfrm>
          <a:off x="5724525" y="1844675"/>
          <a:ext cx="2232025" cy="2184401"/>
        </p:xfrm>
        <a:graphic>
          <a:graphicData uri="http://schemas.openxmlformats.org/drawingml/2006/table">
            <a:tbl>
              <a:tblPr/>
              <a:tblGrid>
                <a:gridCol w="739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0443" name="Group 27">
            <a:extLst>
              <a:ext uri="{FF2B5EF4-FFF2-40B4-BE49-F238E27FC236}">
                <a16:creationId xmlns:a16="http://schemas.microsoft.com/office/drawing/2014/main" id="{0F5A8CEC-C248-4DD4-91DE-08BACEB1697C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042988" y="1792288"/>
          <a:ext cx="5467350" cy="3806825"/>
        </p:xfrm>
        <a:graphic>
          <a:graphicData uri="http://schemas.openxmlformats.org/drawingml/2006/table">
            <a:tbl>
              <a:tblPr/>
              <a:tblGrid>
                <a:gridCol w="360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5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Human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System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362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4F8D0BB-E875-4B90-BA9F-E38621BC31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77B1E5AF-1415-4675-81E3-9CD46F3930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Конференция по аннотированию текстов:</a:t>
            </a:r>
            <a:br>
              <a:rPr lang="en-US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 </a:t>
            </a:r>
            <a:r>
              <a:rPr lang="en-US" altLang="ru-RU" sz="3200">
                <a:solidFill>
                  <a:schemeClr val="tx1"/>
                </a:solidFill>
              </a:rPr>
              <a:t>DUC (Document Understanding Conference)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96FF7793-73AC-41C7-89B7-A25F30DE32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8382000" cy="5334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/>
              <a:t>Формирование тестовых массивов</a:t>
            </a:r>
          </a:p>
          <a:p>
            <a:pPr lvl="1" eaLnBrk="1" hangingPunct="1">
              <a:spcBef>
                <a:spcPct val="60000"/>
              </a:spcBef>
            </a:pPr>
            <a:r>
              <a:rPr lang="ru-RU" altLang="ru-RU" sz="2400"/>
              <a:t>Корпус текстов с аннотациями, </a:t>
            </a:r>
            <a:br>
              <a:rPr lang="en-US" altLang="ru-RU" sz="2400"/>
            </a:br>
            <a:r>
              <a:rPr lang="ru-RU" altLang="ru-RU" sz="2400"/>
              <a:t>сделанными людьми</a:t>
            </a:r>
          </a:p>
          <a:p>
            <a:pPr lvl="1" eaLnBrk="1" hangingPunct="1">
              <a:spcBef>
                <a:spcPct val="60000"/>
              </a:spcBef>
            </a:pPr>
            <a:r>
              <a:rPr lang="ru-RU" altLang="ru-RU" sz="2400"/>
              <a:t>Корпус блоков текстов на одну тему, например, сообщения разных информагентств на тему «Визит Клинтона в Москву»</a:t>
            </a:r>
            <a:r>
              <a:rPr lang="en-US" altLang="ru-RU" sz="2400"/>
              <a:t>.</a:t>
            </a:r>
            <a:r>
              <a:rPr lang="ru-RU" altLang="ru-RU" sz="2400"/>
              <a:t>  Отмечены важные предложения </a:t>
            </a:r>
          </a:p>
          <a:p>
            <a:pPr lvl="1" eaLnBrk="1" hangingPunct="1">
              <a:spcBef>
                <a:spcPct val="60000"/>
              </a:spcBef>
            </a:pPr>
            <a:r>
              <a:rPr lang="ru-RU" altLang="ru-RU" sz="2400"/>
              <a:t>Аннотирование по многим документам. Приложены примеры аннотаций 100, 200, 300, 400 слов</a:t>
            </a:r>
          </a:p>
          <a:p>
            <a:pPr lvl="1" eaLnBrk="1" hangingPunct="1">
              <a:spcBef>
                <a:spcPct val="60000"/>
              </a:spcBef>
            </a:pPr>
            <a:r>
              <a:rPr lang="ru-RU" altLang="ru-RU" sz="2400" u="sng"/>
              <a:t>Тестирование обзорных рефератов сложно, поскольку в разных текстах имеются частично похожие предложения</a:t>
            </a:r>
            <a:endParaRPr lang="en-US" altLang="ru-RU" sz="2400" u="sng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5DFA552-BBA2-457C-B253-DB27AE9D3D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9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3">
            <a:extLst>
              <a:ext uri="{FF2B5EF4-FFF2-40B4-BE49-F238E27FC236}">
                <a16:creationId xmlns:a16="http://schemas.microsoft.com/office/drawing/2014/main" id="{1109FB37-767D-4052-974C-557D4FFD5E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765175"/>
          </a:xfrm>
        </p:spPr>
        <p:txBody>
          <a:bodyPr/>
          <a:lstStyle/>
          <a:p>
            <a:pPr eaLnBrk="1" hangingPunct="1"/>
            <a:r>
              <a:rPr lang="ru-RU" altLang="ru-RU" sz="3600"/>
              <a:t>Автоматические </a:t>
            </a:r>
            <a:r>
              <a:rPr lang="en-US" altLang="ru-RU" sz="3600"/>
              <a:t>ROUGE </a:t>
            </a:r>
            <a:r>
              <a:rPr lang="ru-RU" altLang="ru-RU" sz="3600"/>
              <a:t>метрики</a:t>
            </a:r>
            <a:r>
              <a:rPr lang="en-US" altLang="ru-RU" sz="3600">
                <a:latin typeface="Tw Cen MT" panose="020B0602020104020603" pitchFamily="34" charset="0"/>
              </a:rPr>
              <a:t> </a:t>
            </a:r>
            <a:endParaRPr lang="ru-RU" altLang="ru-RU" sz="3600"/>
          </a:p>
        </p:txBody>
      </p:sp>
      <p:sp>
        <p:nvSpPr>
          <p:cNvPr id="49155" name="Содержимое 4">
            <a:extLst>
              <a:ext uri="{FF2B5EF4-FFF2-40B4-BE49-F238E27FC236}">
                <a16:creationId xmlns:a16="http://schemas.microsoft.com/office/drawing/2014/main" id="{A543A02C-49C0-448A-BEFC-DD65487ED71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23850" y="1125538"/>
            <a:ext cx="8442325" cy="5589587"/>
          </a:xfrm>
        </p:spPr>
        <p:txBody>
          <a:bodyPr/>
          <a:lstStyle/>
          <a:p>
            <a:pPr marL="319088" indent="-319088" eaLnBrk="1" hangingPunct="1"/>
            <a:r>
              <a:rPr lang="en-US" altLang="ru-RU" sz="2400" b="1"/>
              <a:t>ROUGE</a:t>
            </a:r>
            <a:r>
              <a:rPr lang="ru-RU" altLang="ru-RU" sz="2400"/>
              <a:t> или</a:t>
            </a:r>
            <a:r>
              <a:rPr lang="en-US" altLang="ru-RU" sz="2400"/>
              <a:t> </a:t>
            </a:r>
            <a:r>
              <a:rPr lang="en-US" altLang="ru-RU" sz="2400" b="1"/>
              <a:t>Recall-Oriented Understudy for Gisting Evaluation</a:t>
            </a:r>
            <a:r>
              <a:rPr lang="ru-RU" altLang="ru-RU" sz="2400"/>
              <a:t> – набор метрик и комплекс программ для оценки автоматического аннотирования и машинного перевода текстов. </a:t>
            </a:r>
          </a:p>
          <a:p>
            <a:pPr marL="319088" indent="-319088" eaLnBrk="1" hangingPunct="1"/>
            <a:r>
              <a:rPr lang="ru-RU" altLang="ru-RU" sz="2400"/>
              <a:t>Основная идея – сравнение генерированного текста с </a:t>
            </a:r>
            <a:r>
              <a:rPr lang="en-US" altLang="ru-RU" sz="2400"/>
              <a:t>“</a:t>
            </a:r>
            <a:r>
              <a:rPr lang="ru-RU" altLang="ru-RU" sz="2400"/>
              <a:t>эталонным</a:t>
            </a:r>
            <a:r>
              <a:rPr lang="en-US" altLang="ru-RU" sz="2400"/>
              <a:t>”</a:t>
            </a:r>
            <a:r>
              <a:rPr lang="ru-RU" altLang="ru-RU" sz="2400"/>
              <a:t>, сделанным человеком.</a:t>
            </a:r>
          </a:p>
          <a:p>
            <a:pPr marL="319088" indent="-319088" eaLnBrk="1" hangingPunct="1"/>
            <a:r>
              <a:rPr lang="ru-RU" altLang="ru-RU" sz="2400"/>
              <a:t>Существуют различные формы метрики, сравнивающие:</a:t>
            </a:r>
          </a:p>
          <a:p>
            <a:pPr marL="835025" lvl="1" indent="-514350" eaLnBrk="1" hangingPunct="1">
              <a:buFont typeface="Wingdings 2" panose="05020102010507070707" pitchFamily="18" charset="2"/>
              <a:buAutoNum type="arabicPeriod"/>
            </a:pPr>
            <a:r>
              <a:rPr lang="en-US" altLang="ru-RU" sz="2400"/>
              <a:t>n-</a:t>
            </a:r>
            <a:r>
              <a:rPr lang="ru-RU" altLang="ru-RU" sz="2400"/>
              <a:t>граммы </a:t>
            </a:r>
            <a:r>
              <a:rPr lang="en-US" altLang="ru-RU" sz="2400"/>
              <a:t>(ROUGE-N)</a:t>
            </a:r>
            <a:endParaRPr lang="ru-RU" altLang="ru-RU" sz="2400"/>
          </a:p>
          <a:p>
            <a:pPr marL="835025" lvl="1" indent="-514350" eaLnBrk="1" hangingPunct="1">
              <a:buFont typeface="Wingdings 2" panose="05020102010507070707" pitchFamily="18" charset="2"/>
              <a:buAutoNum type="arabicPeriod"/>
            </a:pPr>
            <a:r>
              <a:rPr lang="ru-RU" altLang="ru-RU" sz="2400"/>
              <a:t>минимальные общие подстроки </a:t>
            </a:r>
            <a:r>
              <a:rPr lang="en-US" altLang="ru-RU" sz="2400"/>
              <a:t>(ROUGE-L </a:t>
            </a:r>
            <a:r>
              <a:rPr lang="ru-RU" altLang="ru-RU" sz="2400"/>
              <a:t>и </a:t>
            </a:r>
            <a:r>
              <a:rPr lang="en-US" altLang="ru-RU" sz="2400"/>
              <a:t>ROUGE-W)</a:t>
            </a:r>
            <a:endParaRPr lang="ru-RU" altLang="ru-RU" sz="2400"/>
          </a:p>
          <a:p>
            <a:pPr marL="835025" lvl="1" indent="-514350" eaLnBrk="1" hangingPunct="1">
              <a:buFont typeface="Wingdings 2" panose="05020102010507070707" pitchFamily="18" charset="2"/>
              <a:buAutoNum type="arabicPeriod"/>
            </a:pPr>
            <a:r>
              <a:rPr lang="ru-RU" altLang="ru-RU" sz="2400"/>
              <a:t>униграммы и биграммы (</a:t>
            </a:r>
            <a:r>
              <a:rPr lang="en-US" altLang="ru-RU" sz="2400"/>
              <a:t>ROUGE-</a:t>
            </a:r>
            <a:r>
              <a:rPr lang="ru-RU" altLang="ru-RU" sz="2400"/>
              <a:t>1</a:t>
            </a:r>
            <a:r>
              <a:rPr lang="en-US" altLang="ru-RU" sz="2400"/>
              <a:t> and ROUGE-2)</a:t>
            </a:r>
            <a:endParaRPr lang="ru-RU" altLang="ru-RU" sz="240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AA4BC8-BAAE-4566-9881-303D7813F9C0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5DB48BA3-9DE5-4221-934A-195FA6C0C59D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46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28E1302-BB48-45C9-8F3A-38103B1AA8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3">
            <a:extLst>
              <a:ext uri="{FF2B5EF4-FFF2-40B4-BE49-F238E27FC236}">
                <a16:creationId xmlns:a16="http://schemas.microsoft.com/office/drawing/2014/main" id="{46A6C0F7-F107-4546-BD48-02874CAADC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1188" y="0"/>
            <a:ext cx="8153400" cy="665163"/>
          </a:xfrm>
        </p:spPr>
        <p:txBody>
          <a:bodyPr/>
          <a:lstStyle/>
          <a:p>
            <a:pPr eaLnBrk="1" hangingPunct="1"/>
            <a:r>
              <a:rPr lang="ru-RU" altLang="ru-RU" sz="3600"/>
              <a:t>Автоматические </a:t>
            </a:r>
            <a:r>
              <a:rPr lang="en-US" altLang="ru-RU" sz="3600"/>
              <a:t>ROUGE </a:t>
            </a:r>
            <a:r>
              <a:rPr lang="ru-RU" altLang="ru-RU" sz="3600"/>
              <a:t>метрики</a:t>
            </a:r>
            <a:r>
              <a:rPr lang="en-US" altLang="ru-RU" sz="4000">
                <a:latin typeface="Tw Cen MT" panose="020B0602020104020603" pitchFamily="34" charset="0"/>
              </a:rPr>
              <a:t> </a:t>
            </a:r>
            <a:endParaRPr lang="ru-RU" altLang="ru-RU" sz="4000"/>
          </a:p>
        </p:txBody>
      </p:sp>
      <p:sp>
        <p:nvSpPr>
          <p:cNvPr id="50179" name="Содержимое 4">
            <a:extLst>
              <a:ext uri="{FF2B5EF4-FFF2-40B4-BE49-F238E27FC236}">
                <a16:creationId xmlns:a16="http://schemas.microsoft.com/office/drawing/2014/main" id="{AD1F8F35-FD92-4827-800E-184F6DF0377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2775" y="836613"/>
            <a:ext cx="8153400" cy="5878512"/>
          </a:xfrm>
        </p:spPr>
        <p:txBody>
          <a:bodyPr/>
          <a:lstStyle/>
          <a:p>
            <a:pPr marL="319088" indent="-319088" eaLnBrk="1" hangingPunct="1"/>
            <a:r>
              <a:rPr lang="ru-RU" altLang="ru-RU" sz="3000" b="1"/>
              <a:t>Общая формула:</a:t>
            </a:r>
          </a:p>
          <a:p>
            <a:pPr marL="319088" indent="-319088" eaLnBrk="1" hangingPunct="1"/>
            <a:endParaRPr lang="ru-RU" altLang="ru-RU" sz="3000"/>
          </a:p>
          <a:p>
            <a:pPr marL="319088" indent="-319088" eaLnBrk="1" hangingPunct="1"/>
            <a:endParaRPr lang="ru-RU" altLang="ru-RU" sz="2300"/>
          </a:p>
          <a:p>
            <a:pPr marL="319088" indent="-319088" eaLnBrk="1" hangingPunct="1">
              <a:buFont typeface="Wingdings" panose="05000000000000000000" pitchFamily="2" charset="2"/>
              <a:buChar char="Ø"/>
            </a:pPr>
            <a:r>
              <a:rPr lang="en-US" altLang="ru-RU" sz="2300" i="1">
                <a:latin typeface="Tw Cen MT" panose="020B0602020104020603" pitchFamily="34" charset="0"/>
              </a:rPr>
              <a:t>A</a:t>
            </a:r>
            <a:r>
              <a:rPr lang="en-US" altLang="ru-RU" sz="2300" i="1" baseline="-25000">
                <a:latin typeface="Tw Cen MT" panose="020B0602020104020603" pitchFamily="34" charset="0"/>
              </a:rPr>
              <a:t>i</a:t>
            </a:r>
            <a:r>
              <a:rPr lang="ru-RU" altLang="ru-RU" sz="2300"/>
              <a:t> – оцениваемая обзорная аннотация </a:t>
            </a:r>
            <a:r>
              <a:rPr lang="en-US" altLang="ru-RU" sz="2300" i="1">
                <a:latin typeface="Tw Cen MT" panose="020B0602020104020603" pitchFamily="34" charset="0"/>
              </a:rPr>
              <a:t>i</a:t>
            </a:r>
            <a:r>
              <a:rPr lang="ru-RU" altLang="ru-RU" sz="2300"/>
              <a:t>-того кластера.</a:t>
            </a:r>
          </a:p>
          <a:p>
            <a:pPr marL="319088" indent="-319088" eaLnBrk="1" hangingPunct="1">
              <a:buFont typeface="Wingdings" panose="05000000000000000000" pitchFamily="2" charset="2"/>
              <a:buChar char="Ø"/>
            </a:pPr>
            <a:r>
              <a:rPr lang="en-US" altLang="ru-RU" sz="2300" i="1">
                <a:latin typeface="Tw Cen MT" panose="020B0602020104020603" pitchFamily="34" charset="0"/>
              </a:rPr>
              <a:t>M</a:t>
            </a:r>
            <a:r>
              <a:rPr lang="en-US" altLang="ru-RU" sz="2300" i="1" baseline="-25000">
                <a:latin typeface="Tw Cen MT" panose="020B0602020104020603" pitchFamily="34" charset="0"/>
              </a:rPr>
              <a:t>ij</a:t>
            </a:r>
            <a:r>
              <a:rPr lang="ru-RU" altLang="ru-RU" sz="2300"/>
              <a:t> – ручные аннотации </a:t>
            </a:r>
            <a:r>
              <a:rPr lang="en-US" altLang="ru-RU" sz="2300" i="1">
                <a:latin typeface="Tw Cen MT" panose="020B0602020104020603" pitchFamily="34" charset="0"/>
              </a:rPr>
              <a:t>i</a:t>
            </a:r>
            <a:r>
              <a:rPr lang="ru-RU" altLang="ru-RU" sz="2300"/>
              <a:t>‑того кластера.</a:t>
            </a:r>
          </a:p>
          <a:p>
            <a:pPr marL="319088" indent="-319088" eaLnBrk="1" hangingPunct="1">
              <a:buFont typeface="Wingdings" panose="05000000000000000000" pitchFamily="2" charset="2"/>
              <a:buChar char="Ø"/>
            </a:pPr>
            <a:r>
              <a:rPr lang="en-US" altLang="ru-RU" sz="2300" i="1">
                <a:latin typeface="Tw Cen MT" panose="020B0602020104020603" pitchFamily="34" charset="0"/>
              </a:rPr>
              <a:t>Ngram</a:t>
            </a:r>
            <a:r>
              <a:rPr lang="ru-RU" altLang="ru-RU" sz="2300" i="1"/>
              <a:t>(</a:t>
            </a:r>
            <a:r>
              <a:rPr lang="en-US" altLang="ru-RU" sz="2300" i="1">
                <a:latin typeface="Tw Cen MT" panose="020B0602020104020603" pitchFamily="34" charset="0"/>
              </a:rPr>
              <a:t>D</a:t>
            </a:r>
            <a:r>
              <a:rPr lang="ru-RU" altLang="ru-RU" sz="2300" i="1"/>
              <a:t>)</a:t>
            </a:r>
            <a:r>
              <a:rPr lang="ru-RU" altLang="ru-RU" sz="2300"/>
              <a:t> – </a:t>
            </a:r>
            <a:r>
              <a:rPr lang="ru-RU" altLang="ru-RU" sz="1800"/>
              <a:t>множество всех </a:t>
            </a:r>
            <a:r>
              <a:rPr lang="en-US" altLang="ru-RU" sz="1800">
                <a:latin typeface="Tw Cen MT" panose="020B0602020104020603" pitchFamily="34" charset="0"/>
              </a:rPr>
              <a:t>n</a:t>
            </a:r>
            <a:r>
              <a:rPr lang="ru-RU" altLang="ru-RU" sz="1800"/>
              <a:t>-грамм из лемм соответствующего документа </a:t>
            </a:r>
            <a:r>
              <a:rPr lang="en-US" altLang="ru-RU" sz="1800" i="1">
                <a:latin typeface="Tw Cen MT" panose="020B0602020104020603" pitchFamily="34" charset="0"/>
              </a:rPr>
              <a:t>D</a:t>
            </a:r>
            <a:r>
              <a:rPr lang="ru-RU" altLang="ru-RU" sz="1800" i="1"/>
              <a:t>.</a:t>
            </a:r>
            <a:endParaRPr lang="ru-RU" altLang="ru-RU" sz="1800"/>
          </a:p>
          <a:p>
            <a:pPr marL="319088" indent="-319088" eaLnBrk="1" hangingPunct="1"/>
            <a:r>
              <a:rPr lang="ru-RU" altLang="ru-RU" sz="3000" b="1"/>
              <a:t>Пример </a:t>
            </a:r>
            <a:r>
              <a:rPr lang="en-US" altLang="ru-RU" sz="3000" b="1"/>
              <a:t>Rouge </a:t>
            </a:r>
            <a:r>
              <a:rPr lang="ru-RU" altLang="ru-RU" sz="3000" b="1"/>
              <a:t>для двух предложений:</a:t>
            </a:r>
          </a:p>
          <a:p>
            <a:pPr marL="319088" indent="-319088" eaLnBrk="1" hangingPunct="1">
              <a:buFont typeface="Wingdings" panose="05000000000000000000" pitchFamily="2" charset="2"/>
              <a:buAutoNum type="arabicPeriod"/>
            </a:pPr>
            <a:r>
              <a:rPr lang="ru-RU" altLang="ru-RU" sz="2300">
                <a:solidFill>
                  <a:srgbClr val="FF0000"/>
                </a:solidFill>
              </a:rPr>
              <a:t>Китай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и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Тайвань</a:t>
            </a:r>
            <a:r>
              <a:rPr lang="ru-RU" altLang="ru-RU" sz="2300"/>
              <a:t> установили </a:t>
            </a:r>
            <a:r>
              <a:rPr lang="ru-RU" altLang="ru-RU" sz="2300">
                <a:solidFill>
                  <a:srgbClr val="FF0000"/>
                </a:solidFill>
              </a:rPr>
              <a:t>авиасообщение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после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60-летнего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перерыва</a:t>
            </a:r>
            <a:r>
              <a:rPr lang="ru-RU" altLang="ru-RU" sz="2300"/>
              <a:t>.</a:t>
            </a:r>
          </a:p>
          <a:p>
            <a:pPr marL="319088" indent="-319088" eaLnBrk="1" hangingPunct="1">
              <a:buFont typeface="Wingdings" panose="05000000000000000000" pitchFamily="2" charset="2"/>
              <a:buAutoNum type="arabicPeriod"/>
            </a:pPr>
            <a:r>
              <a:rPr lang="ru-RU" altLang="ru-RU" sz="2300">
                <a:solidFill>
                  <a:srgbClr val="FF0000"/>
                </a:solidFill>
              </a:rPr>
              <a:t>После</a:t>
            </a:r>
            <a:r>
              <a:rPr lang="ru-RU" altLang="ru-RU" sz="2300"/>
              <a:t> почти </a:t>
            </a:r>
            <a:r>
              <a:rPr lang="ru-RU" altLang="ru-RU" sz="2300">
                <a:solidFill>
                  <a:srgbClr val="FF0000"/>
                </a:solidFill>
              </a:rPr>
              <a:t>60-летнего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перерыва</a:t>
            </a:r>
            <a:r>
              <a:rPr lang="ru-RU" altLang="ru-RU" sz="2300"/>
              <a:t> открылось регулярное </a:t>
            </a:r>
            <a:r>
              <a:rPr lang="ru-RU" altLang="ru-RU" sz="2300">
                <a:solidFill>
                  <a:srgbClr val="FF0000"/>
                </a:solidFill>
              </a:rPr>
              <a:t>авиасообщение</a:t>
            </a:r>
            <a:r>
              <a:rPr lang="ru-RU" altLang="ru-RU" sz="2300"/>
              <a:t>  между </a:t>
            </a:r>
            <a:r>
              <a:rPr lang="ru-RU" altLang="ru-RU" sz="2300">
                <a:solidFill>
                  <a:srgbClr val="FF0000"/>
                </a:solidFill>
              </a:rPr>
              <a:t>Тайванем</a:t>
            </a:r>
            <a:r>
              <a:rPr lang="ru-RU" altLang="ru-RU" sz="2300"/>
              <a:t> </a:t>
            </a:r>
            <a:r>
              <a:rPr lang="ru-RU" altLang="ru-RU" sz="2300">
                <a:solidFill>
                  <a:srgbClr val="FF0000"/>
                </a:solidFill>
              </a:rPr>
              <a:t>и</a:t>
            </a:r>
            <a:r>
              <a:rPr lang="ru-RU" altLang="ru-RU" sz="2300"/>
              <a:t> материковым </a:t>
            </a:r>
            <a:r>
              <a:rPr lang="ru-RU" altLang="ru-RU" sz="2300">
                <a:solidFill>
                  <a:srgbClr val="FF0000"/>
                </a:solidFill>
              </a:rPr>
              <a:t>Китаем</a:t>
            </a:r>
            <a:r>
              <a:rPr lang="ru-RU" altLang="ru-RU" sz="2300"/>
              <a:t>.</a:t>
            </a:r>
          </a:p>
          <a:p>
            <a:pPr marL="319088" indent="-319088" algn="ctr" eaLnBrk="1" hangingPunct="1">
              <a:buFontTx/>
              <a:buNone/>
            </a:pPr>
            <a:r>
              <a:rPr lang="en-US" altLang="ru-RU" sz="3000">
                <a:latin typeface="Tw Cen MT" panose="020B0602020104020603" pitchFamily="34" charset="0"/>
              </a:rPr>
              <a:t>Rouge-1 = 7/12 = 0.58</a:t>
            </a:r>
            <a:endParaRPr lang="ru-RU" altLang="ru-RU" sz="300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084599-50D7-4C42-9D2E-9D8F6CC99298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3ED9202E-0F21-429B-91BA-EC81B15AF395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47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50181" name="Picture 3">
            <a:extLst>
              <a:ext uri="{FF2B5EF4-FFF2-40B4-BE49-F238E27FC236}">
                <a16:creationId xmlns:a16="http://schemas.microsoft.com/office/drawing/2014/main" id="{7B8317FD-E253-4A98-B394-D15E4D225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341438"/>
            <a:ext cx="7145338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3">
            <a:extLst>
              <a:ext uri="{FF2B5EF4-FFF2-40B4-BE49-F238E27FC236}">
                <a16:creationId xmlns:a16="http://schemas.microsoft.com/office/drawing/2014/main" id="{C9CCB36E-1190-4C49-8875-D8839EFC7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341438"/>
            <a:ext cx="7145338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87AE674-140B-4C21-B99E-0CC404760F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3">
            <a:extLst>
              <a:ext uri="{FF2B5EF4-FFF2-40B4-BE49-F238E27FC236}">
                <a16:creationId xmlns:a16="http://schemas.microsoft.com/office/drawing/2014/main" id="{5CF3A26B-07FE-47F4-8BF8-5916739985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1143000"/>
          </a:xfrm>
        </p:spPr>
        <p:txBody>
          <a:bodyPr/>
          <a:lstStyle/>
          <a:p>
            <a:pPr eaLnBrk="1" hangingPunct="1"/>
            <a:r>
              <a:rPr lang="ru-RU" altLang="ru-RU" sz="3600"/>
              <a:t>Метод «Пирамиды»</a:t>
            </a:r>
            <a:r>
              <a:rPr lang="en-US" altLang="ru-RU" sz="3600"/>
              <a:t> - 1</a:t>
            </a:r>
            <a:r>
              <a:rPr lang="en-US" altLang="ru-RU" sz="4000">
                <a:latin typeface="Tw Cen MT" panose="020B0602020104020603" pitchFamily="34" charset="0"/>
              </a:rPr>
              <a:t> </a:t>
            </a:r>
            <a:br>
              <a:rPr lang="ru-RU" altLang="ru-RU" sz="4000"/>
            </a:br>
            <a:r>
              <a:rPr lang="en-US" altLang="ru-RU" sz="2900">
                <a:latin typeface="Tw Cen MT" panose="020B0602020104020603" pitchFamily="34" charset="0"/>
              </a:rPr>
              <a:t>Pyramid Evaluation</a:t>
            </a:r>
            <a:endParaRPr lang="ru-RU" altLang="ru-RU" sz="2900"/>
          </a:p>
        </p:txBody>
      </p:sp>
      <p:sp>
        <p:nvSpPr>
          <p:cNvPr id="51203" name="Содержимое 4">
            <a:extLst>
              <a:ext uri="{FF2B5EF4-FFF2-40B4-BE49-F238E27FC236}">
                <a16:creationId xmlns:a16="http://schemas.microsoft.com/office/drawing/2014/main" id="{7A264D9A-51A8-4C5F-B193-70C8C1AB4FC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2775" y="1268413"/>
            <a:ext cx="8153400" cy="5446712"/>
          </a:xfrm>
        </p:spPr>
        <p:txBody>
          <a:bodyPr/>
          <a:lstStyle/>
          <a:p>
            <a:pPr marL="319088" indent="-319088" eaLnBrk="1" hangingPunct="1"/>
            <a:r>
              <a:rPr lang="ru-RU" altLang="ru-RU" sz="2800"/>
              <a:t>Разработан</a:t>
            </a:r>
            <a:r>
              <a:rPr lang="en-US" altLang="ru-RU" sz="2800">
                <a:latin typeface="Tw Cen MT" panose="020B0602020104020603" pitchFamily="34" charset="0"/>
              </a:rPr>
              <a:t> </a:t>
            </a:r>
            <a:r>
              <a:rPr lang="ru-RU" altLang="ru-RU" sz="2800"/>
              <a:t>в 2005 году Колумбийским университетом.</a:t>
            </a:r>
          </a:p>
          <a:p>
            <a:pPr marL="319088" indent="-319088" eaLnBrk="1" hangingPunct="1"/>
            <a:r>
              <a:rPr lang="ru-RU" altLang="ru-RU" sz="2800"/>
              <a:t>Эксперты выделяют из «эталонных» аннотаций «информационные единицы» - </a:t>
            </a:r>
            <a:r>
              <a:rPr lang="en-US" altLang="ru-RU" sz="2800"/>
              <a:t>Summary Content Units (SCUs).</a:t>
            </a:r>
          </a:p>
          <a:p>
            <a:pPr marL="319088" indent="-319088" eaLnBrk="1" hangingPunct="1"/>
            <a:r>
              <a:rPr lang="ru-RU" altLang="ru-RU" sz="2800"/>
              <a:t>Каждый </a:t>
            </a:r>
            <a:r>
              <a:rPr lang="en-US" altLang="ru-RU" sz="2800"/>
              <a:t>SCU </a:t>
            </a:r>
            <a:r>
              <a:rPr lang="ru-RU" altLang="ru-RU" sz="2800"/>
              <a:t>получает вес, равный количеству «эталонных» аннотаций, где она встречалась.</a:t>
            </a:r>
          </a:p>
          <a:p>
            <a:pPr marL="319088" indent="-319088" eaLnBrk="1" hangingPunct="1"/>
            <a:r>
              <a:rPr lang="ru-RU" altLang="ru-RU" sz="2800"/>
              <a:t>Оценка – суммарный вес входящих</a:t>
            </a:r>
            <a:r>
              <a:rPr lang="en-US" altLang="ru-RU" sz="2800">
                <a:latin typeface="Tw Cen MT" panose="020B0602020104020603" pitchFamily="34" charset="0"/>
              </a:rPr>
              <a:t> </a:t>
            </a:r>
            <a:r>
              <a:rPr lang="en-US" altLang="ru-RU" sz="2800"/>
              <a:t>SCU.</a:t>
            </a:r>
            <a:endParaRPr lang="ru-RU" altLang="ru-RU" sz="2800"/>
          </a:p>
          <a:p>
            <a:pPr marL="319088" indent="-319088" eaLnBrk="1" hangingPunct="1"/>
            <a:r>
              <a:rPr lang="ru-RU" altLang="ru-RU" sz="2800"/>
              <a:t>Неоднократное вхождение </a:t>
            </a:r>
            <a:r>
              <a:rPr lang="en-US" altLang="ru-RU" sz="2800"/>
              <a:t>SCU </a:t>
            </a:r>
            <a:r>
              <a:rPr lang="ru-RU" altLang="ru-RU" sz="2800"/>
              <a:t>в автоматическую аннотацию не поощряется.</a:t>
            </a:r>
          </a:p>
          <a:p>
            <a:pPr marL="319088" indent="-319088" eaLnBrk="1" hangingPunct="1"/>
            <a:endParaRPr lang="en-US" altLang="ru-RU" sz="280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8E127C-673E-4151-A842-0D577F1923AB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C3EDCACD-5550-4677-8BBB-2C3822311BAF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48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FE67B7-E73C-4EE0-8B2B-78F013D4E2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3">
            <a:extLst>
              <a:ext uri="{FF2B5EF4-FFF2-40B4-BE49-F238E27FC236}">
                <a16:creationId xmlns:a16="http://schemas.microsoft.com/office/drawing/2014/main" id="{A6DB768B-9E5C-49DE-BA08-521EC59AD0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765175"/>
          </a:xfrm>
        </p:spPr>
        <p:txBody>
          <a:bodyPr/>
          <a:lstStyle/>
          <a:p>
            <a:pPr eaLnBrk="1" hangingPunct="1"/>
            <a:r>
              <a:rPr lang="ru-RU" altLang="ru-RU" sz="3600"/>
              <a:t>Метод «Пирамиды»</a:t>
            </a:r>
            <a:r>
              <a:rPr lang="en-US" altLang="ru-RU" sz="3600"/>
              <a:t> - 2</a:t>
            </a:r>
            <a:r>
              <a:rPr lang="en-US" altLang="ru-RU" sz="4000">
                <a:latin typeface="Tw Cen MT" panose="020B0602020104020603" pitchFamily="34" charset="0"/>
              </a:rPr>
              <a:t>           </a:t>
            </a:r>
            <a:endParaRPr lang="ru-RU" altLang="ru-RU" sz="2800"/>
          </a:p>
        </p:txBody>
      </p:sp>
      <p:sp>
        <p:nvSpPr>
          <p:cNvPr id="52227" name="Содержимое 4">
            <a:extLst>
              <a:ext uri="{FF2B5EF4-FFF2-40B4-BE49-F238E27FC236}">
                <a16:creationId xmlns:a16="http://schemas.microsoft.com/office/drawing/2014/main" id="{772D4B2B-201F-4F26-8A46-1812D07E86B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836613"/>
            <a:ext cx="8964613" cy="5878512"/>
          </a:xfrm>
        </p:spPr>
        <p:txBody>
          <a:bodyPr/>
          <a:lstStyle/>
          <a:p>
            <a:pPr marL="319088" indent="-319088" eaLnBrk="1" hangingPunct="1">
              <a:lnSpc>
                <a:spcPct val="80000"/>
              </a:lnSpc>
            </a:pPr>
            <a:r>
              <a:rPr lang="ru-RU" altLang="ru-RU" sz="3300" b="1"/>
              <a:t>Итоговый результат:</a:t>
            </a:r>
          </a:p>
          <a:p>
            <a:pPr marL="319088" indent="-319088" algn="ctr" eaLnBrk="1" hangingPunct="1">
              <a:lnSpc>
                <a:spcPct val="80000"/>
              </a:lnSpc>
              <a:buFontTx/>
              <a:buNone/>
            </a:pPr>
            <a:r>
              <a:rPr lang="ru-RU" altLang="ru-RU" sz="2700"/>
              <a:t>	</a:t>
            </a:r>
            <a:r>
              <a:rPr lang="en-US" altLang="ru-RU" sz="2000" u="sng"/>
              <a:t>[</a:t>
            </a:r>
            <a:r>
              <a:rPr lang="ru-RU" altLang="ru-RU" sz="2000"/>
              <a:t>Сумма весов </a:t>
            </a:r>
            <a:r>
              <a:rPr lang="en-US" altLang="ru-RU" sz="2000"/>
              <a:t>SCU</a:t>
            </a:r>
            <a:r>
              <a:rPr lang="ru-RU" altLang="ru-RU" sz="2000"/>
              <a:t> в авт.аннотациях</a:t>
            </a:r>
            <a:r>
              <a:rPr lang="en-US" altLang="ru-RU" sz="2000" u="sng"/>
              <a:t>]</a:t>
            </a:r>
            <a:endParaRPr lang="en-US" altLang="ru-RU" sz="2000"/>
          </a:p>
          <a:p>
            <a:pPr marL="319088" indent="-319088" algn="ctr" eaLnBrk="1" hangingPunct="1">
              <a:buFontTx/>
              <a:buNone/>
            </a:pPr>
            <a:r>
              <a:rPr lang="en-US" altLang="ru-RU" sz="2000"/>
              <a:t>	[ </a:t>
            </a:r>
            <a:r>
              <a:rPr lang="ru-RU" altLang="ru-RU" sz="2000"/>
              <a:t>Сумма весов </a:t>
            </a:r>
            <a:r>
              <a:rPr lang="en-US" altLang="ru-RU" sz="2000"/>
              <a:t>SCU </a:t>
            </a:r>
            <a:r>
              <a:rPr lang="ru-RU" altLang="ru-RU" sz="2000"/>
              <a:t>в экспертных аннотациях</a:t>
            </a:r>
            <a:r>
              <a:rPr lang="en-US" altLang="ru-RU" sz="2500"/>
              <a:t>]</a:t>
            </a:r>
            <a:endParaRPr lang="ru-RU" altLang="ru-RU" sz="1300"/>
          </a:p>
          <a:p>
            <a:pPr marL="319088" indent="-319088" eaLnBrk="1" hangingPunct="1"/>
            <a:r>
              <a:rPr lang="ru-RU" altLang="ru-RU" sz="3300" b="1"/>
              <a:t>Пример </a:t>
            </a:r>
            <a:r>
              <a:rPr lang="en-US" altLang="ru-RU" sz="3300" b="1"/>
              <a:t>SCU</a:t>
            </a:r>
            <a:r>
              <a:rPr lang="ru-RU" altLang="ru-RU" sz="3300" b="1"/>
              <a:t>:</a:t>
            </a:r>
            <a:r>
              <a:rPr lang="ru-RU" altLang="ru-RU" sz="2700" b="1"/>
              <a:t>  </a:t>
            </a:r>
          </a:p>
          <a:p>
            <a:pPr marL="319088" indent="-319088" eaLnBrk="1" hangingPunct="1">
              <a:buFontTx/>
              <a:buNone/>
            </a:pPr>
            <a:r>
              <a:rPr lang="en-US" altLang="ru-RU" sz="3000"/>
              <a:t>   </a:t>
            </a:r>
            <a:r>
              <a:rPr lang="ru-RU" altLang="ru-RU" sz="3000"/>
              <a:t> </a:t>
            </a:r>
            <a:r>
              <a:rPr lang="ru-RU" altLang="ru-RU" sz="2700"/>
              <a:t>Мини-субмарина попала в ловушку под водой.</a:t>
            </a:r>
          </a:p>
          <a:p>
            <a:pPr lvl="2" indent="-457200" eaLnBrk="1" hangingPunct="1">
              <a:buFont typeface="Wingdings" panose="05000000000000000000" pitchFamily="2" charset="2"/>
              <a:buAutoNum type="arabicPeriod"/>
            </a:pPr>
            <a:r>
              <a:rPr lang="ru-RU" altLang="ru-RU"/>
              <a:t>мини-субмарина... была затоплена... на дне моря...</a:t>
            </a:r>
          </a:p>
          <a:p>
            <a:pPr lvl="2" indent="-457200" eaLnBrk="1" hangingPunct="1">
              <a:buFont typeface="Wingdings" panose="05000000000000000000" pitchFamily="2" charset="2"/>
              <a:buAutoNum type="arabicPeriod"/>
            </a:pPr>
            <a:r>
              <a:rPr lang="ru-RU" altLang="ru-RU"/>
              <a:t>маленькая... субмарина... затоплена... на глубине 625 футов.</a:t>
            </a:r>
          </a:p>
          <a:p>
            <a:pPr lvl="2" indent="-457200" eaLnBrk="1" hangingPunct="1">
              <a:buFont typeface="Wingdings" panose="05000000000000000000" pitchFamily="2" charset="2"/>
              <a:buAutoNum type="arabicPeriod"/>
            </a:pPr>
            <a:r>
              <a:rPr lang="ru-RU" altLang="ru-RU"/>
              <a:t>мини-субмарина попала в ловушку... ниже уровня моря.</a:t>
            </a:r>
          </a:p>
          <a:p>
            <a:pPr lvl="2" indent="-457200" eaLnBrk="1" hangingPunct="1">
              <a:buFont typeface="Wingdings" panose="05000000000000000000" pitchFamily="2" charset="2"/>
              <a:buAutoNum type="arabicPeriod"/>
            </a:pPr>
            <a:r>
              <a:rPr lang="ru-RU" altLang="ru-RU"/>
              <a:t>маленькая... субмарина... затоплена... на дне морском... </a:t>
            </a:r>
            <a:endParaRPr lang="en-US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EA9FCD-9ADE-43C8-91D8-96419791ACDA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CBD8C815-B283-4B1E-A11F-B1284ECDED38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49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sp>
        <p:nvSpPr>
          <p:cNvPr id="52229" name="Line 8">
            <a:extLst>
              <a:ext uri="{FF2B5EF4-FFF2-40B4-BE49-F238E27FC236}">
                <a16:creationId xmlns:a16="http://schemas.microsoft.com/office/drawing/2014/main" id="{435CBF4D-6E67-4D62-B532-DB35EC7ADF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1413" y="1700213"/>
            <a:ext cx="43211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F7C61ED-4A3C-4CAE-8F01-97D30C6472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5CEF90A-2B6B-4BC7-B6C9-322A63CF9C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41751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аннотаций-2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44107D69-6E13-481D-A1DE-31C499A8F5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399087"/>
          </a:xfrm>
        </p:spPr>
        <p:txBody>
          <a:bodyPr/>
          <a:lstStyle/>
          <a:p>
            <a:pPr eaLnBrk="1" hangingPunct="1"/>
            <a:r>
              <a:rPr lang="ru-RU" altLang="ru-RU" sz="2800" b="1" dirty="0"/>
              <a:t>По фокусу	</a:t>
            </a:r>
          </a:p>
          <a:p>
            <a:pPr lvl="1" eaLnBrk="1" hangingPunct="1"/>
            <a:r>
              <a:rPr lang="ru-RU" altLang="ru-RU" dirty="0"/>
              <a:t>Общее содержание</a:t>
            </a:r>
          </a:p>
          <a:p>
            <a:pPr lvl="1" eaLnBrk="1" hangingPunct="1"/>
            <a:r>
              <a:rPr lang="ru-RU" altLang="ru-RU" dirty="0"/>
              <a:t>В ответ на запрос (</a:t>
            </a:r>
            <a:r>
              <a:rPr lang="en-US" altLang="ru-RU" dirty="0"/>
              <a:t>Query-based - </a:t>
            </a:r>
            <a:r>
              <a:rPr lang="ru-RU" altLang="ru-RU" dirty="0" err="1"/>
              <a:t>сниппет</a:t>
            </a:r>
            <a:r>
              <a:rPr lang="en-US" altLang="ru-RU" dirty="0"/>
              <a:t>) </a:t>
            </a:r>
            <a:r>
              <a:rPr lang="ru-RU" altLang="ru-RU" dirty="0"/>
              <a:t>– контекстная аннотация, тематически-ориентированная аннотация</a:t>
            </a:r>
          </a:p>
          <a:p>
            <a:pPr eaLnBrk="1" hangingPunct="1"/>
            <a:r>
              <a:rPr lang="ru-RU" altLang="ru-RU" sz="2800" b="1" dirty="0"/>
              <a:t>По структуре</a:t>
            </a:r>
          </a:p>
          <a:p>
            <a:pPr lvl="1" eaLnBrk="1" hangingPunct="1"/>
            <a:r>
              <a:rPr lang="ru-RU" altLang="ru-RU" dirty="0"/>
              <a:t>Связная аннотация</a:t>
            </a:r>
          </a:p>
          <a:p>
            <a:pPr lvl="1" eaLnBrk="1" hangingPunct="1"/>
            <a:r>
              <a:rPr lang="ru-RU" altLang="ru-RU" dirty="0"/>
              <a:t>Аннотация ключевыми словами</a:t>
            </a:r>
          </a:p>
          <a:p>
            <a:pPr eaLnBrk="1" hangingPunct="1"/>
            <a:r>
              <a:rPr lang="ru-RU" altLang="ru-RU" sz="2800" b="1" dirty="0"/>
              <a:t>Одного документа или многих документов</a:t>
            </a:r>
          </a:p>
          <a:p>
            <a:pPr eaLnBrk="1" hangingPunct="1"/>
            <a:r>
              <a:rPr lang="ru-RU" altLang="ru-RU" sz="2800" b="1" dirty="0"/>
              <a:t>На том же языке, на другом языке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E08261A-CD14-4F2F-8FA5-79F9EACEEE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3">
            <a:extLst>
              <a:ext uri="{FF2B5EF4-FFF2-40B4-BE49-F238E27FC236}">
                <a16:creationId xmlns:a16="http://schemas.microsoft.com/office/drawing/2014/main" id="{7EBE186C-64E7-4358-B2FD-0043355430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765175"/>
          </a:xfrm>
        </p:spPr>
        <p:txBody>
          <a:bodyPr/>
          <a:lstStyle/>
          <a:p>
            <a:pPr marL="342900" indent="-342900" eaLnBrk="1" hangingPunct="1"/>
            <a:r>
              <a:rPr lang="ru-RU" altLang="ru-RU" sz="3600"/>
              <a:t>Ручная оценка</a:t>
            </a:r>
            <a:r>
              <a:rPr lang="en-US" altLang="ru-RU" sz="3600"/>
              <a:t> </a:t>
            </a:r>
            <a:r>
              <a:rPr lang="ru-RU" altLang="ru-RU" sz="3600"/>
              <a:t>результатов</a:t>
            </a:r>
          </a:p>
        </p:txBody>
      </p:sp>
      <p:sp>
        <p:nvSpPr>
          <p:cNvPr id="53251" name="Содержимое 4">
            <a:extLst>
              <a:ext uri="{FF2B5EF4-FFF2-40B4-BE49-F238E27FC236}">
                <a16:creationId xmlns:a16="http://schemas.microsoft.com/office/drawing/2014/main" id="{910F0A04-C8F4-444A-AA9B-9AE7D8B844F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79388" y="981075"/>
            <a:ext cx="8586787" cy="5734050"/>
          </a:xfrm>
        </p:spPr>
        <p:txBody>
          <a:bodyPr/>
          <a:lstStyle/>
          <a:p>
            <a:pPr marL="319088" indent="-319088" eaLnBrk="1" hangingPunct="1"/>
            <a:r>
              <a:rPr lang="ru-RU" altLang="ru-RU" sz="2800"/>
              <a:t>Каждая автоматическая аннотация была прочитана несколькими экспертами </a:t>
            </a:r>
            <a:r>
              <a:rPr lang="en-US" altLang="ru-RU" sz="2800"/>
              <a:t>NIST. </a:t>
            </a:r>
            <a:endParaRPr lang="ru-RU" altLang="ru-RU" sz="2800"/>
          </a:p>
          <a:p>
            <a:pPr marL="319088" indent="-319088" eaLnBrk="1" hangingPunct="1"/>
            <a:r>
              <a:rPr lang="ru-RU" altLang="ru-RU" sz="2800"/>
              <a:t>Две оценки:</a:t>
            </a:r>
          </a:p>
          <a:p>
            <a:pPr marL="319088" indent="-319088" eaLnBrk="1" hangingPunct="1">
              <a:lnSpc>
                <a:spcPct val="80000"/>
              </a:lnSpc>
              <a:buFontTx/>
              <a:buNone/>
            </a:pPr>
            <a:r>
              <a:rPr lang="ru-RU" altLang="ru-RU" sz="2800"/>
              <a:t>	- Содержание</a:t>
            </a:r>
          </a:p>
          <a:p>
            <a:pPr marL="319088" indent="-319088" eaLnBrk="1" hangingPunct="1">
              <a:lnSpc>
                <a:spcPct val="80000"/>
              </a:lnSpc>
              <a:buFontTx/>
              <a:buNone/>
            </a:pPr>
            <a:r>
              <a:rPr lang="ru-RU" altLang="ru-RU" sz="2800"/>
              <a:t>	- Читабельность</a:t>
            </a:r>
            <a:endParaRPr lang="en-US" altLang="ru-RU" sz="2800"/>
          </a:p>
          <a:p>
            <a:pPr marL="319088" indent="-319088" eaLnBrk="1" hangingPunct="1"/>
            <a:r>
              <a:rPr lang="ru-RU" altLang="ru-RU" sz="2800"/>
              <a:t>Пятибалльная система оценка – от 1 до 5. </a:t>
            </a:r>
          </a:p>
          <a:p>
            <a:pPr marL="319088" indent="-319088" eaLnBrk="1" hangingPunct="1"/>
            <a:r>
              <a:rPr lang="ru-RU" altLang="ru-RU" sz="2800"/>
              <a:t>Результаты – заметный разрыв между автоматическими и «эталонными» аннотациями. </a:t>
            </a:r>
          </a:p>
          <a:p>
            <a:pPr marL="319088" indent="-319088" eaLnBrk="1" hangingPunct="1"/>
            <a:endParaRPr lang="en-US" altLang="ru-RU" sz="2800"/>
          </a:p>
        </p:txBody>
      </p:sp>
      <p:sp>
        <p:nvSpPr>
          <p:cNvPr id="53252" name="Дата 5">
            <a:extLst>
              <a:ext uri="{FF2B5EF4-FFF2-40B4-BE49-F238E27FC236}">
                <a16:creationId xmlns:a16="http://schemas.microsoft.com/office/drawing/2014/main" id="{43382C36-1B1F-4F71-B76C-D3B0C0B82CDD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FD7C53-7F75-4723-91B6-6D3A74EC4BC1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95E9B208-B61E-4072-A554-9380D274CF65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50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A9952DE-FAE2-446B-AF3C-D1DE5040D1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3">
            <a:extLst>
              <a:ext uri="{FF2B5EF4-FFF2-40B4-BE49-F238E27FC236}">
                <a16:creationId xmlns:a16="http://schemas.microsoft.com/office/drawing/2014/main" id="{024BFA9E-D2D9-42C6-99D5-1EE09C449A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765175"/>
          </a:xfrm>
        </p:spPr>
        <p:txBody>
          <a:bodyPr/>
          <a:lstStyle/>
          <a:p>
            <a:pPr marL="342900" indent="-342900" eaLnBrk="1" hangingPunct="1"/>
            <a:r>
              <a:rPr lang="ru-RU" altLang="ru-RU" sz="3600"/>
              <a:t>Сравнение методов оценки</a:t>
            </a:r>
          </a:p>
        </p:txBody>
      </p:sp>
      <p:sp>
        <p:nvSpPr>
          <p:cNvPr id="54275" name="Содержимое 4">
            <a:extLst>
              <a:ext uri="{FF2B5EF4-FFF2-40B4-BE49-F238E27FC236}">
                <a16:creationId xmlns:a16="http://schemas.microsoft.com/office/drawing/2014/main" id="{F75AF0FF-16F0-472D-9576-8DB43900E49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2775" y="981075"/>
            <a:ext cx="8153400" cy="5734050"/>
          </a:xfrm>
        </p:spPr>
        <p:txBody>
          <a:bodyPr/>
          <a:lstStyle/>
          <a:p>
            <a:pPr marL="319088" indent="-319088" eaLnBrk="1" hangingPunct="1">
              <a:lnSpc>
                <a:spcPct val="90000"/>
              </a:lnSpc>
            </a:pPr>
            <a:r>
              <a:rPr lang="en-US" altLang="ru-RU" sz="2400" b="1"/>
              <a:t>ROUGE</a:t>
            </a:r>
            <a:r>
              <a:rPr lang="ru-RU" altLang="ru-RU" sz="2400" b="1"/>
              <a:t>:</a:t>
            </a:r>
          </a:p>
          <a:p>
            <a:pPr marL="319088" indent="-319088"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+ Малое участие человека, лёгкость применения</a:t>
            </a:r>
          </a:p>
          <a:p>
            <a:pPr marL="319088" indent="-319088"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- Отсутствие оценки читабельности, результат не всегда идеален с точки зрения человека</a:t>
            </a:r>
          </a:p>
          <a:p>
            <a:pPr marL="319088" indent="-319088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sz="2400" b="1"/>
              <a:t>Метод «Пирамиды»:</a:t>
            </a:r>
          </a:p>
          <a:p>
            <a:pPr marL="319088" indent="-319088"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+ Наиболее объективная оценка содержания аннотации</a:t>
            </a:r>
          </a:p>
          <a:p>
            <a:pPr marL="319088" indent="-319088"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- Отсутствие оценки читабельности, большое участие человека</a:t>
            </a:r>
          </a:p>
          <a:p>
            <a:pPr marL="319088" indent="-319088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sz="2400" b="1"/>
              <a:t>Ручная оценка:</a:t>
            </a:r>
          </a:p>
          <a:p>
            <a:pPr marL="319088" indent="-319088" eaLnBrk="1" hangingPunct="1">
              <a:lnSpc>
                <a:spcPct val="90000"/>
              </a:lnSpc>
              <a:buFontTx/>
              <a:buNone/>
            </a:pPr>
            <a:r>
              <a:rPr lang="ru-RU" altLang="ru-RU" sz="2400" b="1"/>
              <a:t>	</a:t>
            </a:r>
            <a:r>
              <a:rPr lang="ru-RU" altLang="ru-RU" sz="2400"/>
              <a:t>+ Оценка «пользователем», лучшая оценка читабельности</a:t>
            </a:r>
          </a:p>
          <a:p>
            <a:pPr marL="319088" indent="-319088"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- Огромное участие человека</a:t>
            </a:r>
            <a:endParaRPr lang="en-US" altLang="ru-RU" sz="2400"/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07016BD1-07EB-4F47-8D2A-D5906DB1B0AE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28A4F1-CF60-41B0-9D4F-6BD301243D3D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8CDE355F-24DB-4BEE-B60D-A91C754A6637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51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02F8988-E5BF-419F-A0FF-CD620F86E0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3">
            <a:extLst>
              <a:ext uri="{FF2B5EF4-FFF2-40B4-BE49-F238E27FC236}">
                <a16:creationId xmlns:a16="http://schemas.microsoft.com/office/drawing/2014/main" id="{C1040B06-D405-4107-85B9-B0317E1C139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0"/>
            <a:ext cx="8153400" cy="836613"/>
          </a:xfrm>
        </p:spPr>
        <p:txBody>
          <a:bodyPr/>
          <a:lstStyle/>
          <a:p>
            <a:pPr eaLnBrk="1" hangingPunct="1"/>
            <a:r>
              <a:rPr lang="ru-RU" altLang="ru-RU" sz="3600"/>
              <a:t>Постобработка  предложений</a:t>
            </a:r>
          </a:p>
        </p:txBody>
      </p:sp>
      <p:sp>
        <p:nvSpPr>
          <p:cNvPr id="55299" name="Содержимое 4">
            <a:extLst>
              <a:ext uri="{FF2B5EF4-FFF2-40B4-BE49-F238E27FC236}">
                <a16:creationId xmlns:a16="http://schemas.microsoft.com/office/drawing/2014/main" id="{0AE0E858-F7E7-480D-9A77-15B8FC435173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2775" y="1412875"/>
            <a:ext cx="8153400" cy="5302250"/>
          </a:xfrm>
        </p:spPr>
        <p:txBody>
          <a:bodyPr/>
          <a:lstStyle/>
          <a:p>
            <a:pPr marL="319088" indent="-319088" eaLnBrk="1" hangingPunct="1">
              <a:buFont typeface="Wingdings" panose="05000000000000000000" pitchFamily="2" charset="2"/>
              <a:buChar char="q"/>
            </a:pPr>
            <a:r>
              <a:rPr lang="ru-RU" altLang="ru-RU" sz="2400"/>
              <a:t>После отбора предложений производится улучшение связности и читаемости аннотации:</a:t>
            </a:r>
          </a:p>
          <a:p>
            <a:pPr marL="319088" indent="-319088" eaLnBrk="1" hangingPunct="1">
              <a:buFont typeface="Wingdings" panose="05000000000000000000" pitchFamily="2" charset="2"/>
              <a:buAutoNum type="arabicPeriod"/>
            </a:pPr>
            <a:r>
              <a:rPr lang="ru-RU" altLang="ru-RU" sz="2400" b="1"/>
              <a:t>Замена аббревиатур</a:t>
            </a:r>
          </a:p>
          <a:p>
            <a:pPr marL="319088" indent="-319088" eaLnBrk="1" hangingPunct="1">
              <a:buFont typeface="Wingdings" panose="05000000000000000000" pitchFamily="2" charset="2"/>
              <a:buAutoNum type="arabicPeriod"/>
            </a:pPr>
            <a:r>
              <a:rPr lang="ru-RU" altLang="ru-RU" sz="2400" b="1"/>
              <a:t>Привидение номеров и дат к стандартному виду</a:t>
            </a:r>
          </a:p>
          <a:p>
            <a:pPr marL="319088" indent="-319088" eaLnBrk="1" hangingPunct="1">
              <a:buFont typeface="Wingdings" panose="05000000000000000000" pitchFamily="2" charset="2"/>
              <a:buAutoNum type="arabicPeriod"/>
            </a:pPr>
            <a:r>
              <a:rPr lang="ru-RU" altLang="ru-RU" sz="2400" b="1"/>
              <a:t>Замена временных ссылок: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2400"/>
              <a:t>	«в конце следующего года» </a:t>
            </a:r>
            <a:r>
              <a:rPr lang="ru-RU" altLang="ru-RU" sz="2400" b="1">
                <a:sym typeface="Wingdings" panose="05000000000000000000" pitchFamily="2" charset="2"/>
              </a:rPr>
              <a:t></a:t>
            </a:r>
            <a:r>
              <a:rPr lang="en-US" altLang="ru-RU" sz="2400">
                <a:latin typeface="Tw Cen MT" panose="020B0602020104020603" pitchFamily="34" charset="0"/>
              </a:rPr>
              <a:t> </a:t>
            </a:r>
            <a:r>
              <a:rPr lang="ru-RU" altLang="ru-RU" sz="2400"/>
              <a:t>«в конце 2010»</a:t>
            </a:r>
          </a:p>
          <a:p>
            <a:pPr marL="319088" indent="-319088" eaLnBrk="1" hangingPunct="1">
              <a:buFont typeface="Tw Cen MT" panose="020B0602020104020603" pitchFamily="34" charset="0"/>
              <a:buAutoNum type="arabicPeriod" startAt="4"/>
            </a:pPr>
            <a:r>
              <a:rPr lang="ru-RU" altLang="ru-RU" sz="2400" b="1"/>
              <a:t>Замена двусмысленностей и дискурсивных форм:</a:t>
            </a:r>
          </a:p>
          <a:p>
            <a:pPr marL="319088" indent="-319088" eaLnBrk="1" hangingPunct="1">
              <a:buFontTx/>
              <a:buNone/>
            </a:pPr>
            <a:r>
              <a:rPr lang="ru-RU" altLang="ru-RU" sz="2400" b="1"/>
              <a:t>	</a:t>
            </a:r>
            <a:r>
              <a:rPr lang="ru-RU" altLang="ru-RU" sz="2400"/>
              <a:t>«Но, это значит...» </a:t>
            </a:r>
            <a:r>
              <a:rPr lang="ru-RU" altLang="ru-RU" sz="2400">
                <a:sym typeface="Wingdings" panose="05000000000000000000" pitchFamily="2" charset="2"/>
              </a:rPr>
              <a:t></a:t>
            </a:r>
            <a:r>
              <a:rPr lang="en-US" altLang="ru-RU" sz="2400">
                <a:latin typeface="Tw Cen MT" panose="020B0602020104020603" pitchFamily="34" charset="0"/>
                <a:sym typeface="Wingdings" panose="05000000000000000000" pitchFamily="2" charset="2"/>
              </a:rPr>
              <a:t> </a:t>
            </a:r>
            <a:r>
              <a:rPr lang="ru-RU" altLang="ru-RU" sz="2400">
                <a:sym typeface="Wingdings" panose="05000000000000000000" pitchFamily="2" charset="2"/>
              </a:rPr>
              <a:t>«Это значит...»</a:t>
            </a:r>
          </a:p>
          <a:p>
            <a:pPr marL="319088" indent="-319088" eaLnBrk="1" hangingPunct="1">
              <a:buFont typeface="Tw Cen MT" panose="020B0602020104020603" pitchFamily="34" charset="0"/>
              <a:buAutoNum type="arabicPeriod" startAt="5"/>
            </a:pPr>
            <a:r>
              <a:rPr lang="ru-RU" altLang="ru-RU" sz="2400" b="1"/>
              <a:t>Конечная сортировка предложений</a:t>
            </a:r>
            <a:endParaRPr lang="ru-RU" altLang="ru-RU" sz="2400"/>
          </a:p>
          <a:p>
            <a:pPr marL="319088" indent="-319088" eaLnBrk="1" hangingPunct="1">
              <a:buFontTx/>
              <a:buNone/>
            </a:pPr>
            <a:endParaRPr lang="ru-RU" altLang="ru-RU" sz="2400"/>
          </a:p>
          <a:p>
            <a:pPr marL="319088" indent="-319088" eaLnBrk="1" hangingPunct="1">
              <a:buFontTx/>
              <a:buNone/>
            </a:pPr>
            <a:endParaRPr lang="en-US" altLang="ru-RU" sz="2400"/>
          </a:p>
        </p:txBody>
      </p:sp>
      <p:sp>
        <p:nvSpPr>
          <p:cNvPr id="18436" name="Дата 5">
            <a:extLst>
              <a:ext uri="{FF2B5EF4-FFF2-40B4-BE49-F238E27FC236}">
                <a16:creationId xmlns:a16="http://schemas.microsoft.com/office/drawing/2014/main" id="{0E8F0BE8-326E-48AB-AEF8-6066C32672C5}"/>
              </a:ext>
            </a:extLst>
          </p:cNvPr>
          <p:cNvSpPr txBox="1">
            <a:spLocks noGrp="1"/>
          </p:cNvSpPr>
          <p:nvPr/>
        </p:nvSpPr>
        <p:spPr bwMode="auto">
          <a:xfrm>
            <a:off x="8072438" y="6572250"/>
            <a:ext cx="1071562" cy="285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8DC54D2E-3368-454C-9D77-AF61DD320051}" type="datetime1">
              <a:rPr lang="ru-RU" sz="1400">
                <a:solidFill>
                  <a:schemeClr val="tx2"/>
                </a:solidFill>
                <a:latin typeface="+mn-lt"/>
              </a:rPr>
              <a:pPr>
                <a:defRPr/>
              </a:pPr>
              <a:t>09.06.2019</a:t>
            </a:fld>
            <a:endParaRPr lang="ru-RU" sz="14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3951CD-E60A-4674-BBAA-9C189E41725A}"/>
              </a:ext>
            </a:extLst>
          </p:cNvPr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fld id="{14DB2090-9092-4B87-A05B-37E07BC01B33}" type="slidenum">
              <a:rPr lang="ru-RU" altLang="ru-RU" sz="1200" b="1">
                <a:solidFill>
                  <a:srgbClr val="FFFFFF"/>
                </a:solidFill>
              </a:rPr>
              <a:pPr algn="ctr" eaLnBrk="1" hangingPunct="1">
                <a:lnSpc>
                  <a:spcPct val="80000"/>
                </a:lnSpc>
              </a:pPr>
              <a:t>52</a:t>
            </a:fld>
            <a:endParaRPr lang="ru-RU" altLang="ru-RU" sz="1200" b="1">
              <a:solidFill>
                <a:srgbClr val="FFFF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60F4EC7-7D7B-45EB-8828-A00DC66680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>
            <a:extLst>
              <a:ext uri="{FF2B5EF4-FFF2-40B4-BE49-F238E27FC236}">
                <a16:creationId xmlns:a16="http://schemas.microsoft.com/office/drawing/2014/main" id="{18A5BA85-E2C7-4361-AC74-B2DD7ECE2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Абстрагирование</a:t>
            </a:r>
          </a:p>
        </p:txBody>
      </p:sp>
      <p:sp>
        <p:nvSpPr>
          <p:cNvPr id="56323" name="Содержимое 3">
            <a:extLst>
              <a:ext uri="{FF2B5EF4-FFF2-40B4-BE49-F238E27FC236}">
                <a16:creationId xmlns:a16="http://schemas.microsoft.com/office/drawing/2014/main" id="{7FDD791B-2EC2-4901-A737-78DAB4196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Порождение нового текста</a:t>
            </a:r>
          </a:p>
          <a:p>
            <a:pPr lvl="1"/>
            <a:r>
              <a:rPr lang="ru-RU" altLang="ru-RU" dirty="0"/>
              <a:t>Шаблоны</a:t>
            </a:r>
          </a:p>
          <a:p>
            <a:pPr lvl="2"/>
            <a:r>
              <a:rPr lang="ru-RU" altLang="ru-RU" dirty="0"/>
              <a:t>В настоящее время возможно для узких предметных областей</a:t>
            </a:r>
          </a:p>
          <a:p>
            <a:pPr lvl="2"/>
            <a:r>
              <a:rPr lang="ru-RU" altLang="ru-RU" dirty="0"/>
              <a:t>Производится извлечение информации</a:t>
            </a:r>
          </a:p>
          <a:p>
            <a:pPr lvl="2"/>
            <a:r>
              <a:rPr lang="ru-RU" altLang="ru-RU" dirty="0"/>
              <a:t>Заполняются шаблоны</a:t>
            </a:r>
          </a:p>
          <a:p>
            <a:pPr lvl="1"/>
            <a:r>
              <a:rPr lang="ru-RU" altLang="ru-RU" dirty="0"/>
              <a:t>Нейронные сети</a:t>
            </a:r>
          </a:p>
          <a:p>
            <a:pPr lvl="1"/>
            <a:endParaRPr lang="ru-RU" altLang="ru-RU" dirty="0"/>
          </a:p>
          <a:p>
            <a:pPr lvl="1"/>
            <a:endParaRPr lang="ru-RU" altLang="ru-RU" dirty="0"/>
          </a:p>
          <a:p>
            <a:pPr lvl="1">
              <a:buFontTx/>
              <a:buNone/>
            </a:pPr>
            <a:endParaRPr lang="ru-RU" altLang="ru-RU" dirty="0"/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DED3B37-C40D-44B6-BF02-B6CDA00CC5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2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226FE08B-93C7-4130-B6C5-B3F1AA3AF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8066087" cy="863600"/>
          </a:xfrm>
        </p:spPr>
        <p:txBody>
          <a:bodyPr/>
          <a:lstStyle/>
          <a:p>
            <a:pPr eaLnBrk="1" hangingPunct="1"/>
            <a:r>
              <a:rPr lang="en-GB" altLang="ru-RU" sz="3200"/>
              <a:t>CBA: Concept-based Abstracting (Paice&amp;Jones’93)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07938FA8-0442-417D-869A-A831F8232C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813435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Абстрагирование на основе шаблонов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Извлечение важных данных из текстов:</a:t>
            </a:r>
            <a:r>
              <a:rPr lang="en-GB" altLang="ru-RU" sz="2400"/>
              <a:t>crop husbandry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SPECIES (the crop in the study)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CULTIVAR (variety studied)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HIGH-LEVEL-PROPERTY (specific property studied of the cultivar, e.g. yield, growth)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PEST (the pest that attacks the cultivar)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AGENT (chemical or biological agent applied)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LOCALITY (where the study was conducted)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TIME (years of the study)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ru-RU" sz="2400"/>
              <a:t>SOIL (description of the soil)</a:t>
            </a:r>
          </a:p>
          <a:p>
            <a:pPr eaLnBrk="1" hangingPunct="1">
              <a:lnSpc>
                <a:spcPct val="90000"/>
              </a:lnSpc>
            </a:pPr>
            <a:endParaRPr lang="en-GB" altLang="ru-RU" sz="2400"/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463B68A-1449-4A5F-9FAC-8CEB276262D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9919512D-A915-4CCA-ADF1-7F6728540D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748712" cy="1441450"/>
          </a:xfrm>
        </p:spPr>
        <p:txBody>
          <a:bodyPr/>
          <a:lstStyle/>
          <a:p>
            <a:pPr eaLnBrk="1" hangingPunct="1"/>
            <a:r>
              <a:rPr lang="ru-RU" altLang="ru-RU" sz="3200"/>
              <a:t>Абстрагирование на основе шаблонов</a:t>
            </a:r>
            <a:endParaRPr lang="en-GB" altLang="ru-RU" sz="3200"/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CCEB171C-9970-407F-A460-FCA85813EE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0113" y="1844675"/>
            <a:ext cx="7989887" cy="43195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Шаблоны</a:t>
            </a:r>
            <a:endParaRPr lang="en-GB" altLang="ru-RU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GB" altLang="ru-RU"/>
              <a:t>“fertilized with </a:t>
            </a:r>
            <a:r>
              <a:rPr lang="en-GB" altLang="ru-RU" i="1"/>
              <a:t>procymidane</a:t>
            </a:r>
            <a:r>
              <a:rPr lang="en-GB" altLang="ru-RU" sz="3200" i="1"/>
              <a:t>” </a:t>
            </a:r>
            <a:r>
              <a:rPr lang="en-GB" altLang="ru-RU" sz="3200"/>
              <a:t> </a:t>
            </a:r>
            <a:r>
              <a:rPr lang="ru-RU" altLang="ru-RU" sz="3200"/>
              <a:t>- шаблон</a:t>
            </a:r>
            <a:r>
              <a:rPr lang="en-GB" altLang="ru-RU" sz="2400"/>
              <a:t> “</a:t>
            </a:r>
            <a:r>
              <a:rPr lang="en-GB" altLang="ru-RU"/>
              <a:t>fertilized with AGENT”</a:t>
            </a:r>
            <a:endParaRPr lang="ru-RU" altLang="ru-RU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GB" altLang="ru-RU" sz="3200"/>
              <a:t>decease of SPECIES</a:t>
            </a:r>
            <a:endParaRPr lang="ru-RU" altLang="ru-RU" sz="320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GB" altLang="ru-RU" sz="3200"/>
              <a:t>effect of ? in SPECIES</a:t>
            </a:r>
            <a:endParaRPr lang="ru-RU" altLang="ru-RU" sz="320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ru-RU" altLang="ru-RU" sz="320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ru-RU" altLang="ru-RU" sz="3200"/>
              <a:t>Переменные внутри шаблона и на концах шаблона</a:t>
            </a:r>
            <a:r>
              <a:rPr lang="en-GB" altLang="ru-RU" sz="3200"/>
              <a:t> </a:t>
            </a:r>
            <a:endParaRPr lang="en-GB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67BE451-C297-4AA8-986B-63BE02240B4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DC259D3E-D0B6-49AD-93EE-6CE752CE03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1550" y="1341438"/>
            <a:ext cx="7772400" cy="5303837"/>
          </a:xfrm>
        </p:spPr>
        <p:txBody>
          <a:bodyPr/>
          <a:lstStyle/>
          <a:p>
            <a:pPr eaLnBrk="1" hangingPunct="1"/>
            <a:r>
              <a:rPr lang="en-GB" altLang="ru-RU"/>
              <a:t>Canned-text based generation </a:t>
            </a:r>
          </a:p>
          <a:p>
            <a:pPr lvl="1" eaLnBrk="1" hangingPunct="1"/>
            <a:r>
              <a:rPr lang="en-GB" altLang="ru-RU" sz="2400"/>
              <a:t>this paper studies the effect of [AGENT] on the [HLP] of [SPECIES]</a:t>
            </a:r>
            <a:endParaRPr lang="ru-RU" altLang="ru-RU" sz="2400"/>
          </a:p>
          <a:p>
            <a:pPr lvl="1" eaLnBrk="1" hangingPunct="1"/>
            <a:r>
              <a:rPr lang="en-GB" altLang="ru-RU" sz="2400"/>
              <a:t>this paper studies the effect of [METHOD] on the [HLP] of [SPECIES] when it is infested by [PEST]…</a:t>
            </a:r>
            <a:endParaRPr lang="ru-RU" altLang="ru-RU" sz="2400"/>
          </a:p>
          <a:p>
            <a:pPr eaLnBrk="1" hangingPunct="1">
              <a:buFontTx/>
              <a:buNone/>
            </a:pPr>
            <a:endParaRPr lang="ru-RU" altLang="ru-RU"/>
          </a:p>
          <a:p>
            <a:pPr eaLnBrk="1" hangingPunct="1">
              <a:buFontTx/>
              <a:buNone/>
            </a:pPr>
            <a:r>
              <a:rPr lang="en-GB" altLang="ru-RU"/>
              <a:t>	Summary: </a:t>
            </a:r>
            <a:r>
              <a:rPr lang="en-GB" altLang="ru-RU" i="1"/>
              <a:t>This paper studies the effect of </a:t>
            </a:r>
            <a:r>
              <a:rPr lang="en-GB" altLang="ru-RU" i="1" u="sng"/>
              <a:t>G. pallida</a:t>
            </a:r>
            <a:r>
              <a:rPr lang="en-GB" altLang="ru-RU" i="1"/>
              <a:t> on the </a:t>
            </a:r>
            <a:r>
              <a:rPr lang="en-GB" altLang="ru-RU" i="1" u="sng"/>
              <a:t>yiel</a:t>
            </a:r>
            <a:r>
              <a:rPr lang="en-GB" altLang="ru-RU" i="1"/>
              <a:t>d of </a:t>
            </a:r>
            <a:r>
              <a:rPr lang="en-GB" altLang="ru-RU" i="1" u="sng"/>
              <a:t>potato</a:t>
            </a:r>
            <a:r>
              <a:rPr lang="en-GB" altLang="ru-RU" i="1"/>
              <a:t>. An experiment in </a:t>
            </a:r>
            <a:r>
              <a:rPr lang="en-GB" altLang="ru-RU" i="1" u="sng"/>
              <a:t>1985 and 1986</a:t>
            </a:r>
            <a:r>
              <a:rPr lang="en-GB" altLang="ru-RU" i="1"/>
              <a:t> at </a:t>
            </a:r>
            <a:r>
              <a:rPr lang="en-GB" altLang="ru-RU" i="1" u="sng"/>
              <a:t>York</a:t>
            </a:r>
            <a:r>
              <a:rPr lang="en-GB" altLang="ru-RU" i="1"/>
              <a:t> was undertaken.</a:t>
            </a:r>
            <a:endParaRPr lang="en-GB" altLang="ru-RU"/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65D24326-95C5-4016-A1E8-8B8EF9224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60350"/>
            <a:ext cx="75612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br>
              <a:rPr lang="en-GB" altLang="ru-RU" sz="4400">
                <a:solidFill>
                  <a:schemeClr val="tx2"/>
                </a:solidFill>
              </a:rPr>
            </a:br>
            <a:r>
              <a:rPr lang="ru-RU" altLang="ru-RU" sz="3600">
                <a:solidFill>
                  <a:schemeClr val="tx2"/>
                </a:solidFill>
              </a:rPr>
              <a:t>Порождение абстракта</a:t>
            </a:r>
            <a:endParaRPr lang="en-GB" altLang="ru-RU" sz="3600">
              <a:solidFill>
                <a:schemeClr val="tx2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719BE6C-74DB-4699-8792-A3743647DBE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>
            <a:extLst>
              <a:ext uri="{FF2B5EF4-FFF2-40B4-BE49-F238E27FC236}">
                <a16:creationId xmlns:a16="http://schemas.microsoft.com/office/drawing/2014/main" id="{2CCACB13-19F3-41AA-9F1A-B1A183D8A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576262"/>
          </a:xfrm>
        </p:spPr>
        <p:txBody>
          <a:bodyPr/>
          <a:lstStyle/>
          <a:p>
            <a:r>
              <a:rPr lang="ru-RU" altLang="ru-RU" sz="3600" dirty="0"/>
              <a:t>Данные-</a:t>
            </a:r>
            <a:r>
              <a:rPr lang="en-US" altLang="ru-RU" sz="3600" dirty="0"/>
              <a:t>&gt;</a:t>
            </a:r>
            <a:r>
              <a:rPr lang="ru-RU" altLang="ru-RU" sz="3600" dirty="0"/>
              <a:t>Текст</a:t>
            </a:r>
          </a:p>
        </p:txBody>
      </p:sp>
      <p:sp>
        <p:nvSpPr>
          <p:cNvPr id="60419" name="Содержимое 2">
            <a:extLst>
              <a:ext uri="{FF2B5EF4-FFF2-40B4-BE49-F238E27FC236}">
                <a16:creationId xmlns:a16="http://schemas.microsoft.com/office/drawing/2014/main" id="{76650D1E-C89C-4913-B50D-B9A58F549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507413" cy="5834063"/>
          </a:xfrm>
        </p:spPr>
        <p:txBody>
          <a:bodyPr/>
          <a:lstStyle/>
          <a:p>
            <a:r>
              <a:rPr lang="ru-RU" altLang="ru-RU" dirty="0"/>
              <a:t>Яндекс</a:t>
            </a:r>
          </a:p>
          <a:p>
            <a:pPr lvl="2"/>
            <a:r>
              <a:rPr lang="ru-RU" altLang="ru-RU" dirty="0"/>
              <a:t>Заметки будут писать роботы «Яндекса»</a:t>
            </a:r>
          </a:p>
          <a:p>
            <a:pPr lvl="2"/>
            <a:r>
              <a:rPr lang="ru-RU" altLang="ru-RU" dirty="0"/>
              <a:t>Освещение ситуации на дорогах, погоде</a:t>
            </a:r>
          </a:p>
          <a:p>
            <a:pPr lvl="2"/>
            <a:r>
              <a:rPr lang="ru-RU" altLang="ru-RU" dirty="0"/>
              <a:t>«Яндекс» предоставляет такой сервис нескольким редакциям в индивидуальном порядке</a:t>
            </a:r>
          </a:p>
          <a:p>
            <a:pPr lvl="2"/>
            <a:r>
              <a:rPr lang="ru-RU" altLang="ru-RU" dirty="0"/>
              <a:t>«Интерфакс» несколько лет получает информацию о пробках и включает её в ленту</a:t>
            </a:r>
          </a:p>
          <a:p>
            <a:pPr lvl="1"/>
            <a:r>
              <a:rPr lang="ru-RU" altLang="ru-RU" dirty="0"/>
              <a:t>Говорится также, что</a:t>
            </a:r>
          </a:p>
          <a:p>
            <a:pPr lvl="2"/>
            <a:r>
              <a:rPr lang="ru-RU" altLang="ru-RU" dirty="0"/>
              <a:t>Агентство «Финмаркет» пишет новости с помощью роботов уже 10 лет</a:t>
            </a:r>
          </a:p>
          <a:p>
            <a:pPr lvl="2"/>
            <a:r>
              <a:rPr lang="ru-RU" altLang="ru-RU" dirty="0"/>
              <a:t>У </a:t>
            </a:r>
            <a:r>
              <a:rPr lang="ru-RU" altLang="ru-RU" dirty="0" err="1"/>
              <a:t>Associated</a:t>
            </a:r>
            <a:r>
              <a:rPr lang="ru-RU" altLang="ru-RU" dirty="0"/>
              <a:t> </a:t>
            </a:r>
            <a:r>
              <a:rPr lang="ru-RU" altLang="ru-RU" dirty="0" err="1"/>
              <a:t>Press</a:t>
            </a:r>
            <a:r>
              <a:rPr lang="ru-RU" altLang="ru-RU" dirty="0"/>
              <a:t> есть специальные алгоритмы, которые пишут новости на основе квартальных </a:t>
            </a:r>
            <a:r>
              <a:rPr lang="ru-RU" altLang="ru-RU" dirty="0" err="1"/>
              <a:t>финотчётов</a:t>
            </a:r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4703D55-CB1C-4658-9AAC-D6CDFF91C1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>
            <a:extLst>
              <a:ext uri="{FF2B5EF4-FFF2-40B4-BE49-F238E27FC236}">
                <a16:creationId xmlns:a16="http://schemas.microsoft.com/office/drawing/2014/main" id="{E4FFC0F4-8F88-49FF-BBDD-3F008C1D0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Современные подходы</a:t>
            </a:r>
          </a:p>
        </p:txBody>
      </p:sp>
      <p:sp>
        <p:nvSpPr>
          <p:cNvPr id="61443" name="Объект 2">
            <a:extLst>
              <a:ext uri="{FF2B5EF4-FFF2-40B4-BE49-F238E27FC236}">
                <a16:creationId xmlns:a16="http://schemas.microsoft.com/office/drawing/2014/main" id="{E6D4AF44-82E9-43C6-A792-111FB352E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50" y="1268413"/>
            <a:ext cx="5976938" cy="4525962"/>
          </a:xfrm>
        </p:spPr>
        <p:txBody>
          <a:bodyPr/>
          <a:lstStyle/>
          <a:p>
            <a:r>
              <a:rPr lang="ru-RU" altLang="ru-RU" sz="2400"/>
              <a:t>Использование нейронных сетей для порождения абстрактов </a:t>
            </a:r>
          </a:p>
          <a:p>
            <a:pPr lvl="1"/>
            <a:r>
              <a:rPr lang="en-US" altLang="ru-RU" sz="1600" i="1"/>
              <a:t>Nallapati R. et al.</a:t>
            </a:r>
            <a:r>
              <a:rPr lang="ru-RU" altLang="ru-RU" sz="1600" i="1"/>
              <a:t> (2016)</a:t>
            </a:r>
            <a:r>
              <a:rPr lang="en-US" altLang="ru-RU" sz="1600" i="1"/>
              <a:t> Abstractive text summarization using sequence-to-sequence rnns and beyond</a:t>
            </a:r>
            <a:endParaRPr lang="ru-RU" altLang="ru-RU" sz="2400"/>
          </a:p>
          <a:p>
            <a:r>
              <a:rPr lang="ru-RU" altLang="ru-RU" sz="2400"/>
              <a:t>Основная идея – </a:t>
            </a:r>
            <a:r>
              <a:rPr lang="en-US" altLang="ru-RU" sz="2400"/>
              <a:t>encoder-decoder </a:t>
            </a:r>
            <a:r>
              <a:rPr lang="ru-RU" altLang="ru-RU" sz="2400"/>
              <a:t>подход</a:t>
            </a:r>
          </a:p>
          <a:p>
            <a:pPr lvl="1"/>
            <a:r>
              <a:rPr lang="ru-RU" altLang="ru-RU" sz="2000"/>
              <a:t>На первом шаге происходит кодирование прочтенной информации во внутреннее представление фиксированной длины</a:t>
            </a:r>
          </a:p>
          <a:p>
            <a:pPr lvl="1"/>
            <a:r>
              <a:rPr lang="ru-RU" altLang="ru-RU" sz="2000"/>
              <a:t>На втором шаге происходит декодирование внутреннего представления в необходимое внешнее представление</a:t>
            </a:r>
          </a:p>
          <a:p>
            <a:pPr lvl="1"/>
            <a:r>
              <a:rPr lang="ru-RU" altLang="ru-RU" sz="2000"/>
              <a:t>Истоки подхода в машинном переводе</a:t>
            </a:r>
          </a:p>
        </p:txBody>
      </p:sp>
      <p:pic>
        <p:nvPicPr>
          <p:cNvPr id="61444" name="Picture 1">
            <a:extLst>
              <a:ext uri="{FF2B5EF4-FFF2-40B4-BE49-F238E27FC236}">
                <a16:creationId xmlns:a16="http://schemas.microsoft.com/office/drawing/2014/main" id="{D5B15AEE-2A6E-4C30-A99A-9717F580F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349500"/>
            <a:ext cx="308610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FAC9AE6-21B2-44C1-B49F-62928CD2FE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>
            <a:extLst>
              <a:ext uri="{FF2B5EF4-FFF2-40B4-BE49-F238E27FC236}">
                <a16:creationId xmlns:a16="http://schemas.microsoft.com/office/drawing/2014/main" id="{984950EE-DB67-48DE-9556-3EB74AAA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200"/>
              <a:t>Пример абстракта</a:t>
            </a:r>
          </a:p>
        </p:txBody>
      </p:sp>
      <p:sp>
        <p:nvSpPr>
          <p:cNvPr id="62467" name="Объект 2">
            <a:extLst>
              <a:ext uri="{FF2B5EF4-FFF2-40B4-BE49-F238E27FC236}">
                <a16:creationId xmlns:a16="http://schemas.microsoft.com/office/drawing/2014/main" id="{510C6B7F-ABE9-474E-BE0F-2A4B51A55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62468" name="Picture 2">
            <a:extLst>
              <a:ext uri="{FF2B5EF4-FFF2-40B4-BE49-F238E27FC236}">
                <a16:creationId xmlns:a16="http://schemas.microsoft.com/office/drawing/2014/main" id="{7DE2CA45-423F-4B0C-A97C-D1F16514E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981075"/>
            <a:ext cx="9191625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A8DA9F9-8901-42CF-BB47-0166FC740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FEC5D17-FCF2-4432-9DE5-63AA1521DC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ru-RU" altLang="ru-RU" sz="3600"/>
              <a:t>Контекстные аннотации: сниппеты</a:t>
            </a:r>
          </a:p>
        </p:txBody>
      </p:sp>
      <p:pic>
        <p:nvPicPr>
          <p:cNvPr id="8195" name="Picture 5">
            <a:extLst>
              <a:ext uri="{FF2B5EF4-FFF2-40B4-BE49-F238E27FC236}">
                <a16:creationId xmlns:a16="http://schemas.microsoft.com/office/drawing/2014/main" id="{D06E03ED-37C7-4FCD-9605-D0DF4E357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20700"/>
            <a:ext cx="8066088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A890050-6524-4A64-BB73-DE678779E7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2B656701-EF50-4022-B621-D9E2D0F5A8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 dirty="0"/>
              <a:t>Задача. Применение метрики </a:t>
            </a:r>
            <a:r>
              <a:rPr lang="ru-RU" altLang="ru-RU" sz="3600" dirty="0" err="1"/>
              <a:t>Rouge</a:t>
            </a:r>
            <a:endParaRPr lang="ru-RU" altLang="ru-RU" sz="3600" dirty="0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885E6842-DFC8-44DF-8E2F-EEC8CB8BE1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91513" cy="5472113"/>
          </a:xfrm>
        </p:spPr>
        <p:txBody>
          <a:bodyPr/>
          <a:lstStyle/>
          <a:p>
            <a:r>
              <a:rPr lang="ru-RU" altLang="ru-RU" sz="2000"/>
              <a:t>Эксперт включил в аннотацию предложение</a:t>
            </a:r>
          </a:p>
          <a:p>
            <a:pPr lvl="1"/>
            <a:r>
              <a:rPr lang="ru-RU" altLang="ru-RU" sz="2000"/>
              <a:t>"Русгидро", "Росгеология", "Транснефть" получат предложения перенести свои главные офисы на Дальний Восток </a:t>
            </a:r>
          </a:p>
          <a:p>
            <a:endParaRPr lang="ru-RU" altLang="ru-RU" sz="2000"/>
          </a:p>
          <a:p>
            <a:r>
              <a:rPr lang="ru-RU" altLang="ru-RU" sz="2000"/>
              <a:t>Системы извлекли предложения</a:t>
            </a:r>
          </a:p>
          <a:p>
            <a:pPr lvl="1"/>
            <a:r>
              <a:rPr lang="ru-RU" altLang="ru-RU" sz="2000"/>
              <a:t>Компаниям «Русгидро», «Транснефть» и «Росгеология» предложили подумать о переезде на Дальний Восток. </a:t>
            </a:r>
          </a:p>
          <a:p>
            <a:pPr lvl="1"/>
            <a:r>
              <a:rPr lang="ru-RU" altLang="ru-RU" sz="2000"/>
              <a:t>По словам вице-премьера по Дальнему Востоку переезд может как-то затронуть "РусГидро", "Транснефть" и "Росгеологию"</a:t>
            </a:r>
            <a:r>
              <a:rPr lang="ru-RU" altLang="ru-RU"/>
              <a:t> </a:t>
            </a:r>
          </a:p>
          <a:p>
            <a:pPr lvl="1"/>
            <a:r>
              <a:rPr lang="ru-RU" altLang="ru-RU" sz="2400" u="sng"/>
              <a:t>Посчитать Rouge</a:t>
            </a:r>
          </a:p>
        </p:txBody>
      </p:sp>
      <p:pic>
        <p:nvPicPr>
          <p:cNvPr id="66564" name="Picture 3">
            <a:extLst>
              <a:ext uri="{FF2B5EF4-FFF2-40B4-BE49-F238E27FC236}">
                <a16:creationId xmlns:a16="http://schemas.microsoft.com/office/drawing/2014/main" id="{B36906A2-DB7A-497B-AFE3-9317B279D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713413"/>
            <a:ext cx="7489825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79F9437-A229-4DFD-9724-2626B89EF8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Экстракты: </a:t>
            </a:r>
            <a:br>
              <a:rPr lang="ru-RU" altLang="ru-RU" sz="3600"/>
            </a:br>
            <a:r>
              <a:rPr lang="ru-RU" altLang="ru-RU" sz="3600"/>
              <a:t>извлечение предложений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C82F765-118D-4D73-9FB6-8E22FB0E73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 eaLnBrk="1" hangingPunct="1"/>
            <a:r>
              <a:rPr lang="ru-RU" altLang="ru-RU" sz="2800"/>
              <a:t>Обработка документа – разделение на предложения</a:t>
            </a:r>
          </a:p>
          <a:p>
            <a:pPr eaLnBrk="1" hangingPunct="1"/>
            <a:r>
              <a:rPr lang="ru-RU" altLang="ru-RU" sz="2800"/>
              <a:t>Подсчет веса предложения на основе некоторых характеристик</a:t>
            </a:r>
          </a:p>
          <a:p>
            <a:pPr eaLnBrk="1" hangingPunct="1"/>
            <a:r>
              <a:rPr lang="ru-RU" altLang="ru-RU" sz="2800"/>
              <a:t>Упорядочение предложений по мере снижения веса</a:t>
            </a:r>
          </a:p>
          <a:p>
            <a:pPr eaLnBrk="1" hangingPunct="1"/>
            <a:r>
              <a:rPr lang="ru-RU" altLang="ru-RU" sz="2800"/>
              <a:t>Отбор предложений с максимальным весом для аннотации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21E6AB1-6DE8-4FD0-A1F5-4BC8D9CA04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EBFD76C-3891-44FE-94EC-3440E9B68A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Автоматическое аннотирование </a:t>
            </a:r>
            <a:br>
              <a:rPr lang="en-US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по многим документам</a:t>
            </a:r>
            <a:br>
              <a:rPr lang="ru-RU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(обзорное реферирование)</a:t>
            </a:r>
            <a:endParaRPr lang="en-US" altLang="ru-RU" sz="3200">
              <a:solidFill>
                <a:schemeClr val="tx1"/>
              </a:solidFill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2E4D991-7E3C-4F15-B0B2-0AA2302785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857375"/>
            <a:ext cx="7772400" cy="4391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 b="1"/>
              <a:t> </a:t>
            </a:r>
            <a:r>
              <a:rPr lang="ru-RU" altLang="ru-RU" sz="2400"/>
              <a:t>Аннотации новостных кластеров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/>
              <a:t> Исторические справки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/>
              <a:t>  Аналитические записки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ru-RU" altLang="ru-RU" sz="2400"/>
              <a:t>Задачи: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/>
              <a:t> Отобразить основное содержание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/>
              <a:t> Отобразить новую информацию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/>
              <a:t>Снизить повторы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2400"/>
              <a:t> Очень серьезные проблемы связности изложения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D87CACF-3183-4D38-8E6C-1C45ABA1D2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>
            <a:extLst>
              <a:ext uri="{FF2B5EF4-FFF2-40B4-BE49-F238E27FC236}">
                <a16:creationId xmlns:a16="http://schemas.microsoft.com/office/drawing/2014/main" id="{091A512A-4E01-41F0-A187-E95EE8495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2">
            <a:extLst>
              <a:ext uri="{FF2B5EF4-FFF2-40B4-BE49-F238E27FC236}">
                <a16:creationId xmlns:a16="http://schemas.microsoft.com/office/drawing/2014/main" id="{3062C141-E826-495E-BB21-2231C7B72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6237288"/>
            <a:ext cx="3960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Аннотация по статьям новостного кластера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838A4E8-21B6-48FC-987D-A3FB000933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1.6|14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9.2|3.8|14.7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14|6.6|9.6|8.5|3|21.9|5.4|3.7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7|6.8|4.2|11.3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3|11.1|1.8|7.7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|7.6|4.6|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9|0.8|0.7|1.6|0.7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4|0.2|0.2|0.2|0.2|0.5|0.5|1.7|1.8|0.4|0.2|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8.8|7.7|19.1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2176</Words>
  <Application>Microsoft Office PowerPoint</Application>
  <PresentationFormat>Экран (4:3)</PresentationFormat>
  <Paragraphs>589</Paragraphs>
  <Slides>60</Slides>
  <Notes>17</Notes>
  <HiddenSlides>0</HiddenSlides>
  <MMClips>59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60</vt:i4>
      </vt:variant>
    </vt:vector>
  </HeadingPairs>
  <TitlesOfParts>
    <vt:vector size="70" baseType="lpstr">
      <vt:lpstr>Arial</vt:lpstr>
      <vt:lpstr>Calibri</vt:lpstr>
      <vt:lpstr>Tahoma</vt:lpstr>
      <vt:lpstr>Times New Roman</vt:lpstr>
      <vt:lpstr>Tw Cen MT</vt:lpstr>
      <vt:lpstr>Wingdings</vt:lpstr>
      <vt:lpstr>Wingdings 2</vt:lpstr>
      <vt:lpstr>Оформление по умолчанию</vt:lpstr>
      <vt:lpstr>Формула</vt:lpstr>
      <vt:lpstr>Equation</vt:lpstr>
      <vt:lpstr>Автоматическое аннотирование (реферирование)</vt:lpstr>
      <vt:lpstr>Автоматическое аннотирование (реферирование)</vt:lpstr>
      <vt:lpstr>Типы аннотаций</vt:lpstr>
      <vt:lpstr>Типы аннотаций по содержанию</vt:lpstr>
      <vt:lpstr>Типы аннотаций-2</vt:lpstr>
      <vt:lpstr>Контекстные аннотации: сниппеты</vt:lpstr>
      <vt:lpstr>Экстракты:  извлечение предложений</vt:lpstr>
      <vt:lpstr>Автоматическое аннотирование  по многим документам (обзорное реферирование)</vt:lpstr>
      <vt:lpstr>Презентация PowerPoint</vt:lpstr>
      <vt:lpstr>Текущий интерфейс</vt:lpstr>
      <vt:lpstr>Подходы к формированию экстрактов для многих документов</vt:lpstr>
      <vt:lpstr>Частотные подходы</vt:lpstr>
      <vt:lpstr>SumBasic  </vt:lpstr>
      <vt:lpstr>SumBasic-2  </vt:lpstr>
      <vt:lpstr>Проблемы частотного подхода</vt:lpstr>
      <vt:lpstr>Обогащение пословного представления: лексические цепочки</vt:lpstr>
      <vt:lpstr>Лексические цепочки для кластера Алроса</vt:lpstr>
      <vt:lpstr>Частотные методы: использование TF.IDF</vt:lpstr>
      <vt:lpstr>Maximal Marginal Relevance (MMR)</vt:lpstr>
      <vt:lpstr>Maximal Marginal Relevance (MMR)</vt:lpstr>
      <vt:lpstr>Пример аннотации (100 слов) по многим документам (Метод MMR)</vt:lpstr>
      <vt:lpstr>Графовые методы автоматического аннотирования</vt:lpstr>
      <vt:lpstr>Косинусная мера сходства между предложениями новостного кластера</vt:lpstr>
      <vt:lpstr>Граф связей между предложениями</vt:lpstr>
      <vt:lpstr>Центральность предложения</vt:lpstr>
      <vt:lpstr>Граф сходства при разных порогах</vt:lpstr>
      <vt:lpstr>Методы на основе разных характеристик и машинного обучения</vt:lpstr>
      <vt:lpstr>Экспериментальная комбинация (Edmundson, 1969)</vt:lpstr>
      <vt:lpstr>Характеристики для извлечения предложений</vt:lpstr>
      <vt:lpstr>Комбинация на основе  статистического подхода</vt:lpstr>
      <vt:lpstr>Обучение для извлечения предложений</vt:lpstr>
      <vt:lpstr>Статистическая комбинация (признаки)</vt:lpstr>
      <vt:lpstr>Признаки-2</vt:lpstr>
      <vt:lpstr>Метод Байеса для комбинирования признаков</vt:lpstr>
      <vt:lpstr>Оценка параметров</vt:lpstr>
      <vt:lpstr>Статистическая комбинация</vt:lpstr>
      <vt:lpstr>Проблемы аннотирования,  основанного на извлечении предложений</vt:lpstr>
      <vt:lpstr>Отсутствие целостности в изложении</vt:lpstr>
      <vt:lpstr>Автоматическое аннотирование:  методы тестирования </vt:lpstr>
      <vt:lpstr>Конференция Summac (1998)</vt:lpstr>
      <vt:lpstr>SUMMAC: подсчет результатов</vt:lpstr>
      <vt:lpstr>SUMMAC 1998 (NIST DARPA TIPSTER III)</vt:lpstr>
      <vt:lpstr>Оценка качества аннотаций на основе одного текста</vt:lpstr>
      <vt:lpstr>Оценка качества экстрактов (пример)</vt:lpstr>
      <vt:lpstr>Конференция по аннотированию текстов:  DUC (Document Understanding Conference)</vt:lpstr>
      <vt:lpstr>Автоматические ROUGE метрики </vt:lpstr>
      <vt:lpstr>Автоматические ROUGE метрики </vt:lpstr>
      <vt:lpstr>Метод «Пирамиды» - 1  Pyramid Evaluation</vt:lpstr>
      <vt:lpstr>Метод «Пирамиды» - 2           </vt:lpstr>
      <vt:lpstr>Ручная оценка результатов</vt:lpstr>
      <vt:lpstr>Сравнение методов оценки</vt:lpstr>
      <vt:lpstr>Постобработка  предложений</vt:lpstr>
      <vt:lpstr>Абстрагирование</vt:lpstr>
      <vt:lpstr>CBA: Concept-based Abstracting (Paice&amp;Jones’93)</vt:lpstr>
      <vt:lpstr>Абстрагирование на основе шаблонов</vt:lpstr>
      <vt:lpstr>Презентация PowerPoint</vt:lpstr>
      <vt:lpstr>Данные-&gt;Текст</vt:lpstr>
      <vt:lpstr>Современные подходы</vt:lpstr>
      <vt:lpstr>Пример абстракта</vt:lpstr>
      <vt:lpstr>Задача. Применение метрики Rouge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09-01 Автоматическое аннотирование</dc:title>
  <dc:creator>boris</dc:creator>
  <cp:lastModifiedBy>Наталья Лукашевич</cp:lastModifiedBy>
  <cp:revision>114</cp:revision>
  <dcterms:created xsi:type="dcterms:W3CDTF">2011-07-01T11:51:34Z</dcterms:created>
  <dcterms:modified xsi:type="dcterms:W3CDTF">2019-06-09T12:34:28Z</dcterms:modified>
</cp:coreProperties>
</file>