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256" r:id="rId2"/>
    <p:sldId id="257" r:id="rId3"/>
    <p:sldId id="307" r:id="rId4"/>
    <p:sldId id="303" r:id="rId5"/>
    <p:sldId id="304" r:id="rId6"/>
    <p:sldId id="305" r:id="rId7"/>
    <p:sldId id="306" r:id="rId8"/>
    <p:sldId id="274" r:id="rId9"/>
    <p:sldId id="275" r:id="rId10"/>
    <p:sldId id="276" r:id="rId11"/>
    <p:sldId id="277" r:id="rId12"/>
    <p:sldId id="278" r:id="rId13"/>
    <p:sldId id="308" r:id="rId14"/>
    <p:sldId id="279" r:id="rId15"/>
    <p:sldId id="280" r:id="rId16"/>
    <p:sldId id="281" r:id="rId17"/>
    <p:sldId id="309" r:id="rId18"/>
    <p:sldId id="314" r:id="rId19"/>
    <p:sldId id="282" r:id="rId20"/>
    <p:sldId id="283" r:id="rId21"/>
    <p:sldId id="310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2" r:id="rId31"/>
    <p:sldId id="293" r:id="rId32"/>
    <p:sldId id="294" r:id="rId33"/>
    <p:sldId id="295" r:id="rId34"/>
    <p:sldId id="273" r:id="rId35"/>
    <p:sldId id="260" r:id="rId36"/>
    <p:sldId id="261" r:id="rId37"/>
    <p:sldId id="262" r:id="rId38"/>
    <p:sldId id="263" r:id="rId39"/>
    <p:sldId id="264" r:id="rId40"/>
    <p:sldId id="265" r:id="rId41"/>
    <p:sldId id="266" r:id="rId42"/>
    <p:sldId id="296" r:id="rId43"/>
    <p:sldId id="297" r:id="rId44"/>
    <p:sldId id="316" r:id="rId45"/>
    <p:sldId id="298" r:id="rId46"/>
    <p:sldId id="299" r:id="rId47"/>
    <p:sldId id="319" r:id="rId48"/>
    <p:sldId id="300" r:id="rId49"/>
    <p:sldId id="311" r:id="rId50"/>
    <p:sldId id="318" r:id="rId51"/>
    <p:sldId id="317" r:id="rId5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25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43.xml"/><Relationship Id="rId1" Type="http://schemas.openxmlformats.org/officeDocument/2006/relationships/slide" Target="slides/slide4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4E9431A-91B8-4BAC-985B-64DBE4215C64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/>
      <dgm:spPr/>
    </dgm:pt>
    <dgm:pt modelId="{D6980B75-9061-465F-A918-06E58D1AA7C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>
              <a:ln>
                <a:noFill/>
              </a:ln>
              <a:solidFill>
                <a:srgbClr val="FF3300"/>
              </a:solidFill>
              <a:effectLst/>
              <a:latin typeface="Arial" panose="020B0604020202020204" pitchFamily="34" charset="0"/>
            </a:rPr>
            <a:t>Главное</a:t>
          </a:r>
        </a:p>
      </dgm:t>
    </dgm:pt>
    <dgm:pt modelId="{93F52796-EC24-45BE-8A5D-28E8DC04DA03}" type="parTrans" cxnId="{4D350B28-012D-45E2-BE0C-6748E7196F77}">
      <dgm:prSet/>
      <dgm:spPr/>
    </dgm:pt>
    <dgm:pt modelId="{C572B62D-998A-44DD-BA69-D328A2B9C7AD}" type="sibTrans" cxnId="{4D350B28-012D-45E2-BE0C-6748E7196F77}">
      <dgm:prSet/>
      <dgm:spPr/>
    </dgm:pt>
    <dgm:pt modelId="{BFDBE495-6306-4292-9EEE-98842DC4961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panose="020B0604020202020204" pitchFamily="34" charset="0"/>
            </a:rPr>
            <a:t>Предыстория</a:t>
          </a:r>
        </a:p>
      </dgm:t>
    </dgm:pt>
    <dgm:pt modelId="{4BCA5F9C-F1E1-4F45-9D13-AF074B494353}" type="parTrans" cxnId="{5DEDC5E1-BD51-489A-9E06-E8F8B1D80985}">
      <dgm:prSet/>
      <dgm:spPr/>
    </dgm:pt>
    <dgm:pt modelId="{EBFABF46-1711-4C45-BD1C-26942BF63CE4}" type="sibTrans" cxnId="{5DEDC5E1-BD51-489A-9E06-E8F8B1D80985}">
      <dgm:prSet/>
      <dgm:spPr/>
    </dgm:pt>
    <dgm:pt modelId="{AB5899EB-98A4-4DAE-B699-45309679670A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>
              <a:ln>
                <a:noFill/>
              </a:ln>
              <a:solidFill>
                <a:schemeClr val="hlink"/>
              </a:solidFill>
              <a:effectLst/>
              <a:latin typeface="Arial" panose="020B0604020202020204" pitchFamily="34" charset="0"/>
            </a:rPr>
            <a:t>Обсуждение, </a:t>
          </a:r>
          <a:br>
            <a:rPr kumimoji="0" lang="ru-RU" altLang="ru-RU" b="1" i="0" u="none" strike="noStrike" cap="none" normalizeH="0" baseline="0">
              <a:ln>
                <a:noFill/>
              </a:ln>
              <a:solidFill>
                <a:schemeClr val="hlink"/>
              </a:solidFill>
              <a:effectLst/>
              <a:latin typeface="Arial" panose="020B0604020202020204" pitchFamily="34" charset="0"/>
            </a:rPr>
          </a:br>
          <a:r>
            <a:rPr kumimoji="0" lang="ru-RU" altLang="ru-RU" b="1" i="0" u="none" strike="noStrike" cap="none" normalizeH="0" baseline="0">
              <a:ln>
                <a:noFill/>
              </a:ln>
              <a:solidFill>
                <a:schemeClr val="hlink"/>
              </a:solidFill>
              <a:effectLst/>
              <a:latin typeface="Arial" panose="020B0604020202020204" pitchFamily="34" charset="0"/>
            </a:rPr>
            <a:t>комментарии</a:t>
          </a:r>
        </a:p>
      </dgm:t>
    </dgm:pt>
    <dgm:pt modelId="{7ED597E8-FA87-423D-A0D6-86E5C018A4C1}" type="parTrans" cxnId="{29B1ED8D-1967-486C-8300-20F484DA05C2}">
      <dgm:prSet/>
      <dgm:spPr/>
    </dgm:pt>
    <dgm:pt modelId="{5DCF31E5-9E12-4D7E-BBCF-7E17A419B508}" type="sibTrans" cxnId="{29B1ED8D-1967-486C-8300-20F484DA05C2}">
      <dgm:prSet/>
      <dgm:spPr/>
    </dgm:pt>
    <dgm:pt modelId="{73855963-CA85-4A76-BA48-71873161514C}" type="pres">
      <dgm:prSet presAssocID="{C4E9431A-91B8-4BAC-985B-64DBE4215C64}" presName="Name0" presStyleCnt="0">
        <dgm:presLayoutVars>
          <dgm:dir/>
          <dgm:animLvl val="lvl"/>
          <dgm:resizeHandles val="exact"/>
        </dgm:presLayoutVars>
      </dgm:prSet>
      <dgm:spPr/>
    </dgm:pt>
    <dgm:pt modelId="{87E89816-1218-4A1F-B944-AF8BB2EF4015}" type="pres">
      <dgm:prSet presAssocID="{D6980B75-9061-465F-A918-06E58D1AA7CE}" presName="Name8" presStyleCnt="0"/>
      <dgm:spPr/>
    </dgm:pt>
    <dgm:pt modelId="{ED41ABB6-4E10-4A8C-B3ED-E8D3A2A5B40D}" type="pres">
      <dgm:prSet presAssocID="{D6980B75-9061-465F-A918-06E58D1AA7CE}" presName="level" presStyleLbl="node1" presStyleIdx="0" presStyleCnt="3">
        <dgm:presLayoutVars>
          <dgm:chMax val="1"/>
          <dgm:bulletEnabled val="1"/>
        </dgm:presLayoutVars>
      </dgm:prSet>
      <dgm:spPr/>
    </dgm:pt>
    <dgm:pt modelId="{482D67C8-EDC4-4B51-B4D5-7E17108FF87F}" type="pres">
      <dgm:prSet presAssocID="{D6980B75-9061-465F-A918-06E58D1AA7CE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7BDC6665-2C55-4C95-A609-1F71B98C68AD}" type="pres">
      <dgm:prSet presAssocID="{BFDBE495-6306-4292-9EEE-98842DC49619}" presName="Name8" presStyleCnt="0"/>
      <dgm:spPr/>
    </dgm:pt>
    <dgm:pt modelId="{C7888BDB-1C40-4436-9215-CDED51250DCE}" type="pres">
      <dgm:prSet presAssocID="{BFDBE495-6306-4292-9EEE-98842DC49619}" presName="level" presStyleLbl="node1" presStyleIdx="1" presStyleCnt="3">
        <dgm:presLayoutVars>
          <dgm:chMax val="1"/>
          <dgm:bulletEnabled val="1"/>
        </dgm:presLayoutVars>
      </dgm:prSet>
      <dgm:spPr/>
    </dgm:pt>
    <dgm:pt modelId="{42DA1B47-71CD-488D-9F71-C5508F4585A3}" type="pres">
      <dgm:prSet presAssocID="{BFDBE495-6306-4292-9EEE-98842DC49619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A9CE3E02-AAE2-4F51-A5C2-58179FA38FB2}" type="pres">
      <dgm:prSet presAssocID="{AB5899EB-98A4-4DAE-B699-45309679670A}" presName="Name8" presStyleCnt="0"/>
      <dgm:spPr/>
    </dgm:pt>
    <dgm:pt modelId="{7B580E4E-47BE-4EF7-A923-E7575D70F5CF}" type="pres">
      <dgm:prSet presAssocID="{AB5899EB-98A4-4DAE-B699-45309679670A}" presName="level" presStyleLbl="node1" presStyleIdx="2" presStyleCnt="3">
        <dgm:presLayoutVars>
          <dgm:chMax val="1"/>
          <dgm:bulletEnabled val="1"/>
        </dgm:presLayoutVars>
      </dgm:prSet>
      <dgm:spPr/>
    </dgm:pt>
    <dgm:pt modelId="{14C219A9-6149-4366-BC68-4E047397B5AB}" type="pres">
      <dgm:prSet presAssocID="{AB5899EB-98A4-4DAE-B699-45309679670A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AC003922-5607-4FD0-8751-F57DE21E028F}" type="presOf" srcId="{AB5899EB-98A4-4DAE-B699-45309679670A}" destId="{14C219A9-6149-4366-BC68-4E047397B5AB}" srcOrd="1" destOrd="0" presId="urn:microsoft.com/office/officeart/2005/8/layout/pyramid1"/>
    <dgm:cxn modelId="{4D350B28-012D-45E2-BE0C-6748E7196F77}" srcId="{C4E9431A-91B8-4BAC-985B-64DBE4215C64}" destId="{D6980B75-9061-465F-A918-06E58D1AA7CE}" srcOrd="0" destOrd="0" parTransId="{93F52796-EC24-45BE-8A5D-28E8DC04DA03}" sibTransId="{C572B62D-998A-44DD-BA69-D328A2B9C7AD}"/>
    <dgm:cxn modelId="{2D3B083F-D120-4690-9E19-8F4D81D3F026}" type="presOf" srcId="{AB5899EB-98A4-4DAE-B699-45309679670A}" destId="{7B580E4E-47BE-4EF7-A923-E7575D70F5CF}" srcOrd="0" destOrd="0" presId="urn:microsoft.com/office/officeart/2005/8/layout/pyramid1"/>
    <dgm:cxn modelId="{2E5F6340-8BB5-44B2-AB08-4A2BB80B4101}" type="presOf" srcId="{BFDBE495-6306-4292-9EEE-98842DC49619}" destId="{42DA1B47-71CD-488D-9F71-C5508F4585A3}" srcOrd="1" destOrd="0" presId="urn:microsoft.com/office/officeart/2005/8/layout/pyramid1"/>
    <dgm:cxn modelId="{5C727565-0706-4695-B3FE-74834255018D}" type="presOf" srcId="{D6980B75-9061-465F-A918-06E58D1AA7CE}" destId="{ED41ABB6-4E10-4A8C-B3ED-E8D3A2A5B40D}" srcOrd="0" destOrd="0" presId="urn:microsoft.com/office/officeart/2005/8/layout/pyramid1"/>
    <dgm:cxn modelId="{DEB50E76-750B-4EF8-813E-556026A21BB4}" type="presOf" srcId="{BFDBE495-6306-4292-9EEE-98842DC49619}" destId="{C7888BDB-1C40-4436-9215-CDED51250DCE}" srcOrd="0" destOrd="0" presId="urn:microsoft.com/office/officeart/2005/8/layout/pyramid1"/>
    <dgm:cxn modelId="{D619147B-FCC3-4412-8C00-E9321000A1D0}" type="presOf" srcId="{C4E9431A-91B8-4BAC-985B-64DBE4215C64}" destId="{73855963-CA85-4A76-BA48-71873161514C}" srcOrd="0" destOrd="0" presId="urn:microsoft.com/office/officeart/2005/8/layout/pyramid1"/>
    <dgm:cxn modelId="{29B1ED8D-1967-486C-8300-20F484DA05C2}" srcId="{C4E9431A-91B8-4BAC-985B-64DBE4215C64}" destId="{AB5899EB-98A4-4DAE-B699-45309679670A}" srcOrd="2" destOrd="0" parTransId="{7ED597E8-FA87-423D-A0D6-86E5C018A4C1}" sibTransId="{5DCF31E5-9E12-4D7E-BBCF-7E17A419B508}"/>
    <dgm:cxn modelId="{83439DB1-0D9F-42FE-AD24-688E3DFB20B7}" type="presOf" srcId="{D6980B75-9061-465F-A918-06E58D1AA7CE}" destId="{482D67C8-EDC4-4B51-B4D5-7E17108FF87F}" srcOrd="1" destOrd="0" presId="urn:microsoft.com/office/officeart/2005/8/layout/pyramid1"/>
    <dgm:cxn modelId="{5DEDC5E1-BD51-489A-9E06-E8F8B1D80985}" srcId="{C4E9431A-91B8-4BAC-985B-64DBE4215C64}" destId="{BFDBE495-6306-4292-9EEE-98842DC49619}" srcOrd="1" destOrd="0" parTransId="{4BCA5F9C-F1E1-4F45-9D13-AF074B494353}" sibTransId="{EBFABF46-1711-4C45-BD1C-26942BF63CE4}"/>
    <dgm:cxn modelId="{CE03FA5C-57B6-4F62-B079-DB31D7D79998}" type="presParOf" srcId="{73855963-CA85-4A76-BA48-71873161514C}" destId="{87E89816-1218-4A1F-B944-AF8BB2EF4015}" srcOrd="0" destOrd="0" presId="urn:microsoft.com/office/officeart/2005/8/layout/pyramid1"/>
    <dgm:cxn modelId="{BE8C6ECF-6FD3-4571-87E6-55083864F756}" type="presParOf" srcId="{87E89816-1218-4A1F-B944-AF8BB2EF4015}" destId="{ED41ABB6-4E10-4A8C-B3ED-E8D3A2A5B40D}" srcOrd="0" destOrd="0" presId="urn:microsoft.com/office/officeart/2005/8/layout/pyramid1"/>
    <dgm:cxn modelId="{0EAC8BE5-F2A0-4EBC-B683-BA2532370A8C}" type="presParOf" srcId="{87E89816-1218-4A1F-B944-AF8BB2EF4015}" destId="{482D67C8-EDC4-4B51-B4D5-7E17108FF87F}" srcOrd="1" destOrd="0" presId="urn:microsoft.com/office/officeart/2005/8/layout/pyramid1"/>
    <dgm:cxn modelId="{C40484C2-3D96-49D0-9989-141B6AEF8CE3}" type="presParOf" srcId="{73855963-CA85-4A76-BA48-71873161514C}" destId="{7BDC6665-2C55-4C95-A609-1F71B98C68AD}" srcOrd="1" destOrd="0" presId="urn:microsoft.com/office/officeart/2005/8/layout/pyramid1"/>
    <dgm:cxn modelId="{0C0B44EF-2E94-4336-9BB5-CAD6C5F2B505}" type="presParOf" srcId="{7BDC6665-2C55-4C95-A609-1F71B98C68AD}" destId="{C7888BDB-1C40-4436-9215-CDED51250DCE}" srcOrd="0" destOrd="0" presId="urn:microsoft.com/office/officeart/2005/8/layout/pyramid1"/>
    <dgm:cxn modelId="{95BB9969-86E9-4DF5-B2DC-57E086D70C6A}" type="presParOf" srcId="{7BDC6665-2C55-4C95-A609-1F71B98C68AD}" destId="{42DA1B47-71CD-488D-9F71-C5508F4585A3}" srcOrd="1" destOrd="0" presId="urn:microsoft.com/office/officeart/2005/8/layout/pyramid1"/>
    <dgm:cxn modelId="{9197E12F-EB6E-4BCF-B364-15F6977BC72A}" type="presParOf" srcId="{73855963-CA85-4A76-BA48-71873161514C}" destId="{A9CE3E02-AAE2-4F51-A5C2-58179FA38FB2}" srcOrd="2" destOrd="0" presId="urn:microsoft.com/office/officeart/2005/8/layout/pyramid1"/>
    <dgm:cxn modelId="{05DB43EE-44E9-4509-B79A-BA5534FD5763}" type="presParOf" srcId="{A9CE3E02-AAE2-4F51-A5C2-58179FA38FB2}" destId="{7B580E4E-47BE-4EF7-A923-E7575D70F5CF}" srcOrd="0" destOrd="0" presId="urn:microsoft.com/office/officeart/2005/8/layout/pyramid1"/>
    <dgm:cxn modelId="{125D69D7-690D-43AA-A6CD-A21B02F85FE3}" type="presParOf" srcId="{A9CE3E02-AAE2-4F51-A5C2-58179FA38FB2}" destId="{14C219A9-6149-4366-BC68-4E047397B5AB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41ABB6-4E10-4A8C-B3ED-E8D3A2A5B40D}">
      <dsp:nvSpPr>
        <dsp:cNvPr id="0" name=""/>
        <dsp:cNvSpPr/>
      </dsp:nvSpPr>
      <dsp:spPr>
        <a:xfrm>
          <a:off x="1413933" y="0"/>
          <a:ext cx="1413933" cy="1584853"/>
        </a:xfrm>
        <a:prstGeom prst="trapezoid">
          <a:avLst>
            <a:gd name="adj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2000" b="1" i="0" u="none" strike="noStrike" kern="1200" cap="none" normalizeH="0" baseline="0">
              <a:ln>
                <a:noFill/>
              </a:ln>
              <a:solidFill>
                <a:srgbClr val="FF3300"/>
              </a:solidFill>
              <a:effectLst/>
              <a:latin typeface="Arial" panose="020B0604020202020204" pitchFamily="34" charset="0"/>
            </a:rPr>
            <a:t>Главное</a:t>
          </a:r>
        </a:p>
      </dsp:txBody>
      <dsp:txXfrm>
        <a:off x="1413933" y="0"/>
        <a:ext cx="1413933" cy="1584853"/>
      </dsp:txXfrm>
    </dsp:sp>
    <dsp:sp modelId="{C7888BDB-1C40-4436-9215-CDED51250DCE}">
      <dsp:nvSpPr>
        <dsp:cNvPr id="0" name=""/>
        <dsp:cNvSpPr/>
      </dsp:nvSpPr>
      <dsp:spPr>
        <a:xfrm>
          <a:off x="706966" y="1584854"/>
          <a:ext cx="2827866" cy="1584853"/>
        </a:xfrm>
        <a:prstGeom prst="trapezoid">
          <a:avLst>
            <a:gd name="adj" fmla="val 4460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2000" b="1" i="0" u="none" strike="noStrike" kern="1200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panose="020B0604020202020204" pitchFamily="34" charset="0"/>
            </a:rPr>
            <a:t>Предыстория</a:t>
          </a:r>
        </a:p>
      </dsp:txBody>
      <dsp:txXfrm>
        <a:off x="1201843" y="1584854"/>
        <a:ext cx="1838113" cy="1584853"/>
      </dsp:txXfrm>
    </dsp:sp>
    <dsp:sp modelId="{7B580E4E-47BE-4EF7-A923-E7575D70F5CF}">
      <dsp:nvSpPr>
        <dsp:cNvPr id="0" name=""/>
        <dsp:cNvSpPr/>
      </dsp:nvSpPr>
      <dsp:spPr>
        <a:xfrm>
          <a:off x="0" y="3169708"/>
          <a:ext cx="4241800" cy="1584853"/>
        </a:xfrm>
        <a:prstGeom prst="trapezoid">
          <a:avLst>
            <a:gd name="adj" fmla="val 4460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2000" b="1" i="0" u="none" strike="noStrike" kern="1200" cap="none" normalizeH="0" baseline="0">
              <a:ln>
                <a:noFill/>
              </a:ln>
              <a:solidFill>
                <a:schemeClr val="hlink"/>
              </a:solidFill>
              <a:effectLst/>
              <a:latin typeface="Arial" panose="020B0604020202020204" pitchFamily="34" charset="0"/>
            </a:rPr>
            <a:t>Обсуждение, </a:t>
          </a:r>
          <a:br>
            <a:rPr kumimoji="0" lang="ru-RU" altLang="ru-RU" sz="2000" b="1" i="0" u="none" strike="noStrike" kern="1200" cap="none" normalizeH="0" baseline="0">
              <a:ln>
                <a:noFill/>
              </a:ln>
              <a:solidFill>
                <a:schemeClr val="hlink"/>
              </a:solidFill>
              <a:effectLst/>
              <a:latin typeface="Arial" panose="020B0604020202020204" pitchFamily="34" charset="0"/>
            </a:rPr>
          </a:br>
          <a:r>
            <a:rPr kumimoji="0" lang="ru-RU" altLang="ru-RU" sz="2000" b="1" i="0" u="none" strike="noStrike" kern="1200" cap="none" normalizeH="0" baseline="0">
              <a:ln>
                <a:noFill/>
              </a:ln>
              <a:solidFill>
                <a:schemeClr val="hlink"/>
              </a:solidFill>
              <a:effectLst/>
              <a:latin typeface="Arial" panose="020B0604020202020204" pitchFamily="34" charset="0"/>
            </a:rPr>
            <a:t>комментарии</a:t>
          </a:r>
        </a:p>
      </dsp:txBody>
      <dsp:txXfrm>
        <a:off x="742314" y="3169708"/>
        <a:ext cx="2757170" cy="15848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>
            <a:extLst>
              <a:ext uri="{FF2B5EF4-FFF2-40B4-BE49-F238E27FC236}">
                <a16:creationId xmlns:a16="http://schemas.microsoft.com/office/drawing/2014/main" id="{2E377B3B-85F3-4EC4-BB96-F9410391323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9635" name="Rectangle 3">
            <a:extLst>
              <a:ext uri="{FF2B5EF4-FFF2-40B4-BE49-F238E27FC236}">
                <a16:creationId xmlns:a16="http://schemas.microsoft.com/office/drawing/2014/main" id="{A42356C6-2A22-4073-9AFE-7A5D81701816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A5733709-DF32-4B44-A972-4DC36ECB8D1E}" type="datetimeFigureOut">
              <a:rPr lang="ru-RU"/>
              <a:pPr>
                <a:defRPr/>
              </a:pPr>
              <a:t>07.06.2019</a:t>
            </a:fld>
            <a:endParaRPr lang="ru-RU"/>
          </a:p>
        </p:txBody>
      </p:sp>
      <p:sp>
        <p:nvSpPr>
          <p:cNvPr id="54276" name="Rectangle 4">
            <a:extLst>
              <a:ext uri="{FF2B5EF4-FFF2-40B4-BE49-F238E27FC236}">
                <a16:creationId xmlns:a16="http://schemas.microsoft.com/office/drawing/2014/main" id="{61BA6007-1825-441D-8C3E-1DDD8928DA22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7" name="Rectangle 5">
            <a:extLst>
              <a:ext uri="{FF2B5EF4-FFF2-40B4-BE49-F238E27FC236}">
                <a16:creationId xmlns:a16="http://schemas.microsoft.com/office/drawing/2014/main" id="{DA79A6EF-7B48-4E3E-BEE7-FE8BCF8D13D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9638" name="Rectangle 6">
            <a:extLst>
              <a:ext uri="{FF2B5EF4-FFF2-40B4-BE49-F238E27FC236}">
                <a16:creationId xmlns:a16="http://schemas.microsoft.com/office/drawing/2014/main" id="{046AE84F-5987-4FE4-BB39-D33DAB1A01D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9639" name="Rectangle 7">
            <a:extLst>
              <a:ext uri="{FF2B5EF4-FFF2-40B4-BE49-F238E27FC236}">
                <a16:creationId xmlns:a16="http://schemas.microsoft.com/office/drawing/2014/main" id="{FE82B547-5D1A-4041-B0B4-5E31A686F4E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0B2F0CC9-4321-4629-AF75-BB2394C586C8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>
            <a:extLst>
              <a:ext uri="{FF2B5EF4-FFF2-40B4-BE49-F238E27FC236}">
                <a16:creationId xmlns:a16="http://schemas.microsoft.com/office/drawing/2014/main" id="{F0FAEC14-9C5D-4BB7-A473-3D0C93886B50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DB0EDE86-6AB9-4ED0-BB47-FAF604148EB1}" type="slidenum">
              <a:rPr lang="ru-RU" altLang="ru-RU" sz="1200">
                <a:cs typeface="Arial" panose="020B0604020202020204" pitchFamily="34" charset="0"/>
              </a:rPr>
              <a:pPr algn="r" eaLnBrk="1" hangingPunct="1"/>
              <a:t>3</a:t>
            </a:fld>
            <a:endParaRPr lang="ru-RU" altLang="ru-RU" sz="1200">
              <a:cs typeface="Arial" panose="020B0604020202020204" pitchFamily="34" charset="0"/>
            </a:endParaRPr>
          </a:p>
        </p:txBody>
      </p:sp>
      <p:sp>
        <p:nvSpPr>
          <p:cNvPr id="55299" name="Rectangle 2">
            <a:extLst>
              <a:ext uri="{FF2B5EF4-FFF2-40B4-BE49-F238E27FC236}">
                <a16:creationId xmlns:a16="http://schemas.microsoft.com/office/drawing/2014/main" id="{BBD4A1BD-18BD-44C4-A732-8B84A8A33B5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55300" name="Rectangle 3">
            <a:extLst>
              <a:ext uri="{FF2B5EF4-FFF2-40B4-BE49-F238E27FC236}">
                <a16:creationId xmlns:a16="http://schemas.microsoft.com/office/drawing/2014/main" id="{A575601E-38EB-4B71-9CA9-D5E5BC14E70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4F6CB84-B991-44EF-A1B9-91AA48A1141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CCDC4B6-0539-4374-B694-F7283E35AD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8D90D9A-07AB-41D1-9384-09C10B8E538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D08CE0-49EC-477B-AB65-5729D0EF729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13058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1847DB7-D412-49D1-9019-414B667AF89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D1F34A1-D671-4633-849E-A24C14A2F9D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858BDAD-06BC-4EE3-8D71-A603AB5672A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23F729-AC58-4CA5-AE8C-D9F6B8C3133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629647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847C27F-8094-4369-B058-FB9FC68796B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C7411B8-B13D-44DD-A6C3-71D4F80828A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5EE1FED-18C3-4C9E-A78F-A8EE532224A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9A7EF8-AA0B-450C-9055-8E667A19FB7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468962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3C6D9C7-3210-4D17-ADEC-22F5C55FD6A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83627A8-99E2-476B-AC0D-D23BC19FB3E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3BD80F8-FC11-4F37-BE27-5AE92901709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410E87-C7B6-4F8B-846A-68FF9BD020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246125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4DE1326F-5210-4C9D-9F42-FC59E2233AD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91FD1708-95E9-4E60-A39D-F783B78166E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37F2FB4B-34E6-4FE7-98AC-CDD732A8FBD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1833F2-675B-4A50-B3D1-2446E775168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16133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B0F3FA3-18CD-4C3F-812D-C0D72B2EC4E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EDCEA56-7957-48A8-AEAF-F03095146DB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964F5F8-6C70-472D-BBA9-2F08C075898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FC0BEA-E9C6-4A8F-A74D-E0A334621BF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50217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406A922-3A4D-4E94-B87F-C2D3B79BA25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F6793FF-E92C-4DC6-9B54-C432D1D19DD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876646A-CD1E-43C1-9705-C961ACE2973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3A8B6E-F352-455E-B18B-F274D716869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86032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963CFEC-4C2F-4E7D-A9AB-9AB85061E86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DA4518F-2719-4ECD-A70B-071DD0397E1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D8EE146-5AC8-4D99-9807-44DE85E0E5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9678E0-6F20-4D8C-B18C-F3C27DDAD6F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08795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4320F2-EF7B-453F-82D7-D44FC9FD5A9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1DBE63E-BF05-435B-8FCA-FCCAE3E5162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5ABDD66-D1F9-4936-A501-5BD6F31F549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3741DD-D5CC-420F-93AE-8A9A8C7DE66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41552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8E1D6DD-23E1-4384-BAD3-F52718CEF77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C0945B15-D7F7-4E81-B425-F54462D05F7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9CF9F41F-E4B2-4D34-8590-DF6ABDA14D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DA47C5-3AEE-44B9-AF93-6A0A10C715C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36887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35AF05CA-3D74-485B-9825-97D6D6B7007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59480100-6FF2-4214-AD0C-45D2F5660AF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7A03191-2CE0-4A30-B2BA-7AC39F576F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A9051D-14C3-435D-AC07-93B8683F155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66712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63DFCEB7-77FB-4622-952D-07C42A73787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331A1627-BB9C-4579-B280-A1ED6A043A6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DAFC339E-FECE-434E-B625-CB7C063B28E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DBECBC-EF50-455C-B7E8-271DF7CA4FA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240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CD50ADC-7B62-48DC-9962-210120E2FF9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1C68BBB-CD90-4ADF-B730-3775E61D7E9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E0AC61D-A8F6-4534-9AAA-0E4E9AE4B1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95CB78-0F62-4AD3-A646-B29DB088002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34339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B6A2A3D-0131-4110-A32F-272AF6ECA90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256BAD2-B84D-43C2-8FDD-492CA28A07D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1EAF1E0-3BFB-4BED-B8AA-D121D36C171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70C02F-91A7-42F6-9F8D-D1D971779D6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65087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61616DF9-DEF5-4BB6-860A-91418969370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01D7EA5E-5ED4-4DA1-8BDC-05360A3C946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5564C7B1-969C-4E19-9007-1013BC281D56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9FF50541-9452-453C-A880-6291A62544A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AD219DD4-7708-4197-9F2E-86E1EE7D366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3588EA0-0FB3-42D0-9D36-909E9C3502FC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1.m4a"/><Relationship Id="rId7" Type="http://schemas.openxmlformats.org/officeDocument/2006/relationships/image" Target="../media/image1.png"/><Relationship Id="rId2" Type="http://schemas.microsoft.com/office/2007/relationships/media" Target="../media/media11.m4a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1.bin"/><Relationship Id="rId4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.png"/><Relationship Id="rId3" Type="http://schemas.openxmlformats.org/officeDocument/2006/relationships/audio" Target="../media/media13.m4a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5.png"/><Relationship Id="rId2" Type="http://schemas.microsoft.com/office/2007/relationships/media" Target="../media/media13.m4a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png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4.png"/><Relationship Id="rId4" Type="http://schemas.openxmlformats.org/officeDocument/2006/relationships/slideLayout" Target="../slideLayouts/slideLayout7.xml"/><Relationship Id="rId9" Type="http://schemas.openxmlformats.org/officeDocument/2006/relationships/oleObject" Target="../embeddings/oleObject4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media17.m4a"/><Relationship Id="rId7" Type="http://schemas.openxmlformats.org/officeDocument/2006/relationships/image" Target="../media/image1.png"/><Relationship Id="rId2" Type="http://schemas.microsoft.com/office/2007/relationships/media" Target="../media/media17.m4a"/><Relationship Id="rId1" Type="http://schemas.openxmlformats.org/officeDocument/2006/relationships/vmlDrawing" Target="../drawings/vmlDrawing3.vml"/><Relationship Id="rId6" Type="http://schemas.openxmlformats.org/officeDocument/2006/relationships/image" Target="../media/image16.png"/><Relationship Id="rId5" Type="http://schemas.openxmlformats.org/officeDocument/2006/relationships/oleObject" Target="../embeddings/oleObject6.bin"/><Relationship Id="rId4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6" Type="http://schemas.openxmlformats.org/officeDocument/2006/relationships/image" Target="../media/image1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audio" Target="../media/media24.m4a"/><Relationship Id="rId7" Type="http://schemas.openxmlformats.org/officeDocument/2006/relationships/oleObject" Target="../embeddings/oleObject8.bin"/><Relationship Id="rId2" Type="http://schemas.microsoft.com/office/2007/relationships/media" Target="../media/media24.m4a"/><Relationship Id="rId1" Type="http://schemas.openxmlformats.org/officeDocument/2006/relationships/vmlDrawing" Target="../drawings/vmlDrawing4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7.bin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audio" Target="../media/media26.m4a"/><Relationship Id="rId7" Type="http://schemas.openxmlformats.org/officeDocument/2006/relationships/oleObject" Target="../embeddings/oleObject10.bin"/><Relationship Id="rId2" Type="http://schemas.microsoft.com/office/2007/relationships/media" Target="../media/media26.m4a"/><Relationship Id="rId1" Type="http://schemas.openxmlformats.org/officeDocument/2006/relationships/vmlDrawing" Target="../drawings/vmlDrawing5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9.bin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1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media30.m4a"/><Relationship Id="rId7" Type="http://schemas.openxmlformats.org/officeDocument/2006/relationships/image" Target="../media/image1.png"/><Relationship Id="rId2" Type="http://schemas.microsoft.com/office/2007/relationships/media" Target="../media/media30.m4a"/><Relationship Id="rId1" Type="http://schemas.openxmlformats.org/officeDocument/2006/relationships/vmlDrawing" Target="../drawings/vmlDrawing6.v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11.bin"/><Relationship Id="rId4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4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4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audio" Target="../media/media33.m4a"/><Relationship Id="rId7" Type="http://schemas.openxmlformats.org/officeDocument/2006/relationships/oleObject" Target="../embeddings/oleObject13.bin"/><Relationship Id="rId2" Type="http://schemas.microsoft.com/office/2007/relationships/media" Target="../media/media33.m4a"/><Relationship Id="rId1" Type="http://schemas.openxmlformats.org/officeDocument/2006/relationships/vmlDrawing" Target="../drawings/vmlDrawing7.vml"/><Relationship Id="rId6" Type="http://schemas.openxmlformats.org/officeDocument/2006/relationships/image" Target="../media/image24.wmf"/><Relationship Id="rId11" Type="http://schemas.openxmlformats.org/officeDocument/2006/relationships/image" Target="../media/image1.png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26.wmf"/><Relationship Id="rId4" Type="http://schemas.openxmlformats.org/officeDocument/2006/relationships/slideLayout" Target="../slideLayouts/slideLayout7.xml"/><Relationship Id="rId9" Type="http://schemas.openxmlformats.org/officeDocument/2006/relationships/oleObject" Target="../embeddings/oleObject14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4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4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slideLayout" Target="../slideLayouts/slideLayout12.xml"/><Relationship Id="rId7" Type="http://schemas.openxmlformats.org/officeDocument/2006/relationships/diagramColors" Target="../diagrams/colors1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4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4" Type="http://schemas.openxmlformats.org/officeDocument/2006/relationships/image" Target="../media/image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1.png"/><Relationship Id="rId4" Type="http://schemas.openxmlformats.org/officeDocument/2006/relationships/image" Target="../media/image2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4" Type="http://schemas.openxmlformats.org/officeDocument/2006/relationships/image" Target="../media/image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audio" Target="../media/media42.m4a"/><Relationship Id="rId7" Type="http://schemas.openxmlformats.org/officeDocument/2006/relationships/image" Target="../media/image1.png"/><Relationship Id="rId2" Type="http://schemas.microsoft.com/office/2007/relationships/media" Target="../media/media42.m4a"/><Relationship Id="rId1" Type="http://schemas.openxmlformats.org/officeDocument/2006/relationships/vmlDrawing" Target="../drawings/vmlDrawing8.vml"/><Relationship Id="rId6" Type="http://schemas.openxmlformats.org/officeDocument/2006/relationships/image" Target="../media/image28.emf"/><Relationship Id="rId5" Type="http://schemas.openxmlformats.org/officeDocument/2006/relationships/oleObject" Target="../embeddings/oleObject15.bin"/><Relationship Id="rId4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4" Type="http://schemas.openxmlformats.org/officeDocument/2006/relationships/image" Target="../media/image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1.png"/><Relationship Id="rId4" Type="http://schemas.openxmlformats.org/officeDocument/2006/relationships/image" Target="../media/image2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4" Type="http://schemas.openxmlformats.org/officeDocument/2006/relationships/image" Target="../media/image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4" Type="http://schemas.openxmlformats.org/officeDocument/2006/relationships/image" Target="../media/image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1.png"/><Relationship Id="rId4" Type="http://schemas.openxmlformats.org/officeDocument/2006/relationships/image" Target="../media/image3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4" Type="http://schemas.openxmlformats.org/officeDocument/2006/relationships/image" Target="../media/image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9.m4a"/><Relationship Id="rId1" Type="http://schemas.microsoft.com/office/2007/relationships/media" Target="../media/media49.m4a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1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627FE822-4E96-43DB-B0BD-73EAAC32968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Кластеризация текстов</a:t>
            </a: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353B4B06-5F7E-4242-A6F6-7B2B61FAF6A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Маннинг и др. Введение в информационный поиск, </a:t>
            </a:r>
          </a:p>
          <a:p>
            <a:pPr eaLnBrk="1" hangingPunct="1"/>
            <a:r>
              <a:rPr lang="ru-RU" altLang="ru-RU"/>
              <a:t>гл.16, 17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149653C-C6C6-491E-9C51-5217308463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8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0944D5D9-76AE-48E6-B65E-857393B0F3F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9144000" cy="706437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Жесткая и мягкая кластеризация</a:t>
            </a:r>
            <a:endParaRPr lang="en-US" altLang="ru-RU" sz="3600"/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7A50B5C2-54CB-450E-AEEC-B1CCE4A4B72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1196975"/>
            <a:ext cx="8229600" cy="5356225"/>
          </a:xfrm>
        </p:spPr>
        <p:txBody>
          <a:bodyPr/>
          <a:lstStyle/>
          <a:p>
            <a:pPr eaLnBrk="1" hangingPunct="1"/>
            <a:r>
              <a:rPr lang="ru-RU" altLang="ru-RU" sz="2800"/>
              <a:t>Жесткая кластеризация</a:t>
            </a:r>
            <a:r>
              <a:rPr lang="en-US" altLang="ru-RU" sz="2800"/>
              <a:t>: </a:t>
            </a:r>
            <a:r>
              <a:rPr lang="ru-RU" altLang="ru-RU" sz="2800"/>
              <a:t>Каждый документ принадлежит только к одному кластеру </a:t>
            </a:r>
          </a:p>
          <a:p>
            <a:pPr lvl="1" eaLnBrk="1" hangingPunct="1"/>
            <a:r>
              <a:rPr lang="ru-RU" altLang="ru-RU" sz="2200"/>
              <a:t>Легче выполнить</a:t>
            </a:r>
          </a:p>
          <a:p>
            <a:pPr lvl="1" eaLnBrk="1" hangingPunct="1"/>
            <a:endParaRPr lang="en-US" altLang="ru-RU" sz="2200"/>
          </a:p>
          <a:p>
            <a:pPr eaLnBrk="1" hangingPunct="1"/>
            <a:r>
              <a:rPr lang="ru-RU" altLang="ru-RU" sz="2800"/>
              <a:t>Мягкая кластеризация</a:t>
            </a:r>
            <a:r>
              <a:rPr lang="en-US" altLang="ru-RU" sz="2800"/>
              <a:t>: </a:t>
            </a:r>
            <a:r>
              <a:rPr lang="ru-RU" altLang="ru-RU" sz="2800"/>
              <a:t>Документ может принадлежать более, чем к одному кластеру</a:t>
            </a:r>
            <a:endParaRPr lang="en-US" altLang="ru-RU" sz="2800"/>
          </a:p>
          <a:p>
            <a:pPr lvl="1" eaLnBrk="1" hangingPunct="1"/>
            <a:r>
              <a:rPr lang="ru-RU" altLang="ru-RU" sz="2600"/>
              <a:t>Полезно, но сложнее разбивать и использовать</a:t>
            </a:r>
          </a:p>
          <a:p>
            <a:pPr lvl="1" eaLnBrk="1" hangingPunct="1"/>
            <a:endParaRPr lang="en-US" altLang="ru-RU" sz="2600"/>
          </a:p>
          <a:p>
            <a:pPr eaLnBrk="1" hangingPunct="1"/>
            <a:r>
              <a:rPr lang="ru-RU" altLang="ru-RU" sz="2800"/>
              <a:t>Далее только жесткая кластеризация</a:t>
            </a:r>
            <a:r>
              <a:rPr lang="en-US" altLang="ru-RU" sz="2800"/>
              <a:t> 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FBA5FBF-1A4C-44B3-80DC-A85869D7299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3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>
            <a:extLst>
              <a:ext uri="{FF2B5EF4-FFF2-40B4-BE49-F238E27FC236}">
                <a16:creationId xmlns:a16="http://schemas.microsoft.com/office/drawing/2014/main" id="{B62843AA-E865-425E-AA51-A3B161E5A73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0"/>
            <a:ext cx="8229600" cy="692150"/>
          </a:xfrm>
        </p:spPr>
        <p:txBody>
          <a:bodyPr anchor="b"/>
          <a:lstStyle/>
          <a:p>
            <a:pPr eaLnBrk="1" hangingPunct="1"/>
            <a:r>
              <a:rPr lang="en-US" altLang="ru-RU" sz="4000" i="1"/>
              <a:t>K</a:t>
            </a:r>
            <a:r>
              <a:rPr lang="en-US" altLang="ru-RU" sz="4000"/>
              <a:t>-Means</a:t>
            </a:r>
            <a:r>
              <a:rPr lang="ru-RU" altLang="ru-RU" sz="4000"/>
              <a:t>: основные идеи</a:t>
            </a:r>
            <a:endParaRPr lang="en-US" altLang="ru-RU" sz="4000"/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12B0DDF8-81A5-4ECE-A5E0-D5E767FA924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836613"/>
            <a:ext cx="8229600" cy="5716587"/>
          </a:xfrm>
        </p:spPr>
        <p:txBody>
          <a:bodyPr/>
          <a:lstStyle/>
          <a:p>
            <a:pPr eaLnBrk="1" hangingPunct="1"/>
            <a:r>
              <a:rPr lang="ru-RU" altLang="ru-RU"/>
              <a:t>Рассматривает документы как вектора с вещественными значениями</a:t>
            </a:r>
            <a:endParaRPr lang="en-US" altLang="ru-RU"/>
          </a:p>
          <a:p>
            <a:pPr eaLnBrk="1" hangingPunct="1"/>
            <a:r>
              <a:rPr lang="ru-RU" altLang="ru-RU"/>
              <a:t>Кластеры базируются на понятии центроида</a:t>
            </a:r>
            <a:r>
              <a:rPr lang="en-US" altLang="ru-RU" i="1">
                <a:solidFill>
                  <a:srgbClr val="FF0000"/>
                </a:solidFill>
              </a:rPr>
              <a:t> </a:t>
            </a:r>
            <a:r>
              <a:rPr lang="ru-RU" altLang="ru-RU"/>
              <a:t>точек в кластере</a:t>
            </a:r>
            <a:r>
              <a:rPr lang="en-US" altLang="ru-RU"/>
              <a:t>, </a:t>
            </a:r>
            <a:r>
              <a:rPr lang="en-US" altLang="ru-RU" i="1"/>
              <a:t>c</a:t>
            </a:r>
            <a:r>
              <a:rPr lang="en-US" altLang="ru-RU"/>
              <a:t>:</a:t>
            </a:r>
          </a:p>
          <a:p>
            <a:pPr eaLnBrk="1" hangingPunct="1"/>
            <a:endParaRPr lang="ru-RU" altLang="ru-RU"/>
          </a:p>
          <a:p>
            <a:pPr eaLnBrk="1" hangingPunct="1"/>
            <a:endParaRPr lang="en-US" altLang="ru-RU"/>
          </a:p>
          <a:p>
            <a:pPr eaLnBrk="1" hangingPunct="1"/>
            <a:endParaRPr lang="ru-RU" altLang="ru-RU"/>
          </a:p>
          <a:p>
            <a:pPr eaLnBrk="1" hangingPunct="1"/>
            <a:r>
              <a:rPr lang="ru-RU" altLang="ru-RU"/>
              <a:t>Присваивание документов к кластеру базируется на сходстве с теущими центроидами кластеров</a:t>
            </a:r>
            <a:endParaRPr lang="en-US" altLang="ru-RU"/>
          </a:p>
        </p:txBody>
      </p:sp>
      <p:graphicFrame>
        <p:nvGraphicFramePr>
          <p:cNvPr id="1026" name="Object 2">
            <a:extLst>
              <a:ext uri="{FF2B5EF4-FFF2-40B4-BE49-F238E27FC236}">
                <a16:creationId xmlns:a16="http://schemas.microsoft.com/office/drawing/2014/main" id="{8B4F7A25-0A44-48F4-B9AF-8D71D43DD8F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987675" y="3213100"/>
          <a:ext cx="2514600" cy="1196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Equation" r:id="rId5" imgW="927100" imgH="419100" progId="Equation.3">
                  <p:embed/>
                </p:oleObj>
              </mc:Choice>
              <mc:Fallback>
                <p:oleObj name="Equation" r:id="rId5" imgW="927100" imgH="4191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675" y="3213100"/>
                        <a:ext cx="2514600" cy="1196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9" name="TextBox 4">
            <a:extLst>
              <a:ext uri="{FF2B5EF4-FFF2-40B4-BE49-F238E27FC236}">
                <a16:creationId xmlns:a16="http://schemas.microsoft.com/office/drawing/2014/main" id="{4016D25F-43C9-4041-A266-C627241DE7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1017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16.4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55E291F-AFF7-4F45-82C2-ABA2DE892BC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5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3AD1BDED-1C6D-4D60-A43F-C3BE856959AE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561975"/>
          </a:xfrm>
        </p:spPr>
        <p:txBody>
          <a:bodyPr anchor="b"/>
          <a:lstStyle/>
          <a:p>
            <a:pPr eaLnBrk="1" hangingPunct="1"/>
            <a:r>
              <a:rPr lang="ru-RU" altLang="ru-RU" sz="3600" i="1"/>
              <a:t>Алгоритм </a:t>
            </a:r>
            <a:r>
              <a:rPr lang="en-US" altLang="ru-RU" sz="3600" i="1"/>
              <a:t>K</a:t>
            </a:r>
            <a:r>
              <a:rPr lang="en-US" altLang="ru-RU" sz="3600"/>
              <a:t>-Means</a:t>
            </a:r>
          </a:p>
        </p:txBody>
      </p:sp>
      <p:sp>
        <p:nvSpPr>
          <p:cNvPr id="21507" name="Text Box 3">
            <a:extLst>
              <a:ext uri="{FF2B5EF4-FFF2-40B4-BE49-F238E27FC236}">
                <a16:creationId xmlns:a16="http://schemas.microsoft.com/office/drawing/2014/main" id="{66131505-74FB-418F-83C6-FD0EC3D929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1125538"/>
            <a:ext cx="8915400" cy="558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ru-RU" altLang="ru-RU" sz="2800">
                <a:cs typeface="Arial" panose="020B0604020202020204" pitchFamily="34" charset="0"/>
              </a:rPr>
              <a:t>Выберем</a:t>
            </a:r>
            <a:r>
              <a:rPr lang="en-US" altLang="ru-RU" sz="2800">
                <a:cs typeface="Arial" panose="020B0604020202020204" pitchFamily="34" charset="0"/>
              </a:rPr>
              <a:t> </a:t>
            </a:r>
            <a:r>
              <a:rPr lang="en-US" altLang="ru-RU" sz="2800" i="1">
                <a:cs typeface="Arial" panose="020B0604020202020204" pitchFamily="34" charset="0"/>
              </a:rPr>
              <a:t>K</a:t>
            </a:r>
            <a:r>
              <a:rPr lang="en-US" altLang="ru-RU" sz="2800">
                <a:cs typeface="Arial" panose="020B0604020202020204" pitchFamily="34" charset="0"/>
              </a:rPr>
              <a:t> </a:t>
            </a:r>
            <a:r>
              <a:rPr lang="ru-RU" altLang="ru-RU" sz="2800">
                <a:cs typeface="Arial" panose="020B0604020202020204" pitchFamily="34" charset="0"/>
              </a:rPr>
              <a:t>случайных документов</a:t>
            </a:r>
            <a:r>
              <a:rPr lang="en-US" altLang="ru-RU" sz="2800">
                <a:cs typeface="Arial" panose="020B0604020202020204" pitchFamily="34" charset="0"/>
              </a:rPr>
              <a:t> {</a:t>
            </a:r>
            <a:r>
              <a:rPr lang="en-US" altLang="ru-RU" sz="2800" i="1">
                <a:cs typeface="Arial" panose="020B0604020202020204" pitchFamily="34" charset="0"/>
              </a:rPr>
              <a:t>s</a:t>
            </a:r>
            <a:r>
              <a:rPr lang="en-US" altLang="ru-RU" sz="2800" baseline="-25000">
                <a:cs typeface="Arial" panose="020B0604020202020204" pitchFamily="34" charset="0"/>
              </a:rPr>
              <a:t>1</a:t>
            </a:r>
            <a:r>
              <a:rPr lang="en-US" altLang="ru-RU" sz="2800">
                <a:cs typeface="Arial" panose="020B0604020202020204" pitchFamily="34" charset="0"/>
              </a:rPr>
              <a:t>, </a:t>
            </a:r>
            <a:r>
              <a:rPr lang="en-US" altLang="ru-RU" sz="2800" i="1">
                <a:cs typeface="Arial" panose="020B0604020202020204" pitchFamily="34" charset="0"/>
              </a:rPr>
              <a:t>s</a:t>
            </a:r>
            <a:r>
              <a:rPr lang="en-US" altLang="ru-RU" sz="2800" baseline="-25000">
                <a:cs typeface="Arial" panose="020B0604020202020204" pitchFamily="34" charset="0"/>
              </a:rPr>
              <a:t>2</a:t>
            </a:r>
            <a:r>
              <a:rPr lang="en-US" altLang="ru-RU" sz="2800">
                <a:cs typeface="Arial" panose="020B0604020202020204" pitchFamily="34" charset="0"/>
              </a:rPr>
              <a:t>,… </a:t>
            </a:r>
            <a:r>
              <a:rPr lang="en-US" altLang="ru-RU" sz="2800" i="1">
                <a:cs typeface="Arial" panose="020B0604020202020204" pitchFamily="34" charset="0"/>
              </a:rPr>
              <a:t>s</a:t>
            </a:r>
            <a:r>
              <a:rPr lang="en-US" altLang="ru-RU" sz="2800" i="1" baseline="-25000">
                <a:cs typeface="Arial" panose="020B0604020202020204" pitchFamily="34" charset="0"/>
              </a:rPr>
              <a:t>K</a:t>
            </a:r>
            <a:r>
              <a:rPr lang="en-US" altLang="ru-RU" sz="2800">
                <a:cs typeface="Arial" panose="020B0604020202020204" pitchFamily="34" charset="0"/>
              </a:rPr>
              <a:t>} </a:t>
            </a:r>
            <a:r>
              <a:rPr lang="ru-RU" altLang="ru-RU" sz="2800">
                <a:cs typeface="Arial" panose="020B0604020202020204" pitchFamily="34" charset="0"/>
              </a:rPr>
              <a:t>как исходное множество (</a:t>
            </a:r>
            <a:r>
              <a:rPr lang="en-US" altLang="ru-RU" sz="2800">
                <a:cs typeface="Arial" panose="020B0604020202020204" pitchFamily="34" charset="0"/>
              </a:rPr>
              <a:t>seeds</a:t>
            </a:r>
            <a:r>
              <a:rPr lang="ru-RU" altLang="ru-RU" sz="2800">
                <a:cs typeface="Arial" panose="020B0604020202020204" pitchFamily="34" charset="0"/>
              </a:rPr>
              <a:t>) – это как бы центроиды будущих кластеров</a:t>
            </a:r>
            <a:r>
              <a:rPr lang="en-US" altLang="ru-RU" sz="2800">
                <a:cs typeface="Arial" panose="020B0604020202020204" pitchFamily="34" charset="0"/>
              </a:rPr>
              <a:t>.</a:t>
            </a:r>
          </a:p>
          <a:p>
            <a:pPr eaLnBrk="1" hangingPunct="1">
              <a:buFontTx/>
              <a:buChar char="•"/>
            </a:pPr>
            <a:r>
              <a:rPr lang="ru-RU" altLang="ru-RU" sz="2800">
                <a:cs typeface="Arial" panose="020B0604020202020204" pitchFamily="34" charset="0"/>
              </a:rPr>
              <a:t>До тех пор пока кластеризация не сойдется (или другой критерий остановки):</a:t>
            </a:r>
            <a:endParaRPr lang="en-US" altLang="ru-RU" sz="2800">
              <a:cs typeface="Arial" panose="020B0604020202020204" pitchFamily="34" charset="0"/>
            </a:endParaRPr>
          </a:p>
          <a:p>
            <a:pPr eaLnBrk="1" hangingPunct="1"/>
            <a:r>
              <a:rPr lang="en-US" altLang="ru-RU" sz="2800">
                <a:cs typeface="Arial" panose="020B0604020202020204" pitchFamily="34" charset="0"/>
              </a:rPr>
              <a:t>      </a:t>
            </a:r>
            <a:r>
              <a:rPr lang="ru-RU" altLang="ru-RU" sz="2800">
                <a:cs typeface="Arial" panose="020B0604020202020204" pitchFamily="34" charset="0"/>
              </a:rPr>
              <a:t>Для каждого документа</a:t>
            </a:r>
            <a:r>
              <a:rPr lang="en-US" altLang="ru-RU" sz="2800">
                <a:cs typeface="Arial" panose="020B0604020202020204" pitchFamily="34" charset="0"/>
              </a:rPr>
              <a:t> </a:t>
            </a:r>
            <a:r>
              <a:rPr lang="en-US" altLang="ru-RU" sz="2800" i="1">
                <a:cs typeface="Arial" panose="020B0604020202020204" pitchFamily="34" charset="0"/>
              </a:rPr>
              <a:t>d</a:t>
            </a:r>
            <a:r>
              <a:rPr lang="en-US" altLang="ru-RU" sz="2800" i="1" baseline="-25000">
                <a:cs typeface="Arial" panose="020B0604020202020204" pitchFamily="34" charset="0"/>
              </a:rPr>
              <a:t>i</a:t>
            </a:r>
            <a:r>
              <a:rPr lang="en-US" altLang="ru-RU" sz="2800">
                <a:cs typeface="Arial" panose="020B0604020202020204" pitchFamily="34" charset="0"/>
              </a:rPr>
              <a:t>:</a:t>
            </a:r>
            <a:r>
              <a:rPr lang="ru-RU" altLang="ru-RU" sz="2800">
                <a:cs typeface="Arial" panose="020B0604020202020204" pitchFamily="34" charset="0"/>
              </a:rPr>
              <a:t> </a:t>
            </a:r>
            <a:endParaRPr lang="en-US" altLang="ru-RU" sz="2800">
              <a:cs typeface="Arial" panose="020B0604020202020204" pitchFamily="34" charset="0"/>
            </a:endParaRPr>
          </a:p>
          <a:p>
            <a:pPr eaLnBrk="1" hangingPunct="1"/>
            <a:r>
              <a:rPr lang="en-US" altLang="ru-RU" sz="2800" i="1">
                <a:cs typeface="Arial" panose="020B0604020202020204" pitchFamily="34" charset="0"/>
              </a:rPr>
              <a:t>      	</a:t>
            </a:r>
            <a:r>
              <a:rPr lang="ru-RU" altLang="ru-RU" sz="2800" i="1">
                <a:cs typeface="Arial" panose="020B0604020202020204" pitchFamily="34" charset="0"/>
              </a:rPr>
              <a:t>Присваиваем</a:t>
            </a:r>
            <a:r>
              <a:rPr lang="en-US" altLang="ru-RU" sz="2400">
                <a:cs typeface="Arial" panose="020B0604020202020204" pitchFamily="34" charset="0"/>
              </a:rPr>
              <a:t> </a:t>
            </a:r>
            <a:r>
              <a:rPr lang="en-US" altLang="ru-RU" sz="2400" i="1">
                <a:cs typeface="Arial" panose="020B0604020202020204" pitchFamily="34" charset="0"/>
              </a:rPr>
              <a:t>d</a:t>
            </a:r>
            <a:r>
              <a:rPr lang="en-US" altLang="ru-RU" sz="2400" i="1" baseline="-25000">
                <a:cs typeface="Arial" panose="020B0604020202020204" pitchFamily="34" charset="0"/>
              </a:rPr>
              <a:t>i</a:t>
            </a:r>
            <a:r>
              <a:rPr lang="en-US" altLang="ru-RU" sz="2400">
                <a:cs typeface="Arial" panose="020B0604020202020204" pitchFamily="34" charset="0"/>
              </a:rPr>
              <a:t> </a:t>
            </a:r>
            <a:r>
              <a:rPr lang="ru-RU" altLang="ru-RU" sz="2400">
                <a:cs typeface="Arial" panose="020B0604020202020204" pitchFamily="34" charset="0"/>
              </a:rPr>
              <a:t>к кластеру </a:t>
            </a:r>
            <a:r>
              <a:rPr lang="en-US" altLang="ru-RU" sz="2400">
                <a:cs typeface="Arial" panose="020B0604020202020204" pitchFamily="34" charset="0"/>
              </a:rPr>
              <a:t> </a:t>
            </a:r>
            <a:r>
              <a:rPr lang="en-US" altLang="ru-RU" sz="2400" i="1">
                <a:cs typeface="Arial" panose="020B0604020202020204" pitchFamily="34" charset="0"/>
              </a:rPr>
              <a:t>c</a:t>
            </a:r>
            <a:r>
              <a:rPr lang="en-US" altLang="ru-RU" sz="2400" i="1" baseline="-25000">
                <a:cs typeface="Arial" panose="020B0604020202020204" pitchFamily="34" charset="0"/>
              </a:rPr>
              <a:t>j</a:t>
            </a:r>
            <a:r>
              <a:rPr lang="en-US" altLang="ru-RU" sz="2400" baseline="-25000">
                <a:cs typeface="Arial" panose="020B0604020202020204" pitchFamily="34" charset="0"/>
              </a:rPr>
              <a:t> </a:t>
            </a:r>
            <a:r>
              <a:rPr lang="ru-RU" altLang="ru-RU" sz="2400" baseline="-25000">
                <a:cs typeface="Arial" panose="020B0604020202020204" pitchFamily="34" charset="0"/>
              </a:rPr>
              <a:t> </a:t>
            </a:r>
            <a:r>
              <a:rPr lang="ru-RU" altLang="ru-RU" sz="2400">
                <a:cs typeface="Arial" panose="020B0604020202020204" pitchFamily="34" charset="0"/>
              </a:rPr>
              <a:t>такому, что similarity</a:t>
            </a:r>
            <a:r>
              <a:rPr lang="en-US" altLang="ru-RU" sz="2400">
                <a:cs typeface="Arial" panose="020B0604020202020204" pitchFamily="34" charset="0"/>
              </a:rPr>
              <a:t>(</a:t>
            </a:r>
            <a:r>
              <a:rPr lang="en-US" altLang="ru-RU" sz="2400" i="1">
                <a:cs typeface="Arial" panose="020B0604020202020204" pitchFamily="34" charset="0"/>
              </a:rPr>
              <a:t>x</a:t>
            </a:r>
            <a:r>
              <a:rPr lang="en-US" altLang="ru-RU" sz="2400" i="1" baseline="-25000">
                <a:cs typeface="Arial" panose="020B0604020202020204" pitchFamily="34" charset="0"/>
              </a:rPr>
              <a:t>i</a:t>
            </a:r>
            <a:r>
              <a:rPr lang="en-US" altLang="ru-RU" sz="2400">
                <a:cs typeface="Arial" panose="020B0604020202020204" pitchFamily="34" charset="0"/>
              </a:rPr>
              <a:t>, </a:t>
            </a:r>
            <a:r>
              <a:rPr lang="en-US" altLang="ru-RU" sz="2400" i="1">
                <a:cs typeface="Arial" panose="020B0604020202020204" pitchFamily="34" charset="0"/>
              </a:rPr>
              <a:t>s</a:t>
            </a:r>
            <a:r>
              <a:rPr lang="en-US" altLang="ru-RU" sz="2400" baseline="-25000">
                <a:cs typeface="Arial" panose="020B0604020202020204" pitchFamily="34" charset="0"/>
              </a:rPr>
              <a:t>j</a:t>
            </a:r>
            <a:r>
              <a:rPr lang="en-US" altLang="ru-RU" sz="2400">
                <a:cs typeface="Arial" panose="020B0604020202020204" pitchFamily="34" charset="0"/>
              </a:rPr>
              <a:t>) </a:t>
            </a:r>
            <a:r>
              <a:rPr lang="ru-RU" altLang="ru-RU" sz="2400">
                <a:cs typeface="Arial" panose="020B0604020202020204" pitchFamily="34" charset="0"/>
              </a:rPr>
              <a:t>- максимально</a:t>
            </a:r>
            <a:r>
              <a:rPr lang="en-US" altLang="ru-RU" sz="2400">
                <a:cs typeface="Arial" panose="020B0604020202020204" pitchFamily="34" charset="0"/>
              </a:rPr>
              <a:t>.</a:t>
            </a:r>
            <a:endParaRPr lang="ru-RU" altLang="ru-RU" sz="2400">
              <a:cs typeface="Arial" panose="020B0604020202020204" pitchFamily="34" charset="0"/>
            </a:endParaRPr>
          </a:p>
          <a:p>
            <a:pPr eaLnBrk="1" hangingPunct="1"/>
            <a:endParaRPr lang="en-US" altLang="ru-RU" sz="2800">
              <a:cs typeface="Arial" panose="020B0604020202020204" pitchFamily="34" charset="0"/>
            </a:endParaRPr>
          </a:p>
          <a:p>
            <a:pPr eaLnBrk="1" hangingPunct="1"/>
            <a:r>
              <a:rPr lang="en-US" altLang="ru-RU" sz="2800">
                <a:cs typeface="Arial" panose="020B0604020202020204" pitchFamily="34" charset="0"/>
              </a:rPr>
              <a:t>      </a:t>
            </a:r>
            <a:r>
              <a:rPr lang="ru-RU" altLang="ru-RU" sz="2800">
                <a:cs typeface="Arial" panose="020B0604020202020204" pitchFamily="34" charset="0"/>
              </a:rPr>
              <a:t>Затем обновляем множество </a:t>
            </a:r>
            <a:r>
              <a:rPr lang="en-US" altLang="ru-RU"/>
              <a:t>{</a:t>
            </a:r>
            <a:r>
              <a:rPr lang="en-US" altLang="ru-RU" i="1"/>
              <a:t>s</a:t>
            </a:r>
            <a:r>
              <a:rPr lang="en-US" altLang="ru-RU"/>
              <a:t>1, </a:t>
            </a:r>
            <a:r>
              <a:rPr lang="en-US" altLang="ru-RU" i="1"/>
              <a:t>s</a:t>
            </a:r>
            <a:r>
              <a:rPr lang="en-US" altLang="ru-RU"/>
              <a:t>2,… </a:t>
            </a:r>
            <a:r>
              <a:rPr lang="en-US" altLang="ru-RU" i="1"/>
              <a:t>sK</a:t>
            </a:r>
            <a:r>
              <a:rPr lang="en-US" altLang="ru-RU"/>
              <a:t>}</a:t>
            </a:r>
            <a:r>
              <a:rPr lang="ru-RU" altLang="ru-RU"/>
              <a:t>, </a:t>
            </a:r>
            <a:r>
              <a:rPr lang="ru-RU" altLang="ru-RU" sz="2800"/>
              <a:t>заменяем</a:t>
            </a:r>
            <a:r>
              <a:rPr lang="ru-RU" altLang="ru-RU" sz="2800">
                <a:cs typeface="Arial" panose="020B0604020202020204" pitchFamily="34" charset="0"/>
              </a:rPr>
              <a:t> на центроиды текущих кластеров</a:t>
            </a:r>
          </a:p>
          <a:p>
            <a:pPr eaLnBrk="1" hangingPunct="1"/>
            <a:r>
              <a:rPr lang="en-US" altLang="ru-RU" sz="2800">
                <a:cs typeface="Arial" panose="020B0604020202020204" pitchFamily="34" charset="0"/>
              </a:rPr>
              <a:t>     </a:t>
            </a:r>
            <a:r>
              <a:rPr lang="ru-RU" altLang="ru-RU" sz="2800">
                <a:cs typeface="Arial" panose="020B0604020202020204" pitchFamily="34" charset="0"/>
              </a:rPr>
              <a:t> Для каждого кластера</a:t>
            </a:r>
            <a:r>
              <a:rPr lang="en-US" altLang="ru-RU" sz="2800">
                <a:cs typeface="Arial" panose="020B0604020202020204" pitchFamily="34" charset="0"/>
              </a:rPr>
              <a:t> </a:t>
            </a:r>
            <a:r>
              <a:rPr lang="en-US" altLang="ru-RU" sz="2800" i="1">
                <a:cs typeface="Arial" panose="020B0604020202020204" pitchFamily="34" charset="0"/>
              </a:rPr>
              <a:t>c</a:t>
            </a:r>
            <a:r>
              <a:rPr lang="en-US" altLang="ru-RU" sz="2800" i="1" baseline="-25000">
                <a:cs typeface="Arial" panose="020B0604020202020204" pitchFamily="34" charset="0"/>
              </a:rPr>
              <a:t>j</a:t>
            </a:r>
            <a:endParaRPr lang="en-US" altLang="ru-RU" sz="2800">
              <a:cs typeface="Arial" panose="020B0604020202020204" pitchFamily="34" charset="0"/>
            </a:endParaRPr>
          </a:p>
          <a:p>
            <a:pPr eaLnBrk="1" hangingPunct="1"/>
            <a:r>
              <a:rPr lang="en-US" altLang="ru-RU" sz="2800" i="1">
                <a:cs typeface="Arial" panose="020B0604020202020204" pitchFamily="34" charset="0"/>
              </a:rPr>
              <a:t>             </a:t>
            </a:r>
            <a:r>
              <a:rPr lang="en-US" altLang="ru-RU" sz="2400" i="1">
                <a:cs typeface="Arial" panose="020B0604020202020204" pitchFamily="34" charset="0"/>
              </a:rPr>
              <a:t>s</a:t>
            </a:r>
            <a:r>
              <a:rPr lang="en-US" altLang="ru-RU" sz="2400" baseline="-25000">
                <a:cs typeface="Arial" panose="020B0604020202020204" pitchFamily="34" charset="0"/>
              </a:rPr>
              <a:t>j </a:t>
            </a:r>
            <a:r>
              <a:rPr lang="en-US" altLang="ru-RU" sz="2400">
                <a:cs typeface="Arial" panose="020B0604020202020204" pitchFamily="34" charset="0"/>
              </a:rPr>
              <a:t>= </a:t>
            </a:r>
            <a:r>
              <a:rPr lang="en-US" altLang="ru-RU" sz="2400">
                <a:cs typeface="Arial" panose="020B0604020202020204" pitchFamily="34" charset="0"/>
                <a:sym typeface="Symbol" panose="05050102010706020507" pitchFamily="18" charset="2"/>
              </a:rPr>
              <a:t>(</a:t>
            </a:r>
            <a:r>
              <a:rPr lang="en-US" altLang="ru-RU" sz="2400" i="1">
                <a:cs typeface="Arial" panose="020B0604020202020204" pitchFamily="34" charset="0"/>
              </a:rPr>
              <a:t>c</a:t>
            </a:r>
            <a:r>
              <a:rPr lang="en-US" altLang="ru-RU" sz="2400" i="1" baseline="-25000">
                <a:cs typeface="Arial" panose="020B0604020202020204" pitchFamily="34" charset="0"/>
              </a:rPr>
              <a:t>j</a:t>
            </a:r>
            <a:r>
              <a:rPr lang="en-US" altLang="ru-RU" sz="2400">
                <a:cs typeface="Arial" panose="020B0604020202020204" pitchFamily="34" charset="0"/>
              </a:rPr>
              <a:t>) </a:t>
            </a:r>
          </a:p>
        </p:txBody>
      </p:sp>
      <p:sp>
        <p:nvSpPr>
          <p:cNvPr id="21508" name="TextBox 3">
            <a:extLst>
              <a:ext uri="{FF2B5EF4-FFF2-40B4-BE49-F238E27FC236}">
                <a16:creationId xmlns:a16="http://schemas.microsoft.com/office/drawing/2014/main" id="{A4A0E6C1-67BD-4020-8E3B-BC26D30C63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0"/>
            <a:ext cx="11017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16.4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2DAD8F0-3D9F-4B13-8135-276628BB689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4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2">
            <a:extLst>
              <a:ext uri="{FF2B5EF4-FFF2-40B4-BE49-F238E27FC236}">
                <a16:creationId xmlns:a16="http://schemas.microsoft.com/office/drawing/2014/main" id="{74D9E5A2-A06D-416F-B0BA-7BF108159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5163" y="24955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2050" name="Object 3">
            <a:extLst>
              <a:ext uri="{FF2B5EF4-FFF2-40B4-BE49-F238E27FC236}">
                <a16:creationId xmlns:a16="http://schemas.microsoft.com/office/drawing/2014/main" id="{24104F37-A45E-4DFF-AC8F-C0F3D6D536B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762000"/>
          <a:ext cx="3962400" cy="259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1" r:id="rId5" imgW="2734057" imgH="1867161" progId="Paint.Picture">
                  <p:embed/>
                </p:oleObj>
              </mc:Choice>
              <mc:Fallback>
                <p:oleObj r:id="rId5" imgW="2734057" imgH="1867161" progId="Paint.Picture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762000"/>
                        <a:ext cx="3962400" cy="259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5" name="Rectangle 4">
            <a:extLst>
              <a:ext uri="{FF2B5EF4-FFF2-40B4-BE49-F238E27FC236}">
                <a16:creationId xmlns:a16="http://schemas.microsoft.com/office/drawing/2014/main" id="{F5885520-6300-4C8D-9C00-90C6FA251D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8025" y="24955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2051" name="Object 5">
            <a:extLst>
              <a:ext uri="{FF2B5EF4-FFF2-40B4-BE49-F238E27FC236}">
                <a16:creationId xmlns:a16="http://schemas.microsoft.com/office/drawing/2014/main" id="{F4797E7F-D9CB-4856-BD03-D22AD515269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724400" y="685800"/>
          <a:ext cx="4038600" cy="259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2" r:id="rId7" imgW="2647619" imgH="1867161" progId="Paint.Picture">
                  <p:embed/>
                </p:oleObj>
              </mc:Choice>
              <mc:Fallback>
                <p:oleObj r:id="rId7" imgW="2647619" imgH="1867161" progId="Paint.Picture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685800"/>
                        <a:ext cx="4038600" cy="259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6" name="Rectangle 6">
            <a:extLst>
              <a:ext uri="{FF2B5EF4-FFF2-40B4-BE49-F238E27FC236}">
                <a16:creationId xmlns:a16="http://schemas.microsoft.com/office/drawing/2014/main" id="{F010C1DE-287C-4159-88F0-0754802A97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3263" y="25003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2052" name="Object 7">
            <a:extLst>
              <a:ext uri="{FF2B5EF4-FFF2-40B4-BE49-F238E27FC236}">
                <a16:creationId xmlns:a16="http://schemas.microsoft.com/office/drawing/2014/main" id="{EA9453EF-C25C-4B1E-A0BF-E3F974538C3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2400" y="3733800"/>
          <a:ext cx="3886200" cy="266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3" r:id="rId9" imgW="2657846" imgH="1857143" progId="Paint.Picture">
                  <p:embed/>
                </p:oleObj>
              </mc:Choice>
              <mc:Fallback>
                <p:oleObj r:id="rId9" imgW="2657846" imgH="1857143" progId="Paint.Picture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3733800"/>
                        <a:ext cx="3886200" cy="2667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7" name="Rectangle 8">
            <a:extLst>
              <a:ext uri="{FF2B5EF4-FFF2-40B4-BE49-F238E27FC236}">
                <a16:creationId xmlns:a16="http://schemas.microsoft.com/office/drawing/2014/main" id="{D51CCC8D-2519-4255-BEF0-8129FC9F16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8988" y="25003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2053" name="Object 9">
            <a:extLst>
              <a:ext uri="{FF2B5EF4-FFF2-40B4-BE49-F238E27FC236}">
                <a16:creationId xmlns:a16="http://schemas.microsoft.com/office/drawing/2014/main" id="{1EB56B10-D399-4D0C-9466-AC0B257BA25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76800" y="3657600"/>
          <a:ext cx="3810000" cy="266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4" r:id="rId11" imgW="2486372" imgH="1857143" progId="Paint.Picture">
                  <p:embed/>
                </p:oleObj>
              </mc:Choice>
              <mc:Fallback>
                <p:oleObj r:id="rId11" imgW="2486372" imgH="1857143" progId="Paint.Picture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3657600"/>
                        <a:ext cx="3810000" cy="2667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8" name="Rectangle 10">
            <a:extLst>
              <a:ext uri="{FF2B5EF4-FFF2-40B4-BE49-F238E27FC236}">
                <a16:creationId xmlns:a16="http://schemas.microsoft.com/office/drawing/2014/main" id="{15BBA3BB-FEE3-4455-992C-F15A782890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276600"/>
            <a:ext cx="426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b="1">
                <a:cs typeface="Times New Roman" panose="02020603050405020304" pitchFamily="18" charset="0"/>
              </a:rPr>
              <a:t>Выбор начального</a:t>
            </a:r>
            <a:r>
              <a:rPr lang="ru-RU" altLang="ru-RU" sz="2000" b="1"/>
              <a:t> </a:t>
            </a:r>
            <a:r>
              <a:rPr lang="ru-RU" altLang="ru-RU" sz="2000" b="1">
                <a:cs typeface="Times New Roman" panose="02020603050405020304" pitchFamily="18" charset="0"/>
              </a:rPr>
              <a:t>приближения</a:t>
            </a:r>
            <a:r>
              <a:rPr lang="ru-RU" altLang="ru-RU" sz="1100"/>
              <a:t> </a:t>
            </a:r>
            <a:endParaRPr lang="ru-RU" altLang="ru-RU"/>
          </a:p>
        </p:txBody>
      </p:sp>
      <p:sp>
        <p:nvSpPr>
          <p:cNvPr id="2059" name="Rectangle 11">
            <a:extLst>
              <a:ext uri="{FF2B5EF4-FFF2-40B4-BE49-F238E27FC236}">
                <a16:creationId xmlns:a16="http://schemas.microsoft.com/office/drawing/2014/main" id="{A9789906-0B72-46D8-80EE-1FA524FE07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0"/>
            <a:ext cx="8229600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altLang="ru-RU" sz="3600"/>
              <a:t>Метод </a:t>
            </a:r>
            <a:r>
              <a:rPr lang="en-US" altLang="ru-RU" sz="3600"/>
              <a:t>k-means</a:t>
            </a:r>
            <a:endParaRPr lang="ru-RU" altLang="ru-RU" sz="3600"/>
          </a:p>
        </p:txBody>
      </p:sp>
      <p:sp>
        <p:nvSpPr>
          <p:cNvPr id="2060" name="Rectangle 12">
            <a:extLst>
              <a:ext uri="{FF2B5EF4-FFF2-40B4-BE49-F238E27FC236}">
                <a16:creationId xmlns:a16="http://schemas.microsoft.com/office/drawing/2014/main" id="{992EC85F-8842-4AB2-8DE9-CD7887376B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3200400"/>
            <a:ext cx="39624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b="1">
                <a:cs typeface="Times New Roman" panose="02020603050405020304" pitchFamily="18" charset="0"/>
              </a:rPr>
              <a:t>Распределение документов по кластерам</a:t>
            </a:r>
            <a:r>
              <a:rPr lang="ru-RU" altLang="ru-RU" sz="2000" b="1"/>
              <a:t> </a:t>
            </a:r>
          </a:p>
        </p:txBody>
      </p:sp>
      <p:sp>
        <p:nvSpPr>
          <p:cNvPr id="2061" name="Rectangle 13">
            <a:extLst>
              <a:ext uri="{FF2B5EF4-FFF2-40B4-BE49-F238E27FC236}">
                <a16:creationId xmlns:a16="http://schemas.microsoft.com/office/drawing/2014/main" id="{CB1F894F-5292-4141-9B56-77C552A671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172200"/>
            <a:ext cx="51054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b="1">
                <a:cs typeface="Times New Roman" panose="02020603050405020304" pitchFamily="18" charset="0"/>
              </a:rPr>
              <a:t>Выбор следующего приближения </a:t>
            </a:r>
            <a:br>
              <a:rPr lang="en-US" altLang="ru-RU" sz="2000" b="1">
                <a:cs typeface="Times New Roman" panose="02020603050405020304" pitchFamily="18" charset="0"/>
              </a:rPr>
            </a:br>
            <a:r>
              <a:rPr lang="ru-RU" altLang="ru-RU" sz="2000" b="1">
                <a:cs typeface="Times New Roman" panose="02020603050405020304" pitchFamily="18" charset="0"/>
              </a:rPr>
              <a:t>для центров</a:t>
            </a:r>
            <a:r>
              <a:rPr lang="ru-RU" altLang="ru-RU" sz="2000" b="1"/>
              <a:t> </a:t>
            </a:r>
          </a:p>
        </p:txBody>
      </p:sp>
      <p:sp>
        <p:nvSpPr>
          <p:cNvPr id="2062" name="Rectangle 14">
            <a:extLst>
              <a:ext uri="{FF2B5EF4-FFF2-40B4-BE49-F238E27FC236}">
                <a16:creationId xmlns:a16="http://schemas.microsoft.com/office/drawing/2014/main" id="{1FB57EEA-6926-4252-84C8-10D6367481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6324600"/>
            <a:ext cx="3962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b="1">
                <a:cs typeface="Times New Roman" panose="02020603050405020304" pitchFamily="18" charset="0"/>
              </a:rPr>
              <a:t>Перераспределение документов</a:t>
            </a:r>
            <a:r>
              <a:rPr lang="ru-RU" altLang="ru-RU" sz="1100"/>
              <a:t> </a:t>
            </a:r>
            <a:endParaRPr lang="ru-RU" altLang="ru-RU"/>
          </a:p>
        </p:txBody>
      </p:sp>
      <p:sp>
        <p:nvSpPr>
          <p:cNvPr id="2063" name="Line 15">
            <a:extLst>
              <a:ext uri="{FF2B5EF4-FFF2-40B4-BE49-F238E27FC236}">
                <a16:creationId xmlns:a16="http://schemas.microsoft.com/office/drawing/2014/main" id="{876BED87-64D4-4D03-9572-9A6CFDE3BD29}"/>
              </a:ext>
            </a:extLst>
          </p:cNvPr>
          <p:cNvSpPr>
            <a:spLocks noChangeShapeType="1"/>
          </p:cNvSpPr>
          <p:nvPr/>
        </p:nvSpPr>
        <p:spPr bwMode="auto">
          <a:xfrm>
            <a:off x="1371600" y="3810000"/>
            <a:ext cx="2667000" cy="18288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64" name="Line 16">
            <a:extLst>
              <a:ext uri="{FF2B5EF4-FFF2-40B4-BE49-F238E27FC236}">
                <a16:creationId xmlns:a16="http://schemas.microsoft.com/office/drawing/2014/main" id="{819F77EB-5A86-4622-AA34-E6D1D3E567B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239000" y="3810000"/>
            <a:ext cx="76200" cy="18288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9524365-1799-4F08-AE0F-564FC744C3E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0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5B6A1DF6-B641-45EA-BEF2-DA3E9D3473B9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633412"/>
          </a:xfrm>
        </p:spPr>
        <p:txBody>
          <a:bodyPr anchor="b"/>
          <a:lstStyle/>
          <a:p>
            <a:pPr eaLnBrk="1" hangingPunct="1"/>
            <a:r>
              <a:rPr lang="en-US" altLang="ru-RU" sz="3600" i="1"/>
              <a:t>K</a:t>
            </a:r>
            <a:r>
              <a:rPr lang="en-US" altLang="ru-RU" sz="3600"/>
              <a:t> Means </a:t>
            </a:r>
            <a:r>
              <a:rPr lang="ru-RU" altLang="ru-RU" sz="3600"/>
              <a:t>(Пример)</a:t>
            </a:r>
            <a:r>
              <a:rPr lang="en-US" altLang="ru-RU" sz="3600"/>
              <a:t>(</a:t>
            </a:r>
            <a:r>
              <a:rPr lang="en-US" altLang="ru-RU" sz="3600" i="1"/>
              <a:t>K</a:t>
            </a:r>
            <a:r>
              <a:rPr lang="en-US" altLang="ru-RU" sz="3600"/>
              <a:t>=2)</a:t>
            </a:r>
          </a:p>
        </p:txBody>
      </p:sp>
      <p:grpSp>
        <p:nvGrpSpPr>
          <p:cNvPr id="22531" name="Group 3">
            <a:extLst>
              <a:ext uri="{FF2B5EF4-FFF2-40B4-BE49-F238E27FC236}">
                <a16:creationId xmlns:a16="http://schemas.microsoft.com/office/drawing/2014/main" id="{BB83AC80-8995-4DEE-AB37-09C4D853CE68}"/>
              </a:ext>
            </a:extLst>
          </p:cNvPr>
          <p:cNvGrpSpPr>
            <a:grpSpLocks/>
          </p:cNvGrpSpPr>
          <p:nvPr/>
        </p:nvGrpSpPr>
        <p:grpSpPr bwMode="auto">
          <a:xfrm>
            <a:off x="989013" y="1752600"/>
            <a:ext cx="7353300" cy="4046538"/>
            <a:chOff x="623" y="1104"/>
            <a:chExt cx="4632" cy="2549"/>
          </a:xfrm>
        </p:grpSpPr>
        <p:sp>
          <p:nvSpPr>
            <p:cNvPr id="22578" name="Line 4">
              <a:extLst>
                <a:ext uri="{FF2B5EF4-FFF2-40B4-BE49-F238E27FC236}">
                  <a16:creationId xmlns:a16="http://schemas.microsoft.com/office/drawing/2014/main" id="{47C52250-E6E8-47E6-B3A2-3D3CE5F97D1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24" y="1104"/>
              <a:ext cx="0" cy="25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ru-RU"/>
            </a:p>
          </p:txBody>
        </p:sp>
        <p:sp>
          <p:nvSpPr>
            <p:cNvPr id="22579" name="Line 5">
              <a:extLst>
                <a:ext uri="{FF2B5EF4-FFF2-40B4-BE49-F238E27FC236}">
                  <a16:creationId xmlns:a16="http://schemas.microsoft.com/office/drawing/2014/main" id="{C8A4D422-CE88-4825-B358-1A1C8BDCD9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3" y="3653"/>
              <a:ext cx="463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ru-RU"/>
            </a:p>
          </p:txBody>
        </p:sp>
      </p:grpSp>
      <p:sp>
        <p:nvSpPr>
          <p:cNvPr id="22532" name="Oval 6">
            <a:extLst>
              <a:ext uri="{FF2B5EF4-FFF2-40B4-BE49-F238E27FC236}">
                <a16:creationId xmlns:a16="http://schemas.microsoft.com/office/drawing/2014/main" id="{2A8E3F11-2AB2-4382-B96C-2AC1F6D19B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3352800"/>
            <a:ext cx="74613" cy="74613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22533" name="Oval 7">
            <a:extLst>
              <a:ext uri="{FF2B5EF4-FFF2-40B4-BE49-F238E27FC236}">
                <a16:creationId xmlns:a16="http://schemas.microsoft.com/office/drawing/2014/main" id="{C9D5ADF4-C333-44CE-9337-F3B7ACB41A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3810000"/>
            <a:ext cx="74613" cy="74613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22534" name="Oval 8">
            <a:extLst>
              <a:ext uri="{FF2B5EF4-FFF2-40B4-BE49-F238E27FC236}">
                <a16:creationId xmlns:a16="http://schemas.microsoft.com/office/drawing/2014/main" id="{5E39D0A8-F036-4512-B00B-3CD868B27D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2200" y="3505200"/>
            <a:ext cx="74613" cy="74613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22535" name="Oval 9">
            <a:extLst>
              <a:ext uri="{FF2B5EF4-FFF2-40B4-BE49-F238E27FC236}">
                <a16:creationId xmlns:a16="http://schemas.microsoft.com/office/drawing/2014/main" id="{9E18011C-8C59-47A1-B861-E94A0E9BC4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4191000"/>
            <a:ext cx="74613" cy="74613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22536" name="Oval 10">
            <a:extLst>
              <a:ext uri="{FF2B5EF4-FFF2-40B4-BE49-F238E27FC236}">
                <a16:creationId xmlns:a16="http://schemas.microsoft.com/office/drawing/2014/main" id="{79F42573-8F5D-4626-AA8F-1168B3D1BE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2200" y="4495800"/>
            <a:ext cx="74613" cy="74613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22537" name="Oval 11">
            <a:extLst>
              <a:ext uri="{FF2B5EF4-FFF2-40B4-BE49-F238E27FC236}">
                <a16:creationId xmlns:a16="http://schemas.microsoft.com/office/drawing/2014/main" id="{F0D26099-5CAB-45E1-B482-CEB4A171A1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6400" y="2971800"/>
            <a:ext cx="74613" cy="74613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22538" name="Oval 12">
            <a:extLst>
              <a:ext uri="{FF2B5EF4-FFF2-40B4-BE49-F238E27FC236}">
                <a16:creationId xmlns:a16="http://schemas.microsoft.com/office/drawing/2014/main" id="{2A16EBB6-2D0A-447F-82D8-76B5450883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0200" y="3352800"/>
            <a:ext cx="74613" cy="74613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22539" name="Oval 13">
            <a:extLst>
              <a:ext uri="{FF2B5EF4-FFF2-40B4-BE49-F238E27FC236}">
                <a16:creationId xmlns:a16="http://schemas.microsoft.com/office/drawing/2014/main" id="{DDB78DB9-FA06-4BCB-A468-5C777E7C79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3429000"/>
            <a:ext cx="74613" cy="74613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22540" name="Oval 14">
            <a:extLst>
              <a:ext uri="{FF2B5EF4-FFF2-40B4-BE49-F238E27FC236}">
                <a16:creationId xmlns:a16="http://schemas.microsoft.com/office/drawing/2014/main" id="{86186D08-15F7-491F-B83A-27485DCBB7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0600" y="3810000"/>
            <a:ext cx="74613" cy="74613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22541" name="Oval 15">
            <a:extLst>
              <a:ext uri="{FF2B5EF4-FFF2-40B4-BE49-F238E27FC236}">
                <a16:creationId xmlns:a16="http://schemas.microsoft.com/office/drawing/2014/main" id="{77CB6F13-62A6-4D07-8641-3008A72A46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200" y="4114800"/>
            <a:ext cx="74613" cy="74613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22542" name="Oval 16">
            <a:extLst>
              <a:ext uri="{FF2B5EF4-FFF2-40B4-BE49-F238E27FC236}">
                <a16:creationId xmlns:a16="http://schemas.microsoft.com/office/drawing/2014/main" id="{BC11C1D4-4BFC-45DA-97E0-D8169237A1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200" y="2971800"/>
            <a:ext cx="74613" cy="74613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22543" name="Oval 17">
            <a:extLst>
              <a:ext uri="{FF2B5EF4-FFF2-40B4-BE49-F238E27FC236}">
                <a16:creationId xmlns:a16="http://schemas.microsoft.com/office/drawing/2014/main" id="{0D1B2AB1-8677-4E20-9E7B-AFD0923F99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3429000"/>
            <a:ext cx="74613" cy="74613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grpSp>
        <p:nvGrpSpPr>
          <p:cNvPr id="3" name="Group 18">
            <a:extLst>
              <a:ext uri="{FF2B5EF4-FFF2-40B4-BE49-F238E27FC236}">
                <a16:creationId xmlns:a16="http://schemas.microsoft.com/office/drawing/2014/main" id="{7133092C-4203-4F8B-838E-E5DBB3A0B250}"/>
              </a:ext>
            </a:extLst>
          </p:cNvPr>
          <p:cNvGrpSpPr>
            <a:grpSpLocks/>
          </p:cNvGrpSpPr>
          <p:nvPr/>
        </p:nvGrpSpPr>
        <p:grpSpPr bwMode="auto">
          <a:xfrm>
            <a:off x="4419600" y="1474788"/>
            <a:ext cx="3562350" cy="2409825"/>
            <a:chOff x="2784" y="929"/>
            <a:chExt cx="2244" cy="1518"/>
          </a:xfrm>
        </p:grpSpPr>
        <p:sp>
          <p:nvSpPr>
            <p:cNvPr id="22575" name="Text Box 19">
              <a:extLst>
                <a:ext uri="{FF2B5EF4-FFF2-40B4-BE49-F238E27FC236}">
                  <a16:creationId xmlns:a16="http://schemas.microsoft.com/office/drawing/2014/main" id="{89D4E9C6-F877-4E6C-9353-48701A25EE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09" y="929"/>
              <a:ext cx="91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ru-RU" sz="2400">
                  <a:latin typeface="Times New Roman" panose="02020603050405020304" pitchFamily="18" charset="0"/>
                  <a:ea typeface="Arial Unicode MS" pitchFamily="34" charset="-128"/>
                </a:rPr>
                <a:t>Pick seeds</a:t>
              </a:r>
            </a:p>
          </p:txBody>
        </p:sp>
        <p:sp>
          <p:nvSpPr>
            <p:cNvPr id="22576" name="Oval 20">
              <a:extLst>
                <a:ext uri="{FF2B5EF4-FFF2-40B4-BE49-F238E27FC236}">
                  <a16:creationId xmlns:a16="http://schemas.microsoft.com/office/drawing/2014/main" id="{EF2B27E3-365B-43EB-8B50-058920297D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2400"/>
              <a:ext cx="47" cy="47"/>
            </a:xfrm>
            <a:prstGeom prst="ellipse">
              <a:avLst/>
            </a:prstGeom>
            <a:solidFill>
              <a:srgbClr val="0000FF"/>
            </a:solidFill>
            <a:ln w="12700">
              <a:solidFill>
                <a:srgbClr val="0000FF"/>
              </a:solidFill>
              <a:round/>
              <a:headEnd/>
              <a:tailEnd/>
            </a:ln>
          </p:spPr>
          <p:txBody>
            <a:bodyPr wrap="none" lIns="90000" tIns="46800" rIns="90000" bIns="46800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22577" name="Oval 21">
              <a:extLst>
                <a:ext uri="{FF2B5EF4-FFF2-40B4-BE49-F238E27FC236}">
                  <a16:creationId xmlns:a16="http://schemas.microsoft.com/office/drawing/2014/main" id="{513D66A3-450E-4DC5-94AD-9506EE27F9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4" y="2160"/>
              <a:ext cx="47" cy="47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 wrap="none" lIns="90000" tIns="46800" rIns="90000" bIns="46800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</p:grpSp>
      <p:grpSp>
        <p:nvGrpSpPr>
          <p:cNvPr id="4" name="Group 22">
            <a:extLst>
              <a:ext uri="{FF2B5EF4-FFF2-40B4-BE49-F238E27FC236}">
                <a16:creationId xmlns:a16="http://schemas.microsoft.com/office/drawing/2014/main" id="{B388A56C-4B5D-4A7D-AC85-EA005ECDF090}"/>
              </a:ext>
            </a:extLst>
          </p:cNvPr>
          <p:cNvGrpSpPr>
            <a:grpSpLocks/>
          </p:cNvGrpSpPr>
          <p:nvPr/>
        </p:nvGrpSpPr>
        <p:grpSpPr bwMode="auto">
          <a:xfrm>
            <a:off x="1600200" y="1931988"/>
            <a:ext cx="7140575" cy="2638425"/>
            <a:chOff x="1008" y="1217"/>
            <a:chExt cx="4498" cy="1662"/>
          </a:xfrm>
        </p:grpSpPr>
        <p:sp>
          <p:nvSpPr>
            <p:cNvPr id="22564" name="Oval 23">
              <a:extLst>
                <a:ext uri="{FF2B5EF4-FFF2-40B4-BE49-F238E27FC236}">
                  <a16:creationId xmlns:a16="http://schemas.microsoft.com/office/drawing/2014/main" id="{70454133-C21E-4050-BF7D-8CC3EACA89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2592"/>
              <a:ext cx="47" cy="47"/>
            </a:xfrm>
            <a:prstGeom prst="ellipse">
              <a:avLst/>
            </a:prstGeom>
            <a:solidFill>
              <a:srgbClr val="0000FF"/>
            </a:solidFill>
            <a:ln w="12700">
              <a:solidFill>
                <a:srgbClr val="0000FF"/>
              </a:solidFill>
              <a:round/>
              <a:headEnd/>
              <a:tailEnd/>
            </a:ln>
          </p:spPr>
          <p:txBody>
            <a:bodyPr wrap="none" lIns="90000" tIns="46800" rIns="90000" bIns="46800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22565" name="Oval 24">
              <a:extLst>
                <a:ext uri="{FF2B5EF4-FFF2-40B4-BE49-F238E27FC236}">
                  <a16:creationId xmlns:a16="http://schemas.microsoft.com/office/drawing/2014/main" id="{C215F20A-33B1-4830-953A-265FAECF4D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8" y="2160"/>
              <a:ext cx="47" cy="47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 wrap="none" lIns="90000" tIns="46800" rIns="90000" bIns="46800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22566" name="Oval 25">
              <a:extLst>
                <a:ext uri="{FF2B5EF4-FFF2-40B4-BE49-F238E27FC236}">
                  <a16:creationId xmlns:a16="http://schemas.microsoft.com/office/drawing/2014/main" id="{E490CF8C-8013-4A41-B149-5CCE493F3E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6" y="1872"/>
              <a:ext cx="47" cy="47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 wrap="none" lIns="90000" tIns="46800" rIns="90000" bIns="46800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22567" name="Oval 26">
              <a:extLst>
                <a:ext uri="{FF2B5EF4-FFF2-40B4-BE49-F238E27FC236}">
                  <a16:creationId xmlns:a16="http://schemas.microsoft.com/office/drawing/2014/main" id="{34C7635A-201E-4736-9924-F59A70D39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" y="1872"/>
              <a:ext cx="47" cy="47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 wrap="none" lIns="90000" tIns="46800" rIns="90000" bIns="46800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22568" name="Oval 27">
              <a:extLst>
                <a:ext uri="{FF2B5EF4-FFF2-40B4-BE49-F238E27FC236}">
                  <a16:creationId xmlns:a16="http://schemas.microsoft.com/office/drawing/2014/main" id="{3699375E-902F-47E4-9EC4-D8846D2310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0" y="2112"/>
              <a:ext cx="47" cy="47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 wrap="none" lIns="90000" tIns="46800" rIns="90000" bIns="46800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22569" name="Oval 28">
              <a:extLst>
                <a:ext uri="{FF2B5EF4-FFF2-40B4-BE49-F238E27FC236}">
                  <a16:creationId xmlns:a16="http://schemas.microsoft.com/office/drawing/2014/main" id="{58430457-93FF-4166-8F07-585991D95E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2208"/>
              <a:ext cx="47" cy="47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 wrap="none" lIns="90000" tIns="46800" rIns="90000" bIns="46800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22570" name="Oval 29">
              <a:extLst>
                <a:ext uri="{FF2B5EF4-FFF2-40B4-BE49-F238E27FC236}">
                  <a16:creationId xmlns:a16="http://schemas.microsoft.com/office/drawing/2014/main" id="{FD5B4A8E-1D4B-4F1D-931B-298516FDA1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4" y="2400"/>
              <a:ext cx="47" cy="47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 wrap="none" lIns="90000" tIns="46800" rIns="90000" bIns="46800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22571" name="Oval 30">
              <a:extLst>
                <a:ext uri="{FF2B5EF4-FFF2-40B4-BE49-F238E27FC236}">
                  <a16:creationId xmlns:a16="http://schemas.microsoft.com/office/drawing/2014/main" id="{99CA762D-F598-4EBA-8CF1-AF573EDE92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8" y="2112"/>
              <a:ext cx="47" cy="47"/>
            </a:xfrm>
            <a:prstGeom prst="ellipse">
              <a:avLst/>
            </a:prstGeom>
            <a:solidFill>
              <a:srgbClr val="0000FF"/>
            </a:solidFill>
            <a:ln w="12700">
              <a:solidFill>
                <a:srgbClr val="0000FF"/>
              </a:solidFill>
              <a:round/>
              <a:headEnd/>
              <a:tailEnd/>
            </a:ln>
          </p:spPr>
          <p:txBody>
            <a:bodyPr wrap="none" lIns="90000" tIns="46800" rIns="90000" bIns="46800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22572" name="Oval 31">
              <a:extLst>
                <a:ext uri="{FF2B5EF4-FFF2-40B4-BE49-F238E27FC236}">
                  <a16:creationId xmlns:a16="http://schemas.microsoft.com/office/drawing/2014/main" id="{C6E9E1E5-4E01-426F-943C-702763F439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2832"/>
              <a:ext cx="47" cy="47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 wrap="none" lIns="90000" tIns="46800" rIns="90000" bIns="46800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22573" name="Oval 32">
              <a:extLst>
                <a:ext uri="{FF2B5EF4-FFF2-40B4-BE49-F238E27FC236}">
                  <a16:creationId xmlns:a16="http://schemas.microsoft.com/office/drawing/2014/main" id="{456753C0-6E3A-4DD9-AD3A-31E9B77DAE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6" y="2640"/>
              <a:ext cx="47" cy="47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 wrap="none" lIns="90000" tIns="46800" rIns="90000" bIns="46800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22574" name="Text Box 33">
              <a:extLst>
                <a:ext uri="{FF2B5EF4-FFF2-40B4-BE49-F238E27FC236}">
                  <a16:creationId xmlns:a16="http://schemas.microsoft.com/office/drawing/2014/main" id="{737C9EA9-DF98-4BED-884A-B4AB87A9BB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65" y="1217"/>
              <a:ext cx="144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ru-RU" sz="2400">
                  <a:latin typeface="Times New Roman" panose="02020603050405020304" pitchFamily="18" charset="0"/>
                  <a:ea typeface="Arial Unicode MS" pitchFamily="34" charset="-128"/>
                </a:rPr>
                <a:t>Reassign clusters</a:t>
              </a:r>
            </a:p>
          </p:txBody>
        </p:sp>
      </p:grpSp>
      <p:grpSp>
        <p:nvGrpSpPr>
          <p:cNvPr id="5" name="Group 34">
            <a:extLst>
              <a:ext uri="{FF2B5EF4-FFF2-40B4-BE49-F238E27FC236}">
                <a16:creationId xmlns:a16="http://schemas.microsoft.com/office/drawing/2014/main" id="{AFA8001A-2A4B-45CC-A849-4FDBF4EC291F}"/>
              </a:ext>
            </a:extLst>
          </p:cNvPr>
          <p:cNvGrpSpPr>
            <a:grpSpLocks/>
          </p:cNvGrpSpPr>
          <p:nvPr/>
        </p:nvGrpSpPr>
        <p:grpSpPr bwMode="auto">
          <a:xfrm>
            <a:off x="2590800" y="2389188"/>
            <a:ext cx="6364288" cy="1589087"/>
            <a:chOff x="1632" y="1505"/>
            <a:chExt cx="4009" cy="1001"/>
          </a:xfrm>
        </p:grpSpPr>
        <p:sp>
          <p:nvSpPr>
            <p:cNvPr id="22561" name="Text Box 35">
              <a:extLst>
                <a:ext uri="{FF2B5EF4-FFF2-40B4-BE49-F238E27FC236}">
                  <a16:creationId xmlns:a16="http://schemas.microsoft.com/office/drawing/2014/main" id="{B2553F21-8329-4338-B1CD-414B44E34D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73" y="1505"/>
              <a:ext cx="15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ru-RU" sz="2400">
                  <a:latin typeface="Times New Roman" panose="02020603050405020304" pitchFamily="18" charset="0"/>
                  <a:ea typeface="Arial Unicode MS" pitchFamily="34" charset="-128"/>
                </a:rPr>
                <a:t>Compute centroids</a:t>
              </a:r>
            </a:p>
          </p:txBody>
        </p:sp>
        <p:sp>
          <p:nvSpPr>
            <p:cNvPr id="22562" name="Text Box 36">
              <a:extLst>
                <a:ext uri="{FF2B5EF4-FFF2-40B4-BE49-F238E27FC236}">
                  <a16:creationId xmlns:a16="http://schemas.microsoft.com/office/drawing/2014/main" id="{9B73DCAF-09A1-440F-9AEE-B1966ECF3F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2" y="2064"/>
              <a:ext cx="19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ru-RU" sz="2000">
                  <a:solidFill>
                    <a:srgbClr val="FF0000"/>
                  </a:solidFill>
                  <a:latin typeface="Times New Roman" panose="02020603050405020304" pitchFamily="18" charset="0"/>
                  <a:ea typeface="Arial Unicode MS" pitchFamily="34" charset="-128"/>
                </a:rPr>
                <a:t>x</a:t>
              </a:r>
            </a:p>
          </p:txBody>
        </p:sp>
        <p:sp>
          <p:nvSpPr>
            <p:cNvPr id="22563" name="Text Box 37">
              <a:extLst>
                <a:ext uri="{FF2B5EF4-FFF2-40B4-BE49-F238E27FC236}">
                  <a16:creationId xmlns:a16="http://schemas.microsoft.com/office/drawing/2014/main" id="{9BBC99BF-AEF1-469B-BF83-83F438D31A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24" y="2256"/>
              <a:ext cx="19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ru-RU" sz="2000">
                  <a:solidFill>
                    <a:schemeClr val="tx2"/>
                  </a:solidFill>
                  <a:latin typeface="Times New Roman" panose="02020603050405020304" pitchFamily="18" charset="0"/>
                  <a:ea typeface="Arial Unicode MS" pitchFamily="34" charset="-128"/>
                </a:rPr>
                <a:t>x</a:t>
              </a:r>
            </a:p>
          </p:txBody>
        </p:sp>
      </p:grpSp>
      <p:grpSp>
        <p:nvGrpSpPr>
          <p:cNvPr id="6" name="Group 38">
            <a:extLst>
              <a:ext uri="{FF2B5EF4-FFF2-40B4-BE49-F238E27FC236}">
                <a16:creationId xmlns:a16="http://schemas.microsoft.com/office/drawing/2014/main" id="{13FA1B7E-517C-468E-A08F-8C3BEC51B174}"/>
              </a:ext>
            </a:extLst>
          </p:cNvPr>
          <p:cNvGrpSpPr>
            <a:grpSpLocks/>
          </p:cNvGrpSpPr>
          <p:nvPr/>
        </p:nvGrpSpPr>
        <p:grpSpPr bwMode="auto">
          <a:xfrm>
            <a:off x="3886200" y="2846388"/>
            <a:ext cx="4903788" cy="657225"/>
            <a:chOff x="2448" y="1793"/>
            <a:chExt cx="3089" cy="414"/>
          </a:xfrm>
        </p:grpSpPr>
        <p:sp>
          <p:nvSpPr>
            <p:cNvPr id="22557" name="Oval 39">
              <a:extLst>
                <a:ext uri="{FF2B5EF4-FFF2-40B4-BE49-F238E27FC236}">
                  <a16:creationId xmlns:a16="http://schemas.microsoft.com/office/drawing/2014/main" id="{F743F4A9-3B56-4F04-A2FE-D2F2CF69D5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4" y="2160"/>
              <a:ext cx="47" cy="47"/>
            </a:xfrm>
            <a:prstGeom prst="ellipse">
              <a:avLst/>
            </a:prstGeom>
            <a:solidFill>
              <a:srgbClr val="0000FF"/>
            </a:solidFill>
            <a:ln w="12700">
              <a:solidFill>
                <a:srgbClr val="0000FF"/>
              </a:solidFill>
              <a:round/>
              <a:headEnd/>
              <a:tailEnd/>
            </a:ln>
          </p:spPr>
          <p:txBody>
            <a:bodyPr wrap="none" lIns="90000" tIns="46800" rIns="90000" bIns="46800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22558" name="Oval 40">
              <a:extLst>
                <a:ext uri="{FF2B5EF4-FFF2-40B4-BE49-F238E27FC236}">
                  <a16:creationId xmlns:a16="http://schemas.microsoft.com/office/drawing/2014/main" id="{08EEE46E-5C51-44BF-87A4-5658E98D1D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6" y="1872"/>
              <a:ext cx="47" cy="47"/>
            </a:xfrm>
            <a:prstGeom prst="ellipse">
              <a:avLst/>
            </a:prstGeom>
            <a:solidFill>
              <a:srgbClr val="0000FF"/>
            </a:solidFill>
            <a:ln w="12700">
              <a:solidFill>
                <a:srgbClr val="0000FF"/>
              </a:solidFill>
              <a:round/>
              <a:headEnd/>
              <a:tailEnd/>
            </a:ln>
          </p:spPr>
          <p:txBody>
            <a:bodyPr wrap="none" lIns="90000" tIns="46800" rIns="90000" bIns="46800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22559" name="Oval 41">
              <a:extLst>
                <a:ext uri="{FF2B5EF4-FFF2-40B4-BE49-F238E27FC236}">
                  <a16:creationId xmlns:a16="http://schemas.microsoft.com/office/drawing/2014/main" id="{04375B0D-C57E-4AF0-8F88-B7BD0C8723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8" y="2160"/>
              <a:ext cx="47" cy="47"/>
            </a:xfrm>
            <a:prstGeom prst="ellipse">
              <a:avLst/>
            </a:prstGeom>
            <a:solidFill>
              <a:srgbClr val="0000FF"/>
            </a:solidFill>
            <a:ln w="12700">
              <a:solidFill>
                <a:srgbClr val="0000FF"/>
              </a:solidFill>
              <a:round/>
              <a:headEnd/>
              <a:tailEnd/>
            </a:ln>
          </p:spPr>
          <p:txBody>
            <a:bodyPr wrap="none" lIns="90000" tIns="46800" rIns="90000" bIns="46800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22560" name="Text Box 42">
              <a:extLst>
                <a:ext uri="{FF2B5EF4-FFF2-40B4-BE49-F238E27FC236}">
                  <a16:creationId xmlns:a16="http://schemas.microsoft.com/office/drawing/2014/main" id="{1C0C6A4F-9703-46CF-8256-64B478BCDD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96" y="1793"/>
              <a:ext cx="144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ru-RU" sz="2400">
                  <a:latin typeface="Times New Roman" panose="02020603050405020304" pitchFamily="18" charset="0"/>
                  <a:ea typeface="Arial Unicode MS" pitchFamily="34" charset="-128"/>
                </a:rPr>
                <a:t>Reassign clusters</a:t>
              </a:r>
            </a:p>
          </p:txBody>
        </p:sp>
      </p:grpSp>
      <p:grpSp>
        <p:nvGrpSpPr>
          <p:cNvPr id="7" name="Group 43">
            <a:extLst>
              <a:ext uri="{FF2B5EF4-FFF2-40B4-BE49-F238E27FC236}">
                <a16:creationId xmlns:a16="http://schemas.microsoft.com/office/drawing/2014/main" id="{37A69A00-793B-48C7-AAC0-95C35C1D1C94}"/>
              </a:ext>
            </a:extLst>
          </p:cNvPr>
          <p:cNvGrpSpPr>
            <a:grpSpLocks/>
          </p:cNvGrpSpPr>
          <p:nvPr/>
        </p:nvGrpSpPr>
        <p:grpSpPr bwMode="auto">
          <a:xfrm>
            <a:off x="1905000" y="3276600"/>
            <a:ext cx="7050088" cy="701675"/>
            <a:chOff x="1200" y="2064"/>
            <a:chExt cx="4441" cy="442"/>
          </a:xfrm>
        </p:grpSpPr>
        <p:sp>
          <p:nvSpPr>
            <p:cNvPr id="22552" name="Text Box 44">
              <a:extLst>
                <a:ext uri="{FF2B5EF4-FFF2-40B4-BE49-F238E27FC236}">
                  <a16:creationId xmlns:a16="http://schemas.microsoft.com/office/drawing/2014/main" id="{8640FC8A-F827-4CF7-A81D-C3080358A3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24" y="2256"/>
              <a:ext cx="19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ru-RU" sz="2000">
                  <a:solidFill>
                    <a:schemeClr val="bg1"/>
                  </a:solidFill>
                  <a:latin typeface="Times New Roman" panose="02020603050405020304" pitchFamily="18" charset="0"/>
                  <a:ea typeface="Arial Unicode MS" pitchFamily="34" charset="-128"/>
                </a:rPr>
                <a:t>x</a:t>
              </a:r>
            </a:p>
          </p:txBody>
        </p:sp>
        <p:sp>
          <p:nvSpPr>
            <p:cNvPr id="22553" name="Text Box 45">
              <a:extLst>
                <a:ext uri="{FF2B5EF4-FFF2-40B4-BE49-F238E27FC236}">
                  <a16:creationId xmlns:a16="http://schemas.microsoft.com/office/drawing/2014/main" id="{5A05F126-7F3F-4E2C-B136-92BA68E05B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2" y="2064"/>
              <a:ext cx="19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ru-RU" sz="2000">
                  <a:solidFill>
                    <a:schemeClr val="bg1"/>
                  </a:solidFill>
                  <a:latin typeface="Times New Roman" panose="02020603050405020304" pitchFamily="18" charset="0"/>
                  <a:ea typeface="Arial Unicode MS" pitchFamily="34" charset="-128"/>
                </a:rPr>
                <a:t>x</a:t>
              </a:r>
            </a:p>
          </p:txBody>
        </p:sp>
        <p:sp>
          <p:nvSpPr>
            <p:cNvPr id="22554" name="Text Box 46">
              <a:extLst>
                <a:ext uri="{FF2B5EF4-FFF2-40B4-BE49-F238E27FC236}">
                  <a16:creationId xmlns:a16="http://schemas.microsoft.com/office/drawing/2014/main" id="{413F7926-6076-4213-BB95-E87FBE652B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0" y="2112"/>
              <a:ext cx="19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ru-RU" sz="2000">
                  <a:solidFill>
                    <a:schemeClr val="tx2"/>
                  </a:solidFill>
                  <a:latin typeface="Times New Roman" panose="02020603050405020304" pitchFamily="18" charset="0"/>
                  <a:ea typeface="Arial Unicode MS" pitchFamily="34" charset="-128"/>
                </a:rPr>
                <a:t>x</a:t>
              </a:r>
            </a:p>
          </p:txBody>
        </p:sp>
        <p:sp>
          <p:nvSpPr>
            <p:cNvPr id="22555" name="Text Box 47">
              <a:extLst>
                <a:ext uri="{FF2B5EF4-FFF2-40B4-BE49-F238E27FC236}">
                  <a16:creationId xmlns:a16="http://schemas.microsoft.com/office/drawing/2014/main" id="{EAD27C8F-19DC-47ED-949F-4A9D0CB80F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00" y="2160"/>
              <a:ext cx="19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ru-RU" sz="2000">
                  <a:solidFill>
                    <a:srgbClr val="FF0000"/>
                  </a:solidFill>
                  <a:latin typeface="Times New Roman" panose="02020603050405020304" pitchFamily="18" charset="0"/>
                  <a:ea typeface="Arial Unicode MS" pitchFamily="34" charset="-128"/>
                </a:rPr>
                <a:t>x</a:t>
              </a:r>
            </a:p>
          </p:txBody>
        </p:sp>
        <p:sp>
          <p:nvSpPr>
            <p:cNvPr id="22556" name="Text Box 48">
              <a:extLst>
                <a:ext uri="{FF2B5EF4-FFF2-40B4-BE49-F238E27FC236}">
                  <a16:creationId xmlns:a16="http://schemas.microsoft.com/office/drawing/2014/main" id="{B48D1712-D657-44FC-91FD-FA6AE0F207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73" y="2081"/>
              <a:ext cx="15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ru-RU" sz="2400">
                  <a:latin typeface="Times New Roman" panose="02020603050405020304" pitchFamily="18" charset="0"/>
                  <a:ea typeface="Arial Unicode MS" pitchFamily="34" charset="-128"/>
                </a:rPr>
                <a:t>Compute centroids</a:t>
              </a:r>
            </a:p>
          </p:txBody>
        </p:sp>
      </p:grpSp>
      <p:sp>
        <p:nvSpPr>
          <p:cNvPr id="658481" name="Text Box 49">
            <a:extLst>
              <a:ext uri="{FF2B5EF4-FFF2-40B4-BE49-F238E27FC236}">
                <a16:creationId xmlns:a16="http://schemas.microsoft.com/office/drawing/2014/main" id="{745EB72A-7AD7-4FA2-8D15-6D69092A4A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9400" y="3760788"/>
            <a:ext cx="22875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>
                <a:latin typeface="Times New Roman" panose="02020603050405020304" pitchFamily="18" charset="0"/>
                <a:ea typeface="Arial Unicode MS" pitchFamily="34" charset="-128"/>
              </a:rPr>
              <a:t>Reassign clusters</a:t>
            </a:r>
          </a:p>
        </p:txBody>
      </p:sp>
      <p:sp>
        <p:nvSpPr>
          <p:cNvPr id="658482" name="Text Box 50">
            <a:extLst>
              <a:ext uri="{FF2B5EF4-FFF2-40B4-BE49-F238E27FC236}">
                <a16:creationId xmlns:a16="http://schemas.microsoft.com/office/drawing/2014/main" id="{600C3163-3BE1-4B48-8946-0D51AA448C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0338" y="4294188"/>
            <a:ext cx="1619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ru-RU" sz="2400">
                <a:solidFill>
                  <a:srgbClr val="FF0000"/>
                </a:solidFill>
                <a:latin typeface="Times New Roman" panose="02020603050405020304" pitchFamily="18" charset="0"/>
                <a:ea typeface="Arial Unicode MS" pitchFamily="34" charset="-128"/>
              </a:rPr>
              <a:t>Converged!</a:t>
            </a:r>
          </a:p>
        </p:txBody>
      </p:sp>
      <p:sp>
        <p:nvSpPr>
          <p:cNvPr id="22551" name="TextBox 50">
            <a:extLst>
              <a:ext uri="{FF2B5EF4-FFF2-40B4-BE49-F238E27FC236}">
                <a16:creationId xmlns:a16="http://schemas.microsoft.com/office/drawing/2014/main" id="{267089B9-7522-42E9-B186-E1A41E1013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0"/>
            <a:ext cx="11017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16.4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60F0D42-92B3-4E6C-A083-4DFF3081D9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8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277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58481" grpId="0" autoUpdateAnimBg="0"/>
      <p:bldP spid="658482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C9160F7C-1B32-4202-BE83-8B3DFEAE3DA6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639762"/>
          </a:xfrm>
        </p:spPr>
        <p:txBody>
          <a:bodyPr anchor="b"/>
          <a:lstStyle/>
          <a:p>
            <a:pPr eaLnBrk="1" hangingPunct="1"/>
            <a:r>
              <a:rPr lang="ru-RU" altLang="ru-RU" sz="4000"/>
              <a:t>Условия остановки</a:t>
            </a:r>
            <a:endParaRPr lang="en-US" altLang="ru-RU" sz="4000"/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9A067AC5-1E5D-4B2F-8F64-218F0A0407AD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 eaLnBrk="1" hangingPunct="1"/>
            <a:r>
              <a:rPr lang="ru-RU" altLang="ru-RU" sz="3800" dirty="0"/>
              <a:t>Несколько возможностей</a:t>
            </a:r>
            <a:endParaRPr lang="en-US" altLang="ru-RU" sz="3800" dirty="0"/>
          </a:p>
          <a:p>
            <a:pPr lvl="1" eaLnBrk="1" hangingPunct="1"/>
            <a:r>
              <a:rPr lang="ru-RU" altLang="ru-RU" sz="3600" dirty="0"/>
              <a:t>Фиксированное число итераций</a:t>
            </a:r>
            <a:endParaRPr lang="en-US" altLang="ru-RU" sz="3600" dirty="0"/>
          </a:p>
          <a:p>
            <a:pPr lvl="1" eaLnBrk="1" hangingPunct="1"/>
            <a:r>
              <a:rPr lang="ru-RU" altLang="ru-RU" sz="3600" dirty="0"/>
              <a:t>Не меняется разделение по документам</a:t>
            </a:r>
            <a:endParaRPr lang="en-US" altLang="ru-RU" sz="3600" dirty="0"/>
          </a:p>
          <a:p>
            <a:pPr lvl="1" eaLnBrk="1" hangingPunct="1"/>
            <a:r>
              <a:rPr lang="ru-RU" altLang="ru-RU" sz="3600" dirty="0"/>
              <a:t>Не меняется позиция </a:t>
            </a:r>
            <a:r>
              <a:rPr lang="ru-RU" altLang="ru-RU" sz="3600" dirty="0" err="1"/>
              <a:t>центроидов</a:t>
            </a:r>
            <a:endParaRPr lang="en-US" altLang="ru-RU" sz="3600" dirty="0"/>
          </a:p>
        </p:txBody>
      </p:sp>
      <p:sp>
        <p:nvSpPr>
          <p:cNvPr id="23556" name="TextBox 4">
            <a:extLst>
              <a:ext uri="{FF2B5EF4-FFF2-40B4-BE49-F238E27FC236}">
                <a16:creationId xmlns:a16="http://schemas.microsoft.com/office/drawing/2014/main" id="{4D44C02B-87E6-4AC7-B87F-23142E1FA1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0"/>
            <a:ext cx="11017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16.4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10B74BF-6B38-4EAA-94EC-50600332B7A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6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7B1A3EB4-2C54-43FA-A164-BBA6D4785A90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765175"/>
          </a:xfrm>
        </p:spPr>
        <p:txBody>
          <a:bodyPr anchor="b"/>
          <a:lstStyle/>
          <a:p>
            <a:pPr eaLnBrk="1" hangingPunct="1"/>
            <a:r>
              <a:rPr lang="ru-RU" altLang="ru-RU" sz="4000"/>
              <a:t>Сколько кластеров</a:t>
            </a:r>
            <a:r>
              <a:rPr lang="en-US" altLang="ru-RU" sz="4000"/>
              <a:t>?</a:t>
            </a:r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6765BE59-DEED-4C06-98D2-315388A7ABD3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066800"/>
            <a:ext cx="8229600" cy="5486400"/>
          </a:xfrm>
        </p:spPr>
        <p:txBody>
          <a:bodyPr/>
          <a:lstStyle/>
          <a:p>
            <a:pPr eaLnBrk="1" hangingPunct="1"/>
            <a:r>
              <a:rPr lang="ru-RU" altLang="ru-RU" sz="2800"/>
              <a:t>Число кластеров задается –</a:t>
            </a:r>
            <a:r>
              <a:rPr lang="en-US" altLang="ru-RU" sz="2800"/>
              <a:t> </a:t>
            </a:r>
            <a:r>
              <a:rPr lang="en-US" altLang="ru-RU" sz="2800" i="1"/>
              <a:t>K </a:t>
            </a:r>
            <a:endParaRPr lang="en-US" altLang="ru-RU" sz="2800"/>
          </a:p>
          <a:p>
            <a:pPr lvl="1" eaLnBrk="1" hangingPunct="1"/>
            <a:r>
              <a:rPr lang="ru-RU" altLang="ru-RU" sz="2400"/>
              <a:t>Разделяет  документы на определенное число кластеров</a:t>
            </a:r>
            <a:endParaRPr lang="en-US" altLang="ru-RU" sz="2400"/>
          </a:p>
          <a:p>
            <a:pPr eaLnBrk="1" hangingPunct="1"/>
            <a:r>
              <a:rPr lang="ru-RU" altLang="ru-RU" sz="2800"/>
              <a:t>Нахождение правильного числа кластеров – это часть проблемы</a:t>
            </a:r>
            <a:endParaRPr lang="en-US" altLang="ru-RU" sz="2800"/>
          </a:p>
          <a:p>
            <a:pPr lvl="1" eaLnBrk="1" hangingPunct="1"/>
            <a:endParaRPr lang="ru-RU" altLang="ru-RU" sz="2400"/>
          </a:p>
          <a:p>
            <a:pPr lvl="1" eaLnBrk="1" hangingPunct="1"/>
            <a:endParaRPr lang="en-US" altLang="ru-RU" sz="2400"/>
          </a:p>
          <a:p>
            <a:pPr eaLnBrk="1" hangingPunct="1"/>
            <a:r>
              <a:rPr lang="ru-RU" altLang="ru-RU" sz="2800"/>
              <a:t>Могут использоваться специальные методы подбора k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D146284-29D5-405D-894E-344D27D876E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4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>
            <a:extLst>
              <a:ext uri="{FF2B5EF4-FFF2-40B4-BE49-F238E27FC236}">
                <a16:creationId xmlns:a16="http://schemas.microsoft.com/office/drawing/2014/main" id="{D176D16C-FFDF-4758-A739-28CEF5D0C8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1363" y="25288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3074" name="Object 3">
            <a:extLst>
              <a:ext uri="{FF2B5EF4-FFF2-40B4-BE49-F238E27FC236}">
                <a16:creationId xmlns:a16="http://schemas.microsoft.com/office/drawing/2014/main" id="{CA917E63-FFB5-49BE-9E9A-ED2448005ED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4211638" cy="293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4" r:id="rId5" imgW="2580952" imgH="1800476" progId="Paint.Picture">
                  <p:embed/>
                </p:oleObj>
              </mc:Choice>
              <mc:Fallback>
                <p:oleObj r:id="rId5" imgW="2580952" imgH="1800476" progId="Paint.Picture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4211638" cy="2936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6" name="Text Box 4">
            <a:extLst>
              <a:ext uri="{FF2B5EF4-FFF2-40B4-BE49-F238E27FC236}">
                <a16:creationId xmlns:a16="http://schemas.microsoft.com/office/drawing/2014/main" id="{FEDDC528-6361-4E58-8F0F-FD8E160404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0563" y="115888"/>
            <a:ext cx="4535487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>
                <a:latin typeface="Times New Roman" panose="02020603050405020304" pitchFamily="18" charset="0"/>
              </a:rPr>
              <a:t>Особенности:</a:t>
            </a:r>
          </a:p>
          <a:p>
            <a:pPr eaLnBrk="1" hangingPunct="1"/>
            <a:r>
              <a:rPr lang="ru-RU" altLang="ru-RU" sz="2400">
                <a:latin typeface="Times New Roman" panose="02020603050405020304" pitchFamily="18" charset="0"/>
              </a:rPr>
              <a:t>-- классический метод –</a:t>
            </a:r>
            <a:r>
              <a:rPr lang="en-US" altLang="ru-RU" sz="2400">
                <a:latin typeface="Times New Roman" panose="02020603050405020304" pitchFamily="18" charset="0"/>
              </a:rPr>
              <a:t> </a:t>
            </a:r>
            <a:br>
              <a:rPr lang="en-US" altLang="ru-RU" sz="2400">
                <a:latin typeface="Times New Roman" panose="02020603050405020304" pitchFamily="18" charset="0"/>
              </a:rPr>
            </a:br>
            <a:r>
              <a:rPr lang="en-US" altLang="ru-RU" sz="2400">
                <a:latin typeface="Times New Roman" panose="02020603050405020304" pitchFamily="18" charset="0"/>
              </a:rPr>
              <a:t>    </a:t>
            </a:r>
            <a:r>
              <a:rPr lang="ru-RU" altLang="ru-RU" sz="2400">
                <a:latin typeface="Times New Roman" panose="02020603050405020304" pitchFamily="18" charset="0"/>
              </a:rPr>
              <a:t>задание фиксированного</a:t>
            </a:r>
            <a:r>
              <a:rPr lang="en-US" altLang="ru-RU" sz="2400">
                <a:latin typeface="Times New Roman" panose="02020603050405020304" pitchFamily="18" charset="0"/>
              </a:rPr>
              <a:t> </a:t>
            </a:r>
            <a:br>
              <a:rPr lang="en-US" altLang="ru-RU" sz="2400">
                <a:latin typeface="Times New Roman" panose="02020603050405020304" pitchFamily="18" charset="0"/>
              </a:rPr>
            </a:br>
            <a:r>
              <a:rPr lang="en-US" altLang="ru-RU" sz="2400">
                <a:latin typeface="Times New Roman" panose="02020603050405020304" pitchFamily="18" charset="0"/>
              </a:rPr>
              <a:t>   </a:t>
            </a:r>
            <a:r>
              <a:rPr lang="ru-RU" altLang="ru-RU" sz="2400">
                <a:latin typeface="Times New Roman" panose="02020603050405020304" pitchFamily="18" charset="0"/>
              </a:rPr>
              <a:t> множества</a:t>
            </a:r>
            <a:r>
              <a:rPr lang="en-US" altLang="ru-RU" sz="2400">
                <a:latin typeface="Times New Roman" panose="02020603050405020304" pitchFamily="18" charset="0"/>
              </a:rPr>
              <a:t> </a:t>
            </a:r>
            <a:r>
              <a:rPr lang="ru-RU" altLang="ru-RU" sz="2400">
                <a:latin typeface="Times New Roman" panose="02020603050405020304" pitchFamily="18" charset="0"/>
              </a:rPr>
              <a:t>кластеров</a:t>
            </a:r>
          </a:p>
          <a:p>
            <a:pPr eaLnBrk="1" hangingPunct="1"/>
            <a:r>
              <a:rPr lang="ru-RU" altLang="ru-RU" sz="2400">
                <a:latin typeface="Times New Roman" panose="02020603050405020304" pitchFamily="18" charset="0"/>
              </a:rPr>
              <a:t>-- кластеры стремятся быть</a:t>
            </a:r>
            <a:r>
              <a:rPr lang="en-US" altLang="ru-RU" sz="2400">
                <a:latin typeface="Times New Roman" panose="02020603050405020304" pitchFamily="18" charset="0"/>
              </a:rPr>
              <a:t> </a:t>
            </a:r>
            <a:br>
              <a:rPr lang="en-US" altLang="ru-RU" sz="2400">
                <a:latin typeface="Times New Roman" panose="02020603050405020304" pitchFamily="18" charset="0"/>
              </a:rPr>
            </a:br>
            <a:r>
              <a:rPr lang="en-US" altLang="ru-RU" sz="2400">
                <a:latin typeface="Times New Roman" panose="02020603050405020304" pitchFamily="18" charset="0"/>
              </a:rPr>
              <a:t>   </a:t>
            </a:r>
            <a:r>
              <a:rPr lang="ru-RU" altLang="ru-RU" sz="2400">
                <a:latin typeface="Times New Roman" panose="02020603050405020304" pitchFamily="18" charset="0"/>
              </a:rPr>
              <a:t> одинаковыми и «круглыми»</a:t>
            </a:r>
          </a:p>
        </p:txBody>
      </p:sp>
      <p:grpSp>
        <p:nvGrpSpPr>
          <p:cNvPr id="3077" name="Group 5">
            <a:extLst>
              <a:ext uri="{FF2B5EF4-FFF2-40B4-BE49-F238E27FC236}">
                <a16:creationId xmlns:a16="http://schemas.microsoft.com/office/drawing/2014/main" id="{152F0D0D-CD3F-4058-A965-A9427E2ABEB1}"/>
              </a:ext>
            </a:extLst>
          </p:cNvPr>
          <p:cNvGrpSpPr>
            <a:grpSpLocks/>
          </p:cNvGrpSpPr>
          <p:nvPr/>
        </p:nvGrpSpPr>
        <p:grpSpPr bwMode="auto">
          <a:xfrm>
            <a:off x="827088" y="4005263"/>
            <a:ext cx="3095625" cy="2759075"/>
            <a:chOff x="68" y="2387"/>
            <a:chExt cx="1950" cy="1738"/>
          </a:xfrm>
        </p:grpSpPr>
        <p:sp>
          <p:nvSpPr>
            <p:cNvPr id="3089" name="Oval 6">
              <a:extLst>
                <a:ext uri="{FF2B5EF4-FFF2-40B4-BE49-F238E27FC236}">
                  <a16:creationId xmlns:a16="http://schemas.microsoft.com/office/drawing/2014/main" id="{FC91851E-4F3F-40E2-8476-A8D787588C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" y="2460"/>
              <a:ext cx="993" cy="10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3090" name="Oval 7">
              <a:extLst>
                <a:ext uri="{FF2B5EF4-FFF2-40B4-BE49-F238E27FC236}">
                  <a16:creationId xmlns:a16="http://schemas.microsoft.com/office/drawing/2014/main" id="{B6D6E120-5EE3-4102-82F5-3C960B9746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5" y="3731"/>
              <a:ext cx="384" cy="3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3091" name="Oval 8">
              <a:extLst>
                <a:ext uri="{FF2B5EF4-FFF2-40B4-BE49-F238E27FC236}">
                  <a16:creationId xmlns:a16="http://schemas.microsoft.com/office/drawing/2014/main" id="{7322F452-2157-4C51-B35D-8C6804E363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3" y="2387"/>
              <a:ext cx="542" cy="579"/>
            </a:xfrm>
            <a:prstGeom prst="ellipse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3092" name="Oval 9">
              <a:extLst>
                <a:ext uri="{FF2B5EF4-FFF2-40B4-BE49-F238E27FC236}">
                  <a16:creationId xmlns:a16="http://schemas.microsoft.com/office/drawing/2014/main" id="{F594114C-34D7-46A5-89F7-A94B0071F7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9" y="3277"/>
              <a:ext cx="271" cy="289"/>
            </a:xfrm>
            <a:prstGeom prst="ellipse">
              <a:avLst/>
            </a:prstGeom>
            <a:solidFill>
              <a:srgbClr val="800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3093" name="Oval 10">
              <a:extLst>
                <a:ext uri="{FF2B5EF4-FFF2-40B4-BE49-F238E27FC236}">
                  <a16:creationId xmlns:a16="http://schemas.microsoft.com/office/drawing/2014/main" id="{B241938C-17EB-4628-87A2-E776252A6A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6" y="3821"/>
              <a:ext cx="271" cy="28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3094" name="Oval 11">
              <a:extLst>
                <a:ext uri="{FF2B5EF4-FFF2-40B4-BE49-F238E27FC236}">
                  <a16:creationId xmlns:a16="http://schemas.microsoft.com/office/drawing/2014/main" id="{B2B74612-9588-40BA-985C-FB7664C281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7" y="3640"/>
              <a:ext cx="181" cy="210"/>
            </a:xfrm>
            <a:prstGeom prst="ellipse">
              <a:avLst/>
            </a:pr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  <p:grpSp>
        <p:nvGrpSpPr>
          <p:cNvPr id="3078" name="Group 12">
            <a:extLst>
              <a:ext uri="{FF2B5EF4-FFF2-40B4-BE49-F238E27FC236}">
                <a16:creationId xmlns:a16="http://schemas.microsoft.com/office/drawing/2014/main" id="{B1C8A537-ABAF-43C6-82ED-80BAF57A1B64}"/>
              </a:ext>
            </a:extLst>
          </p:cNvPr>
          <p:cNvGrpSpPr>
            <a:grpSpLocks/>
          </p:cNvGrpSpPr>
          <p:nvPr/>
        </p:nvGrpSpPr>
        <p:grpSpPr bwMode="auto">
          <a:xfrm>
            <a:off x="6156325" y="4149725"/>
            <a:ext cx="2879725" cy="2519363"/>
            <a:chOff x="3878" y="2614"/>
            <a:chExt cx="1814" cy="1587"/>
          </a:xfrm>
        </p:grpSpPr>
        <p:sp>
          <p:nvSpPr>
            <p:cNvPr id="3081" name="Rectangle 13">
              <a:extLst>
                <a:ext uri="{FF2B5EF4-FFF2-40B4-BE49-F238E27FC236}">
                  <a16:creationId xmlns:a16="http://schemas.microsoft.com/office/drawing/2014/main" id="{1BC11A8B-B49C-4208-A1B8-FAC5E031FB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8" y="2614"/>
              <a:ext cx="1814" cy="15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3082" name="Group 14">
              <a:extLst>
                <a:ext uri="{FF2B5EF4-FFF2-40B4-BE49-F238E27FC236}">
                  <a16:creationId xmlns:a16="http://schemas.microsoft.com/office/drawing/2014/main" id="{29E6ECB4-9B7F-454E-B672-94FA222F0B1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14" y="2659"/>
              <a:ext cx="1633" cy="1452"/>
              <a:chOff x="3560" y="2523"/>
              <a:chExt cx="1633" cy="1452"/>
            </a:xfrm>
          </p:grpSpPr>
          <p:sp>
            <p:nvSpPr>
              <p:cNvPr id="3083" name="Oval 15">
                <a:extLst>
                  <a:ext uri="{FF2B5EF4-FFF2-40B4-BE49-F238E27FC236}">
                    <a16:creationId xmlns:a16="http://schemas.microsoft.com/office/drawing/2014/main" id="{B6454633-DCB9-4398-AF30-B509C65E55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60" y="2523"/>
                <a:ext cx="1306" cy="132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3084" name="Oval 16">
                <a:extLst>
                  <a:ext uri="{FF2B5EF4-FFF2-40B4-BE49-F238E27FC236}">
                    <a16:creationId xmlns:a16="http://schemas.microsoft.com/office/drawing/2014/main" id="{8516AFC1-9973-469B-90FC-B70A3B3A51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80" y="3480"/>
                <a:ext cx="505" cy="49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3085" name="Oval 17">
                <a:extLst>
                  <a:ext uri="{FF2B5EF4-FFF2-40B4-BE49-F238E27FC236}">
                    <a16:creationId xmlns:a16="http://schemas.microsoft.com/office/drawing/2014/main" id="{B8B8B2BD-4A5F-4DD6-8F35-03DEB415D3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80" y="2622"/>
                <a:ext cx="713" cy="726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3086" name="Oval 18">
                <a:extLst>
                  <a:ext uri="{FF2B5EF4-FFF2-40B4-BE49-F238E27FC236}">
                    <a16:creationId xmlns:a16="http://schemas.microsoft.com/office/drawing/2014/main" id="{ADEEC1A9-0712-4476-BAA6-86CE6AFEAA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7" y="3117"/>
                <a:ext cx="356" cy="363"/>
              </a:xfrm>
              <a:prstGeom prst="ellipse">
                <a:avLst/>
              </a:prstGeom>
              <a:solidFill>
                <a:srgbClr val="800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3087" name="Oval 19">
                <a:extLst>
                  <a:ext uri="{FF2B5EF4-FFF2-40B4-BE49-F238E27FC236}">
                    <a16:creationId xmlns:a16="http://schemas.microsoft.com/office/drawing/2014/main" id="{2BDF9047-D862-40B9-894C-B646C63223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5" y="3612"/>
                <a:ext cx="356" cy="363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3088" name="Oval 20">
                <a:extLst>
                  <a:ext uri="{FF2B5EF4-FFF2-40B4-BE49-F238E27FC236}">
                    <a16:creationId xmlns:a16="http://schemas.microsoft.com/office/drawing/2014/main" id="{35F80652-4E79-4E8F-9B1C-373A3D2B16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66" y="3414"/>
                <a:ext cx="238" cy="264"/>
              </a:xfrm>
              <a:prstGeom prst="ellipse">
                <a:avLst/>
              </a:prstGeom>
              <a:solidFill>
                <a:srgbClr val="00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</p:grpSp>
      </p:grpSp>
      <p:sp>
        <p:nvSpPr>
          <p:cNvPr id="3079" name="Text Box 21">
            <a:extLst>
              <a:ext uri="{FF2B5EF4-FFF2-40B4-BE49-F238E27FC236}">
                <a16:creationId xmlns:a16="http://schemas.microsoft.com/office/drawing/2014/main" id="{7C9714F2-2741-4AD7-8E38-CFDC5E8D60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313" y="3305175"/>
            <a:ext cx="490855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>
                <a:latin typeface="Times New Roman" panose="02020603050405020304" pitchFamily="18" charset="0"/>
              </a:rPr>
              <a:t>Любой метод кластеризации хорош,</a:t>
            </a:r>
            <a:br>
              <a:rPr lang="ru-RU" altLang="ru-RU" sz="2400">
                <a:latin typeface="Times New Roman" panose="02020603050405020304" pitchFamily="18" charset="0"/>
              </a:rPr>
            </a:br>
            <a:r>
              <a:rPr lang="ru-RU" altLang="ru-RU" sz="2400">
                <a:latin typeface="Times New Roman" panose="02020603050405020304" pitchFamily="18" charset="0"/>
              </a:rPr>
              <a:t>если:</a:t>
            </a:r>
          </a:p>
        </p:txBody>
      </p:sp>
      <p:sp>
        <p:nvSpPr>
          <p:cNvPr id="3080" name="Text Box 22">
            <a:extLst>
              <a:ext uri="{FF2B5EF4-FFF2-40B4-BE49-F238E27FC236}">
                <a16:creationId xmlns:a16="http://schemas.microsoft.com/office/drawing/2014/main" id="{B3D837BA-C9E8-47FA-B304-95C290F35B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1500" y="3284538"/>
            <a:ext cx="30480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>
                <a:latin typeface="Times New Roman" panose="02020603050405020304" pitchFamily="18" charset="0"/>
              </a:rPr>
              <a:t>Но на практике часто </a:t>
            </a:r>
            <a:br>
              <a:rPr lang="ru-RU" altLang="ru-RU" sz="2400">
                <a:latin typeface="Times New Roman" panose="02020603050405020304" pitchFamily="18" charset="0"/>
              </a:rPr>
            </a:br>
            <a:r>
              <a:rPr lang="ru-RU" altLang="ru-RU" sz="2400">
                <a:latin typeface="Times New Roman" panose="02020603050405020304" pitchFamily="18" charset="0"/>
              </a:rPr>
              <a:t>(по смыслу):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4778731-7C66-46D1-BEB2-ED6671283EA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9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18BCF725-8389-4833-B251-A6153D39D8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ru-RU" altLang="ru-RU" sz="3600">
                <a:solidFill>
                  <a:schemeClr val="tx1"/>
                </a:solidFill>
              </a:rPr>
              <a:t>Итог: проблемы </a:t>
            </a:r>
            <a:r>
              <a:rPr lang="en-US" altLang="ru-RU" sz="3600">
                <a:solidFill>
                  <a:schemeClr val="tx1"/>
                </a:solidFill>
              </a:rPr>
              <a:t>K-means</a:t>
            </a:r>
            <a:endParaRPr lang="ru-RU" altLang="ru-RU" sz="3600">
              <a:solidFill>
                <a:schemeClr val="tx1"/>
              </a:solidFill>
            </a:endParaRPr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6D681439-C914-447A-99FA-8C2924BF649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341438"/>
            <a:ext cx="8291513" cy="5256212"/>
          </a:xfrm>
        </p:spPr>
        <p:txBody>
          <a:bodyPr/>
          <a:lstStyle/>
          <a:p>
            <a:r>
              <a:rPr lang="en-US" altLang="ru-RU"/>
              <a:t>K-means </a:t>
            </a:r>
            <a:r>
              <a:rPr lang="ru-RU" altLang="ru-RU"/>
              <a:t>работает, если</a:t>
            </a:r>
          </a:p>
          <a:p>
            <a:pPr lvl="1"/>
            <a:r>
              <a:rPr lang="ru-RU" altLang="ru-RU"/>
              <a:t>Кластеры сферические </a:t>
            </a:r>
          </a:p>
          <a:p>
            <a:pPr lvl="2"/>
            <a:r>
              <a:rPr lang="ru-RU" altLang="ru-RU"/>
              <a:t>Что происходит, если кластеры вытянутые</a:t>
            </a:r>
          </a:p>
          <a:p>
            <a:pPr lvl="1"/>
            <a:r>
              <a:rPr lang="ru-RU" altLang="ru-RU"/>
              <a:t>Кластеры хорошо разделены</a:t>
            </a:r>
          </a:p>
          <a:p>
            <a:pPr lvl="1"/>
            <a:r>
              <a:rPr lang="ru-RU" altLang="ru-RU"/>
              <a:t>Кластеры похожего объемы</a:t>
            </a:r>
          </a:p>
          <a:p>
            <a:pPr lvl="2"/>
            <a:r>
              <a:rPr lang="ru-RU" altLang="ru-RU"/>
              <a:t>Что будет, если кластеры разного объема</a:t>
            </a:r>
          </a:p>
          <a:p>
            <a:pPr lvl="1"/>
            <a:r>
              <a:rPr lang="ru-RU" altLang="ru-RU"/>
              <a:t>Кластеры имеют сходное количество элементов</a:t>
            </a:r>
          </a:p>
          <a:p>
            <a:pPr lvl="2"/>
            <a:r>
              <a:rPr lang="ru-RU" altLang="ru-RU"/>
              <a:t>Что будет, если элементов одного кластера намного больше, чем другого.</a:t>
            </a:r>
          </a:p>
          <a:p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A7B83CD-5C4D-4D3F-967A-239F7835552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7944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2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5FACD16A-EA8E-4EEC-9A3A-CC7F82D0A6F1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487362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Иерархическая кластеризация</a:t>
            </a:r>
            <a:endParaRPr lang="en-US" altLang="ru-RU" sz="3600"/>
          </a:p>
        </p:txBody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B40F2F80-DDA0-49D1-8C5B-A24FEC78F0A6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066800"/>
            <a:ext cx="8229600" cy="5486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800"/>
              <a:t>Строит древообразную иерархическую таксономию (дендрограмму) на основе множества документов</a:t>
            </a:r>
            <a:endParaRPr lang="en-US" altLang="ru-RU" sz="280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ru-RU" sz="2600"/>
          </a:p>
          <a:p>
            <a:pPr eaLnBrk="1" hangingPunct="1">
              <a:lnSpc>
                <a:spcPct val="90000"/>
              </a:lnSpc>
            </a:pPr>
            <a:endParaRPr lang="en-US" altLang="ru-RU" sz="2600"/>
          </a:p>
          <a:p>
            <a:pPr eaLnBrk="1" hangingPunct="1">
              <a:lnSpc>
                <a:spcPct val="90000"/>
              </a:lnSpc>
            </a:pPr>
            <a:endParaRPr lang="en-US" altLang="ru-RU" sz="2600"/>
          </a:p>
          <a:p>
            <a:pPr eaLnBrk="1" hangingPunct="1">
              <a:lnSpc>
                <a:spcPct val="90000"/>
              </a:lnSpc>
            </a:pPr>
            <a:endParaRPr lang="en-US" altLang="ru-RU" sz="2600"/>
          </a:p>
          <a:p>
            <a:pPr eaLnBrk="1" hangingPunct="1">
              <a:lnSpc>
                <a:spcPct val="90000"/>
              </a:lnSpc>
            </a:pPr>
            <a:endParaRPr lang="en-US" altLang="ru-RU" sz="2600"/>
          </a:p>
          <a:p>
            <a:pPr eaLnBrk="1" hangingPunct="1">
              <a:lnSpc>
                <a:spcPct val="90000"/>
              </a:lnSpc>
            </a:pPr>
            <a:endParaRPr lang="en-US" altLang="ru-RU" sz="2800"/>
          </a:p>
          <a:p>
            <a:pPr eaLnBrk="1" hangingPunct="1">
              <a:lnSpc>
                <a:spcPct val="90000"/>
              </a:lnSpc>
            </a:pPr>
            <a:endParaRPr lang="en-US" altLang="ru-RU" sz="2800"/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Метод: рекурсивное применение алгоритма объединения наиболее похожих кластеров</a:t>
            </a:r>
            <a:endParaRPr lang="en-US" altLang="ru-RU" sz="2800"/>
          </a:p>
        </p:txBody>
      </p:sp>
      <p:grpSp>
        <p:nvGrpSpPr>
          <p:cNvPr id="26628" name="Group 4">
            <a:extLst>
              <a:ext uri="{FF2B5EF4-FFF2-40B4-BE49-F238E27FC236}">
                <a16:creationId xmlns:a16="http://schemas.microsoft.com/office/drawing/2014/main" id="{C58BABF1-E530-44D0-BB86-5A86F4FF2EB1}"/>
              </a:ext>
            </a:extLst>
          </p:cNvPr>
          <p:cNvGrpSpPr>
            <a:grpSpLocks/>
          </p:cNvGrpSpPr>
          <p:nvPr/>
        </p:nvGrpSpPr>
        <p:grpSpPr bwMode="auto">
          <a:xfrm>
            <a:off x="1676400" y="2819400"/>
            <a:ext cx="5867400" cy="1981200"/>
            <a:chOff x="1056" y="1536"/>
            <a:chExt cx="3696" cy="1248"/>
          </a:xfrm>
        </p:grpSpPr>
        <p:sp>
          <p:nvSpPr>
            <p:cNvPr id="26630" name="Text Box 5">
              <a:extLst>
                <a:ext uri="{FF2B5EF4-FFF2-40B4-BE49-F238E27FC236}">
                  <a16:creationId xmlns:a16="http://schemas.microsoft.com/office/drawing/2014/main" id="{B5AA6462-DA37-4D41-B04F-26DEA58A15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88" y="1536"/>
              <a:ext cx="86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ru-RU" sz="2000">
                  <a:solidFill>
                    <a:schemeClr val="tx2"/>
                  </a:solidFill>
                  <a:latin typeface="Times New Roman" panose="02020603050405020304" pitchFamily="18" charset="0"/>
                  <a:ea typeface="Arial Unicode MS" pitchFamily="34" charset="-128"/>
                </a:rPr>
                <a:t>animal</a:t>
              </a:r>
            </a:p>
          </p:txBody>
        </p:sp>
        <p:sp>
          <p:nvSpPr>
            <p:cNvPr id="26631" name="Text Box 6">
              <a:extLst>
                <a:ext uri="{FF2B5EF4-FFF2-40B4-BE49-F238E27FC236}">
                  <a16:creationId xmlns:a16="http://schemas.microsoft.com/office/drawing/2014/main" id="{4993EC94-7939-4B4D-8819-BAD8BC961F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8" y="1872"/>
              <a:ext cx="752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ru-RU" sz="2000">
                  <a:solidFill>
                    <a:schemeClr val="tx2"/>
                  </a:solidFill>
                  <a:latin typeface="Times New Roman" panose="02020603050405020304" pitchFamily="18" charset="0"/>
                  <a:ea typeface="Arial Unicode MS" pitchFamily="34" charset="-128"/>
                </a:rPr>
                <a:t>vertebrate</a:t>
              </a:r>
            </a:p>
          </p:txBody>
        </p:sp>
        <p:sp>
          <p:nvSpPr>
            <p:cNvPr id="26632" name="Text Box 7">
              <a:extLst>
                <a:ext uri="{FF2B5EF4-FFF2-40B4-BE49-F238E27FC236}">
                  <a16:creationId xmlns:a16="http://schemas.microsoft.com/office/drawing/2014/main" id="{2771BD58-3297-4C69-98D2-F7192570A2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56" y="2256"/>
              <a:ext cx="36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ru-RU" sz="2000">
                  <a:solidFill>
                    <a:schemeClr val="tx2"/>
                  </a:solidFill>
                  <a:latin typeface="Times New Roman" panose="02020603050405020304" pitchFamily="18" charset="0"/>
                  <a:ea typeface="Arial Unicode MS" pitchFamily="34" charset="-128"/>
                </a:rPr>
                <a:t>fish reptile amphib. mammal      worm insect crustacean</a:t>
              </a:r>
            </a:p>
          </p:txBody>
        </p:sp>
        <p:sp>
          <p:nvSpPr>
            <p:cNvPr id="26633" name="Text Box 8">
              <a:extLst>
                <a:ext uri="{FF2B5EF4-FFF2-40B4-BE49-F238E27FC236}">
                  <a16:creationId xmlns:a16="http://schemas.microsoft.com/office/drawing/2014/main" id="{8946CFAB-0E52-4AAC-A7C2-90E0C42E0B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2" y="1872"/>
              <a:ext cx="87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ru-RU" sz="2000">
                  <a:solidFill>
                    <a:schemeClr val="tx2"/>
                  </a:solidFill>
                  <a:latin typeface="Times New Roman" panose="02020603050405020304" pitchFamily="18" charset="0"/>
                  <a:ea typeface="Arial Unicode MS" pitchFamily="34" charset="-128"/>
                </a:rPr>
                <a:t>invertebrate</a:t>
              </a:r>
            </a:p>
          </p:txBody>
        </p:sp>
        <p:sp>
          <p:nvSpPr>
            <p:cNvPr id="26634" name="Line 9">
              <a:extLst>
                <a:ext uri="{FF2B5EF4-FFF2-40B4-BE49-F238E27FC236}">
                  <a16:creationId xmlns:a16="http://schemas.microsoft.com/office/drawing/2014/main" id="{789ACF54-D17A-4B98-BF31-94C35DCAA77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124" y="1736"/>
              <a:ext cx="962" cy="20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ru-RU"/>
            </a:p>
          </p:txBody>
        </p:sp>
        <p:sp>
          <p:nvSpPr>
            <p:cNvPr id="26635" name="Line 10">
              <a:extLst>
                <a:ext uri="{FF2B5EF4-FFF2-40B4-BE49-F238E27FC236}">
                  <a16:creationId xmlns:a16="http://schemas.microsoft.com/office/drawing/2014/main" id="{D49A1C6A-8476-4BD8-BCEE-34E89A070A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94" y="1736"/>
              <a:ext cx="639" cy="2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ru-RU"/>
            </a:p>
          </p:txBody>
        </p:sp>
        <p:sp>
          <p:nvSpPr>
            <p:cNvPr id="26636" name="Line 11">
              <a:extLst>
                <a:ext uri="{FF2B5EF4-FFF2-40B4-BE49-F238E27FC236}">
                  <a16:creationId xmlns:a16="http://schemas.microsoft.com/office/drawing/2014/main" id="{35E3A903-86C7-4418-9AF7-368F4D612F8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232" y="2059"/>
              <a:ext cx="876" cy="26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ru-RU"/>
            </a:p>
          </p:txBody>
        </p:sp>
        <p:sp>
          <p:nvSpPr>
            <p:cNvPr id="26637" name="Line 12">
              <a:extLst>
                <a:ext uri="{FF2B5EF4-FFF2-40B4-BE49-F238E27FC236}">
                  <a16:creationId xmlns:a16="http://schemas.microsoft.com/office/drawing/2014/main" id="{03AB7C56-C719-4746-8BD2-55F7F094AE9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635" y="2059"/>
              <a:ext cx="473" cy="27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ru-RU"/>
            </a:p>
          </p:txBody>
        </p:sp>
        <p:sp>
          <p:nvSpPr>
            <p:cNvPr id="26638" name="Line 13">
              <a:extLst>
                <a:ext uri="{FF2B5EF4-FFF2-40B4-BE49-F238E27FC236}">
                  <a16:creationId xmlns:a16="http://schemas.microsoft.com/office/drawing/2014/main" id="{C066F431-7594-493C-9613-C8F760411F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08" y="2059"/>
              <a:ext cx="0" cy="31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ru-RU"/>
            </a:p>
          </p:txBody>
        </p:sp>
        <p:sp>
          <p:nvSpPr>
            <p:cNvPr id="26639" name="Line 14">
              <a:extLst>
                <a:ext uri="{FF2B5EF4-FFF2-40B4-BE49-F238E27FC236}">
                  <a16:creationId xmlns:a16="http://schemas.microsoft.com/office/drawing/2014/main" id="{7FC6146A-DFBF-42FF-9A19-4E2EE0E028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08" y="2059"/>
              <a:ext cx="513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ru-RU"/>
            </a:p>
          </p:txBody>
        </p:sp>
        <p:sp>
          <p:nvSpPr>
            <p:cNvPr id="26640" name="Line 15">
              <a:extLst>
                <a:ext uri="{FF2B5EF4-FFF2-40B4-BE49-F238E27FC236}">
                  <a16:creationId xmlns:a16="http://schemas.microsoft.com/office/drawing/2014/main" id="{1EEBAFBA-95B9-4F68-B594-2ADD4CF06A6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86" y="2044"/>
              <a:ext cx="347" cy="30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ru-RU"/>
            </a:p>
          </p:txBody>
        </p:sp>
        <p:sp>
          <p:nvSpPr>
            <p:cNvPr id="26641" name="Line 16">
              <a:extLst>
                <a:ext uri="{FF2B5EF4-FFF2-40B4-BE49-F238E27FC236}">
                  <a16:creationId xmlns:a16="http://schemas.microsoft.com/office/drawing/2014/main" id="{C9699A84-444A-4D89-84AC-5BECD55EA5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33" y="2052"/>
              <a:ext cx="0" cy="30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ru-RU"/>
            </a:p>
          </p:txBody>
        </p:sp>
        <p:sp>
          <p:nvSpPr>
            <p:cNvPr id="26642" name="Line 17">
              <a:extLst>
                <a:ext uri="{FF2B5EF4-FFF2-40B4-BE49-F238E27FC236}">
                  <a16:creationId xmlns:a16="http://schemas.microsoft.com/office/drawing/2014/main" id="{EB4139E9-C6E5-457D-8D91-E966B5A1C2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33" y="2059"/>
              <a:ext cx="537" cy="2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ru-RU"/>
            </a:p>
          </p:txBody>
        </p:sp>
        <p:grpSp>
          <p:nvGrpSpPr>
            <p:cNvPr id="26643" name="Group 18">
              <a:extLst>
                <a:ext uri="{FF2B5EF4-FFF2-40B4-BE49-F238E27FC236}">
                  <a16:creationId xmlns:a16="http://schemas.microsoft.com/office/drawing/2014/main" id="{ABC7CFC7-D5DB-4D96-8DD2-D84893D900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04" y="2448"/>
              <a:ext cx="192" cy="336"/>
              <a:chOff x="1104" y="2448"/>
              <a:chExt cx="192" cy="336"/>
            </a:xfrm>
          </p:grpSpPr>
          <p:sp>
            <p:nvSpPr>
              <p:cNvPr id="26662" name="Line 19">
                <a:extLst>
                  <a:ext uri="{FF2B5EF4-FFF2-40B4-BE49-F238E27FC236}">
                    <a16:creationId xmlns:a16="http://schemas.microsoft.com/office/drawing/2014/main" id="{68CE00F3-A9F8-4409-996F-772F499E34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04" y="2448"/>
                <a:ext cx="96" cy="28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6663" name="Line 20">
                <a:extLst>
                  <a:ext uri="{FF2B5EF4-FFF2-40B4-BE49-F238E27FC236}">
                    <a16:creationId xmlns:a16="http://schemas.microsoft.com/office/drawing/2014/main" id="{F598BB85-020D-4394-BFA4-DF1916D4DB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07" y="2454"/>
                <a:ext cx="89" cy="33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endParaRPr lang="ru-RU"/>
              </a:p>
            </p:txBody>
          </p:sp>
        </p:grpSp>
        <p:grpSp>
          <p:nvGrpSpPr>
            <p:cNvPr id="26644" name="Group 21">
              <a:extLst>
                <a:ext uri="{FF2B5EF4-FFF2-40B4-BE49-F238E27FC236}">
                  <a16:creationId xmlns:a16="http://schemas.microsoft.com/office/drawing/2014/main" id="{AFA1D811-2C21-46A3-91B1-F782759E6C9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40" y="2448"/>
              <a:ext cx="192" cy="336"/>
              <a:chOff x="1104" y="2448"/>
              <a:chExt cx="192" cy="336"/>
            </a:xfrm>
          </p:grpSpPr>
          <p:sp>
            <p:nvSpPr>
              <p:cNvPr id="26660" name="Line 22">
                <a:extLst>
                  <a:ext uri="{FF2B5EF4-FFF2-40B4-BE49-F238E27FC236}">
                    <a16:creationId xmlns:a16="http://schemas.microsoft.com/office/drawing/2014/main" id="{2B4BB98C-E911-4D34-988F-084D257BB5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04" y="2448"/>
                <a:ext cx="96" cy="28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6661" name="Line 23">
                <a:extLst>
                  <a:ext uri="{FF2B5EF4-FFF2-40B4-BE49-F238E27FC236}">
                    <a16:creationId xmlns:a16="http://schemas.microsoft.com/office/drawing/2014/main" id="{1BDF8BCA-870B-4BFC-9751-EFCB154B74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07" y="2454"/>
                <a:ext cx="89" cy="33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endParaRPr lang="ru-RU"/>
              </a:p>
            </p:txBody>
          </p:sp>
        </p:grpSp>
        <p:grpSp>
          <p:nvGrpSpPr>
            <p:cNvPr id="26645" name="Group 24">
              <a:extLst>
                <a:ext uri="{FF2B5EF4-FFF2-40B4-BE49-F238E27FC236}">
                  <a16:creationId xmlns:a16="http://schemas.microsoft.com/office/drawing/2014/main" id="{9968E7B4-CFDE-4306-96AF-8E737CF035A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68" y="2448"/>
              <a:ext cx="192" cy="336"/>
              <a:chOff x="1104" y="2448"/>
              <a:chExt cx="192" cy="336"/>
            </a:xfrm>
          </p:grpSpPr>
          <p:sp>
            <p:nvSpPr>
              <p:cNvPr id="26658" name="Line 25">
                <a:extLst>
                  <a:ext uri="{FF2B5EF4-FFF2-40B4-BE49-F238E27FC236}">
                    <a16:creationId xmlns:a16="http://schemas.microsoft.com/office/drawing/2014/main" id="{C9B184A7-FB2A-470D-A766-71ABA5D0CE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04" y="2448"/>
                <a:ext cx="96" cy="28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6659" name="Line 26">
                <a:extLst>
                  <a:ext uri="{FF2B5EF4-FFF2-40B4-BE49-F238E27FC236}">
                    <a16:creationId xmlns:a16="http://schemas.microsoft.com/office/drawing/2014/main" id="{FE483CC7-5858-44B9-A81C-D19B40E2D8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07" y="2454"/>
                <a:ext cx="89" cy="33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endParaRPr lang="ru-RU"/>
              </a:p>
            </p:txBody>
          </p:sp>
        </p:grpSp>
        <p:grpSp>
          <p:nvGrpSpPr>
            <p:cNvPr id="26646" name="Group 27">
              <a:extLst>
                <a:ext uri="{FF2B5EF4-FFF2-40B4-BE49-F238E27FC236}">
                  <a16:creationId xmlns:a16="http://schemas.microsoft.com/office/drawing/2014/main" id="{A98A3594-87E0-4285-BE35-82CC806AAE4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44" y="2448"/>
              <a:ext cx="192" cy="336"/>
              <a:chOff x="1104" y="2448"/>
              <a:chExt cx="192" cy="336"/>
            </a:xfrm>
          </p:grpSpPr>
          <p:sp>
            <p:nvSpPr>
              <p:cNvPr id="26656" name="Line 28">
                <a:extLst>
                  <a:ext uri="{FF2B5EF4-FFF2-40B4-BE49-F238E27FC236}">
                    <a16:creationId xmlns:a16="http://schemas.microsoft.com/office/drawing/2014/main" id="{D30ED7AE-9466-471A-B3E7-43EF4D3665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04" y="2448"/>
                <a:ext cx="96" cy="28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6657" name="Line 29">
                <a:extLst>
                  <a:ext uri="{FF2B5EF4-FFF2-40B4-BE49-F238E27FC236}">
                    <a16:creationId xmlns:a16="http://schemas.microsoft.com/office/drawing/2014/main" id="{3E4595EA-E3B1-444F-94FD-50884576EA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07" y="2454"/>
                <a:ext cx="89" cy="33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endParaRPr lang="ru-RU"/>
              </a:p>
            </p:txBody>
          </p:sp>
        </p:grpSp>
        <p:grpSp>
          <p:nvGrpSpPr>
            <p:cNvPr id="26647" name="Group 30">
              <a:extLst>
                <a:ext uri="{FF2B5EF4-FFF2-40B4-BE49-F238E27FC236}">
                  <a16:creationId xmlns:a16="http://schemas.microsoft.com/office/drawing/2014/main" id="{D75004BE-D8E9-44E5-982A-93D098B0CC8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64" y="2448"/>
              <a:ext cx="192" cy="336"/>
              <a:chOff x="1104" y="2448"/>
              <a:chExt cx="192" cy="336"/>
            </a:xfrm>
          </p:grpSpPr>
          <p:sp>
            <p:nvSpPr>
              <p:cNvPr id="26654" name="Line 31">
                <a:extLst>
                  <a:ext uri="{FF2B5EF4-FFF2-40B4-BE49-F238E27FC236}">
                    <a16:creationId xmlns:a16="http://schemas.microsoft.com/office/drawing/2014/main" id="{266000F1-BD22-46A4-A232-2768DFF8DC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04" y="2448"/>
                <a:ext cx="96" cy="28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6655" name="Line 32">
                <a:extLst>
                  <a:ext uri="{FF2B5EF4-FFF2-40B4-BE49-F238E27FC236}">
                    <a16:creationId xmlns:a16="http://schemas.microsoft.com/office/drawing/2014/main" id="{E920E781-5F4D-4C72-8C9D-92AAD93CA5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07" y="2454"/>
                <a:ext cx="89" cy="33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endParaRPr lang="ru-RU"/>
              </a:p>
            </p:txBody>
          </p:sp>
        </p:grpSp>
        <p:grpSp>
          <p:nvGrpSpPr>
            <p:cNvPr id="26648" name="Group 33">
              <a:extLst>
                <a:ext uri="{FF2B5EF4-FFF2-40B4-BE49-F238E27FC236}">
                  <a16:creationId xmlns:a16="http://schemas.microsoft.com/office/drawing/2014/main" id="{AA1AC2FC-3D07-416D-A810-3B5E8AAE5A2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48" y="2448"/>
              <a:ext cx="192" cy="336"/>
              <a:chOff x="1104" y="2448"/>
              <a:chExt cx="192" cy="336"/>
            </a:xfrm>
          </p:grpSpPr>
          <p:sp>
            <p:nvSpPr>
              <p:cNvPr id="26652" name="Line 34">
                <a:extLst>
                  <a:ext uri="{FF2B5EF4-FFF2-40B4-BE49-F238E27FC236}">
                    <a16:creationId xmlns:a16="http://schemas.microsoft.com/office/drawing/2014/main" id="{FD531ED1-AEF3-4C69-852A-6C84A1D8AD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04" y="2448"/>
                <a:ext cx="96" cy="28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6653" name="Line 35">
                <a:extLst>
                  <a:ext uri="{FF2B5EF4-FFF2-40B4-BE49-F238E27FC236}">
                    <a16:creationId xmlns:a16="http://schemas.microsoft.com/office/drawing/2014/main" id="{FE048535-EC38-4375-A4C4-B4066A7FD2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07" y="2454"/>
                <a:ext cx="89" cy="33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endParaRPr lang="ru-RU"/>
              </a:p>
            </p:txBody>
          </p:sp>
        </p:grpSp>
        <p:grpSp>
          <p:nvGrpSpPr>
            <p:cNvPr id="26649" name="Group 36">
              <a:extLst>
                <a:ext uri="{FF2B5EF4-FFF2-40B4-BE49-F238E27FC236}">
                  <a16:creationId xmlns:a16="http://schemas.microsoft.com/office/drawing/2014/main" id="{F7238E90-5F25-4D81-B5A0-F80A55FA6C8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24" y="2448"/>
              <a:ext cx="192" cy="336"/>
              <a:chOff x="1104" y="2448"/>
              <a:chExt cx="192" cy="336"/>
            </a:xfrm>
          </p:grpSpPr>
          <p:sp>
            <p:nvSpPr>
              <p:cNvPr id="26650" name="Line 37">
                <a:extLst>
                  <a:ext uri="{FF2B5EF4-FFF2-40B4-BE49-F238E27FC236}">
                    <a16:creationId xmlns:a16="http://schemas.microsoft.com/office/drawing/2014/main" id="{36A15412-3E81-4465-90FF-1AE35D45DB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04" y="2448"/>
                <a:ext cx="96" cy="28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6651" name="Line 38">
                <a:extLst>
                  <a:ext uri="{FF2B5EF4-FFF2-40B4-BE49-F238E27FC236}">
                    <a16:creationId xmlns:a16="http://schemas.microsoft.com/office/drawing/2014/main" id="{BFFC62FD-8A00-48CA-8FEC-E9B2D12B3B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07" y="2454"/>
                <a:ext cx="89" cy="33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endParaRPr lang="ru-RU"/>
              </a:p>
            </p:txBody>
          </p:sp>
        </p:grpSp>
      </p:grpSp>
      <p:sp>
        <p:nvSpPr>
          <p:cNvPr id="26629" name="TextBox 38">
            <a:extLst>
              <a:ext uri="{FF2B5EF4-FFF2-40B4-BE49-F238E27FC236}">
                <a16:creationId xmlns:a16="http://schemas.microsoft.com/office/drawing/2014/main" id="{B2562249-81A1-4171-93F6-F9B6B01FAA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0"/>
            <a:ext cx="8445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Ch. 17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67B89047-F328-4F41-96E5-FBD34100B3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66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791FAB4B-394B-4B4C-840A-F52D244E5DC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eaLnBrk="1" hangingPunct="1"/>
            <a:r>
              <a:rPr lang="ru-RU" altLang="ru-RU" sz="3200">
                <a:solidFill>
                  <a:schemeClr val="tx1"/>
                </a:solidFill>
              </a:rPr>
              <a:t>Автоматическая кластеризация текстов</a:t>
            </a:r>
            <a:endParaRPr lang="en-US" altLang="ru-RU" sz="3200">
              <a:solidFill>
                <a:schemeClr val="tx1"/>
              </a:solidFill>
            </a:endParaRP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0614E5E5-6253-48B0-9525-D218C22E8D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9144000" cy="5410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chemeClr val="tx1"/>
              </a:buClr>
            </a:pPr>
            <a:r>
              <a:rPr lang="ru-RU" altLang="ru-RU" sz="2400"/>
              <a:t>Имеется текстовая коллекция</a:t>
            </a:r>
          </a:p>
          <a:p>
            <a:pPr eaLnBrk="1" hangingPunct="1">
              <a:lnSpc>
                <a:spcPct val="90000"/>
              </a:lnSpc>
              <a:spcBef>
                <a:spcPct val="100000"/>
              </a:spcBef>
              <a:buClr>
                <a:schemeClr val="tx1"/>
              </a:buClr>
            </a:pPr>
            <a:r>
              <a:rPr lang="ru-RU" altLang="ru-RU" sz="2400"/>
              <a:t>Нужно разбить коллекцию на классы близких документов</a:t>
            </a:r>
          </a:p>
          <a:p>
            <a:pPr eaLnBrk="1" hangingPunct="1">
              <a:lnSpc>
                <a:spcPct val="90000"/>
              </a:lnSpc>
              <a:spcBef>
                <a:spcPct val="100000"/>
              </a:spcBef>
              <a:buClr>
                <a:schemeClr val="tx1"/>
              </a:buClr>
            </a:pPr>
            <a:r>
              <a:rPr lang="ru-RU" altLang="ru-RU" sz="2400"/>
              <a:t>Могут быть созданы иерархические классы</a:t>
            </a:r>
          </a:p>
          <a:p>
            <a:pPr eaLnBrk="1" hangingPunct="1">
              <a:lnSpc>
                <a:spcPct val="90000"/>
              </a:lnSpc>
              <a:spcBef>
                <a:spcPct val="100000"/>
              </a:spcBef>
              <a:buClr>
                <a:schemeClr val="tx1"/>
              </a:buClr>
            </a:pPr>
            <a:r>
              <a:rPr lang="ru-RU" altLang="ru-RU" sz="2400"/>
              <a:t>Сейчас: одно из важных средств для визуализации большой выдачи документов при поиске </a:t>
            </a:r>
          </a:p>
          <a:p>
            <a:pPr eaLnBrk="1" hangingPunct="1">
              <a:lnSpc>
                <a:spcPct val="90000"/>
              </a:lnSpc>
              <a:spcBef>
                <a:spcPct val="100000"/>
              </a:spcBef>
              <a:buClr>
                <a:schemeClr val="tx1"/>
              </a:buClr>
            </a:pPr>
            <a:r>
              <a:rPr lang="ru-RU" altLang="ru-RU" sz="2400"/>
              <a:t>Для визуализации важно: хорошее название кластера</a:t>
            </a:r>
          </a:p>
          <a:p>
            <a:pPr eaLnBrk="1" hangingPunct="1">
              <a:lnSpc>
                <a:spcPct val="90000"/>
              </a:lnSpc>
              <a:spcBef>
                <a:spcPct val="100000"/>
              </a:spcBef>
              <a:buClr>
                <a:schemeClr val="tx1"/>
              </a:buClr>
            </a:pPr>
            <a:r>
              <a:rPr lang="ru-RU" altLang="ru-RU" sz="2400"/>
              <a:t>Примеры</a:t>
            </a:r>
            <a:r>
              <a:rPr lang="en-US" altLang="ru-RU" sz="2400"/>
              <a:t>: 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Новостные агрегаторы (Яндекс.Новости, Рамблер.Новости</a:t>
            </a:r>
            <a:r>
              <a:rPr lang="en-US" altLang="ru-RU" sz="2400"/>
              <a:t>,</a:t>
            </a:r>
            <a:r>
              <a:rPr lang="ru-RU" altLang="ru-RU" sz="2400"/>
              <a:t> </a:t>
            </a:r>
            <a:r>
              <a:rPr lang="en-US" altLang="ru-RU" sz="2400"/>
              <a:t>Google.News, </a:t>
            </a:r>
            <a:r>
              <a:rPr lang="ru-RU" altLang="ru-RU" sz="2400"/>
              <a:t>Новотека)</a:t>
            </a:r>
            <a:r>
              <a:rPr lang="en-US" altLang="ru-RU" sz="2400"/>
              <a:t> 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Кластеризация результатов поиска (</a:t>
            </a:r>
            <a:r>
              <a:rPr lang="en-US" altLang="ru-RU" sz="2400"/>
              <a:t>Clusty</a:t>
            </a:r>
            <a:r>
              <a:rPr lang="ru-RU" altLang="ru-RU" sz="2400"/>
              <a:t>, Нигма)</a:t>
            </a:r>
            <a:endParaRPr lang="en-US" altLang="ru-RU" sz="20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472AD06-63A2-40EA-BF8F-C9FAD971527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75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>
            <a:extLst>
              <a:ext uri="{FF2B5EF4-FFF2-40B4-BE49-F238E27FC236}">
                <a16:creationId xmlns:a16="http://schemas.microsoft.com/office/drawing/2014/main" id="{BA316EE0-1E24-4962-918C-78C45212D833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 anchor="b"/>
          <a:lstStyle/>
          <a:p>
            <a:pPr eaLnBrk="1" hangingPunct="1"/>
            <a:r>
              <a:rPr lang="ru-RU" altLang="ru-RU" sz="4000">
                <a:cs typeface="Times New Roman" panose="02020603050405020304" pitchFamily="18" charset="0"/>
              </a:rPr>
              <a:t>Дендрограмма</a:t>
            </a:r>
            <a:r>
              <a:rPr lang="en-US" altLang="ru-RU" sz="4000">
                <a:cs typeface="Times New Roman" panose="02020603050405020304" pitchFamily="18" charset="0"/>
              </a:rPr>
              <a:t>: </a:t>
            </a:r>
            <a:br>
              <a:rPr lang="ru-RU" altLang="ru-RU" sz="4000">
                <a:cs typeface="Times New Roman" panose="02020603050405020304" pitchFamily="18" charset="0"/>
              </a:rPr>
            </a:br>
            <a:r>
              <a:rPr lang="ru-RU" altLang="ru-RU" sz="4000">
                <a:cs typeface="Times New Roman" panose="02020603050405020304" pitchFamily="18" charset="0"/>
              </a:rPr>
              <a:t>Иерархическая кластеризация</a:t>
            </a:r>
            <a:endParaRPr lang="en-US" altLang="ru-RU" sz="4000"/>
          </a:p>
        </p:txBody>
      </p:sp>
      <p:sp>
        <p:nvSpPr>
          <p:cNvPr id="27651" name="Content Placeholder 7">
            <a:extLst>
              <a:ext uri="{FF2B5EF4-FFF2-40B4-BE49-F238E27FC236}">
                <a16:creationId xmlns:a16="http://schemas.microsoft.com/office/drawing/2014/main" id="{17DE1AE7-342C-4012-8B6E-3B563AC92F4C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7200" y="1600200"/>
            <a:ext cx="4038600" cy="4200525"/>
          </a:xfrm>
        </p:spPr>
        <p:txBody>
          <a:bodyPr/>
          <a:lstStyle/>
          <a:p>
            <a:pPr marL="342900" lvl="1" indent="-342900" defTabSz="457200" eaLnBrk="1" hangingPunct="1">
              <a:buClr>
                <a:srgbClr val="437085"/>
              </a:buClr>
            </a:pPr>
            <a:r>
              <a:rPr lang="ru-RU" altLang="zh-CN">
                <a:solidFill>
                  <a:srgbClr val="465142"/>
                </a:solidFill>
                <a:ea typeface="Arial Unicode MS" pitchFamily="34" charset="-128"/>
              </a:rPr>
              <a:t>Кластеризация получается обрезкой дендрограммы на заданном уровне: каждый связный компонент формирует отдельный кластер</a:t>
            </a:r>
            <a:endParaRPr lang="en-US" altLang="zh-CN">
              <a:solidFill>
                <a:srgbClr val="465142"/>
              </a:solidFill>
              <a:ea typeface="宋体" panose="02010600030101010101" pitchFamily="2" charset="-122"/>
              <a:cs typeface="Arial Unicode MS" pitchFamily="34" charset="-128"/>
            </a:endParaRPr>
          </a:p>
        </p:txBody>
      </p:sp>
      <p:sp>
        <p:nvSpPr>
          <p:cNvPr id="27652" name="Content Placeholder 10">
            <a:extLst>
              <a:ext uri="{FF2B5EF4-FFF2-40B4-BE49-F238E27FC236}">
                <a16:creationId xmlns:a16="http://schemas.microsoft.com/office/drawing/2014/main" id="{CA454325-DA1C-4B80-96B8-63A7C7E88B4D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648200" y="1600200"/>
            <a:ext cx="4038600" cy="4200525"/>
          </a:xfrm>
        </p:spPr>
        <p:txBody>
          <a:bodyPr/>
          <a:lstStyle/>
          <a:p>
            <a:pPr eaLnBrk="1" hangingPunct="1"/>
            <a:endParaRPr lang="ru-RU" altLang="ru-RU"/>
          </a:p>
        </p:txBody>
      </p:sp>
      <p:sp>
        <p:nvSpPr>
          <p:cNvPr id="27653" name="Slide Number Placeholder 3">
            <a:extLst>
              <a:ext uri="{FF2B5EF4-FFF2-40B4-BE49-F238E27FC236}">
                <a16:creationId xmlns:a16="http://schemas.microsoft.com/office/drawing/2014/main" id="{6FB98816-66F5-495D-A9A1-C2046027F755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29B7B46B-A73F-4A1E-AC50-1FC68A709DEA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/>
              <a:t>20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grpSp>
        <p:nvGrpSpPr>
          <p:cNvPr id="27654" name="Group 2">
            <a:extLst>
              <a:ext uri="{FF2B5EF4-FFF2-40B4-BE49-F238E27FC236}">
                <a16:creationId xmlns:a16="http://schemas.microsoft.com/office/drawing/2014/main" id="{C19C7E8B-8454-4BFF-9DAD-8AEC1DBA0186}"/>
              </a:ext>
            </a:extLst>
          </p:cNvPr>
          <p:cNvGrpSpPr>
            <a:grpSpLocks/>
          </p:cNvGrpSpPr>
          <p:nvPr/>
        </p:nvGrpSpPr>
        <p:grpSpPr bwMode="auto">
          <a:xfrm>
            <a:off x="4800600" y="1752600"/>
            <a:ext cx="4114800" cy="4267200"/>
            <a:chOff x="288" y="720"/>
            <a:chExt cx="4992" cy="3072"/>
          </a:xfrm>
        </p:grpSpPr>
        <p:sp>
          <p:nvSpPr>
            <p:cNvPr id="27655" name="Oval 3">
              <a:extLst>
                <a:ext uri="{FF2B5EF4-FFF2-40B4-BE49-F238E27FC236}">
                  <a16:creationId xmlns:a16="http://schemas.microsoft.com/office/drawing/2014/main" id="{D0CA3C04-4821-49BA-A0B5-7D68214F4B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4" y="3696"/>
              <a:ext cx="96" cy="96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27656" name="Oval 4">
              <a:extLst>
                <a:ext uri="{FF2B5EF4-FFF2-40B4-BE49-F238E27FC236}">
                  <a16:creationId xmlns:a16="http://schemas.microsoft.com/office/drawing/2014/main" id="{15A67E18-B40D-4D0F-B8A8-33E4A11FC4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2" y="3696"/>
              <a:ext cx="96" cy="96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27657" name="Oval 5">
              <a:extLst>
                <a:ext uri="{FF2B5EF4-FFF2-40B4-BE49-F238E27FC236}">
                  <a16:creationId xmlns:a16="http://schemas.microsoft.com/office/drawing/2014/main" id="{E6328355-4E42-47EF-99AC-31BB63EF7B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8" y="3696"/>
              <a:ext cx="96" cy="96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27658" name="Oval 6">
              <a:extLst>
                <a:ext uri="{FF2B5EF4-FFF2-40B4-BE49-F238E27FC236}">
                  <a16:creationId xmlns:a16="http://schemas.microsoft.com/office/drawing/2014/main" id="{7BC7BB49-7F59-4402-A14A-69C07E1773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3696"/>
              <a:ext cx="96" cy="96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27659" name="Oval 7">
              <a:extLst>
                <a:ext uri="{FF2B5EF4-FFF2-40B4-BE49-F238E27FC236}">
                  <a16:creationId xmlns:a16="http://schemas.microsoft.com/office/drawing/2014/main" id="{D43E22A8-C0AF-4C96-8459-053C47E0F0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3696"/>
              <a:ext cx="96" cy="96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27660" name="Oval 8">
              <a:extLst>
                <a:ext uri="{FF2B5EF4-FFF2-40B4-BE49-F238E27FC236}">
                  <a16:creationId xmlns:a16="http://schemas.microsoft.com/office/drawing/2014/main" id="{4BFB1340-B330-41A9-A679-1136B2B978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3696"/>
              <a:ext cx="96" cy="96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27661" name="Oval 9">
              <a:extLst>
                <a:ext uri="{FF2B5EF4-FFF2-40B4-BE49-F238E27FC236}">
                  <a16:creationId xmlns:a16="http://schemas.microsoft.com/office/drawing/2014/main" id="{89A27353-512B-41D9-ABDD-DE23CEB6FD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3696"/>
              <a:ext cx="96" cy="96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27662" name="Oval 10">
              <a:extLst>
                <a:ext uri="{FF2B5EF4-FFF2-40B4-BE49-F238E27FC236}">
                  <a16:creationId xmlns:a16="http://schemas.microsoft.com/office/drawing/2014/main" id="{958F832E-D291-4291-B86E-FEB87B421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4" y="3696"/>
              <a:ext cx="96" cy="96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27663" name="Oval 11">
              <a:extLst>
                <a:ext uri="{FF2B5EF4-FFF2-40B4-BE49-F238E27FC236}">
                  <a16:creationId xmlns:a16="http://schemas.microsoft.com/office/drawing/2014/main" id="{64293208-4B10-4928-887A-F77C3AA817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" y="3696"/>
              <a:ext cx="96" cy="96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27664" name="Line 12">
              <a:extLst>
                <a:ext uri="{FF2B5EF4-FFF2-40B4-BE49-F238E27FC236}">
                  <a16:creationId xmlns:a16="http://schemas.microsoft.com/office/drawing/2014/main" id="{7F94AFE1-E49C-4F2C-804B-63FA92149A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" y="3168"/>
              <a:ext cx="57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665" name="Line 13">
              <a:extLst>
                <a:ext uri="{FF2B5EF4-FFF2-40B4-BE49-F238E27FC236}">
                  <a16:creationId xmlns:a16="http://schemas.microsoft.com/office/drawing/2014/main" id="{38E0A484-1B3C-4228-897B-21D680F7C98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2" y="3168"/>
              <a:ext cx="0" cy="57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666" name="Line 14">
              <a:extLst>
                <a:ext uri="{FF2B5EF4-FFF2-40B4-BE49-F238E27FC236}">
                  <a16:creationId xmlns:a16="http://schemas.microsoft.com/office/drawing/2014/main" id="{FE720598-D5EA-4F20-BA17-CDFAFA9A46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2" y="3168"/>
              <a:ext cx="0" cy="57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667" name="Line 15">
              <a:extLst>
                <a:ext uri="{FF2B5EF4-FFF2-40B4-BE49-F238E27FC236}">
                  <a16:creationId xmlns:a16="http://schemas.microsoft.com/office/drawing/2014/main" id="{0CA6A88E-5353-4DAE-8F88-1CB8273C3A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2" y="3168"/>
              <a:ext cx="62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668" name="Line 16">
              <a:extLst>
                <a:ext uri="{FF2B5EF4-FFF2-40B4-BE49-F238E27FC236}">
                  <a16:creationId xmlns:a16="http://schemas.microsoft.com/office/drawing/2014/main" id="{6A3356D0-58F4-4BE8-9B3E-AAEE59B664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36" y="3168"/>
              <a:ext cx="0" cy="57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669" name="Line 17">
              <a:extLst>
                <a:ext uri="{FF2B5EF4-FFF2-40B4-BE49-F238E27FC236}">
                  <a16:creationId xmlns:a16="http://schemas.microsoft.com/office/drawing/2014/main" id="{B13F13F9-DA2F-40F7-B008-A456021AD3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0" y="3216"/>
              <a:ext cx="0" cy="52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670" name="Line 18">
              <a:extLst>
                <a:ext uri="{FF2B5EF4-FFF2-40B4-BE49-F238E27FC236}">
                  <a16:creationId xmlns:a16="http://schemas.microsoft.com/office/drawing/2014/main" id="{812F43DF-1E22-4432-B8C5-7E6368F11E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0" y="3216"/>
              <a:ext cx="67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671" name="Line 19">
              <a:extLst>
                <a:ext uri="{FF2B5EF4-FFF2-40B4-BE49-F238E27FC236}">
                  <a16:creationId xmlns:a16="http://schemas.microsoft.com/office/drawing/2014/main" id="{D2EFB116-8EC0-4782-8DB7-C51ED62F30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32" y="3216"/>
              <a:ext cx="0" cy="52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672" name="Line 20">
              <a:extLst>
                <a:ext uri="{FF2B5EF4-FFF2-40B4-BE49-F238E27FC236}">
                  <a16:creationId xmlns:a16="http://schemas.microsoft.com/office/drawing/2014/main" id="{88C2550F-EE7C-485D-BCC7-985E128167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4" y="2688"/>
              <a:ext cx="0" cy="48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673" name="Line 21">
              <a:extLst>
                <a:ext uri="{FF2B5EF4-FFF2-40B4-BE49-F238E27FC236}">
                  <a16:creationId xmlns:a16="http://schemas.microsoft.com/office/drawing/2014/main" id="{D256419D-3BFC-45B0-8501-907969A69F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4" y="2688"/>
              <a:ext cx="91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674" name="Line 22">
              <a:extLst>
                <a:ext uri="{FF2B5EF4-FFF2-40B4-BE49-F238E27FC236}">
                  <a16:creationId xmlns:a16="http://schemas.microsoft.com/office/drawing/2014/main" id="{5C5DBD43-1165-4931-A76C-9F14BD9C75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6" y="2688"/>
              <a:ext cx="0" cy="105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675" name="Line 23">
              <a:extLst>
                <a:ext uri="{FF2B5EF4-FFF2-40B4-BE49-F238E27FC236}">
                  <a16:creationId xmlns:a16="http://schemas.microsoft.com/office/drawing/2014/main" id="{AF113127-E323-4D6C-8F03-B509A10915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52" y="2688"/>
              <a:ext cx="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676" name="Line 24">
              <a:extLst>
                <a:ext uri="{FF2B5EF4-FFF2-40B4-BE49-F238E27FC236}">
                  <a16:creationId xmlns:a16="http://schemas.microsoft.com/office/drawing/2014/main" id="{DBF8ED1D-E209-42FC-B744-A592FE8AF0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00" y="2688"/>
              <a:ext cx="0" cy="48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677" name="Line 25">
              <a:extLst>
                <a:ext uri="{FF2B5EF4-FFF2-40B4-BE49-F238E27FC236}">
                  <a16:creationId xmlns:a16="http://schemas.microsoft.com/office/drawing/2014/main" id="{E77455DD-5035-4464-8936-99CF2A3CBB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48" y="2688"/>
              <a:ext cx="91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678" name="Line 26">
              <a:extLst>
                <a:ext uri="{FF2B5EF4-FFF2-40B4-BE49-F238E27FC236}">
                  <a16:creationId xmlns:a16="http://schemas.microsoft.com/office/drawing/2014/main" id="{16615202-33C8-4F95-BD59-25554E398D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2688"/>
              <a:ext cx="0" cy="105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679" name="Line 27">
              <a:extLst>
                <a:ext uri="{FF2B5EF4-FFF2-40B4-BE49-F238E27FC236}">
                  <a16:creationId xmlns:a16="http://schemas.microsoft.com/office/drawing/2014/main" id="{65E602F3-2FE7-4AA5-BC88-9C2E7823F1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00" y="2688"/>
              <a:ext cx="9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680" name="Line 28">
              <a:extLst>
                <a:ext uri="{FF2B5EF4-FFF2-40B4-BE49-F238E27FC236}">
                  <a16:creationId xmlns:a16="http://schemas.microsoft.com/office/drawing/2014/main" id="{260AE62D-3C4F-45B8-9350-68E36DBA88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0" y="2160"/>
              <a:ext cx="0" cy="52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681" name="Line 29">
              <a:extLst>
                <a:ext uri="{FF2B5EF4-FFF2-40B4-BE49-F238E27FC236}">
                  <a16:creationId xmlns:a16="http://schemas.microsoft.com/office/drawing/2014/main" id="{BA2EE555-A986-4C91-B1DB-3943D42D2B4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936" y="2160"/>
              <a:ext cx="0" cy="158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682" name="Line 30">
              <a:extLst>
                <a:ext uri="{FF2B5EF4-FFF2-40B4-BE49-F238E27FC236}">
                  <a16:creationId xmlns:a16="http://schemas.microsoft.com/office/drawing/2014/main" id="{F4443ED4-8A22-417D-906B-D76BDD0A12C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0" y="2160"/>
              <a:ext cx="10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683" name="Line 31">
              <a:extLst>
                <a:ext uri="{FF2B5EF4-FFF2-40B4-BE49-F238E27FC236}">
                  <a16:creationId xmlns:a16="http://schemas.microsoft.com/office/drawing/2014/main" id="{6D25F852-26BB-41D5-AFA9-AF4D7EA361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08" y="1632"/>
              <a:ext cx="0" cy="52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684" name="Line 32">
              <a:extLst>
                <a:ext uri="{FF2B5EF4-FFF2-40B4-BE49-F238E27FC236}">
                  <a16:creationId xmlns:a16="http://schemas.microsoft.com/office/drawing/2014/main" id="{6CC04ABD-EAFE-421E-999F-A58118809E1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896" y="1584"/>
              <a:ext cx="0" cy="163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685" name="Line 33">
              <a:extLst>
                <a:ext uri="{FF2B5EF4-FFF2-40B4-BE49-F238E27FC236}">
                  <a16:creationId xmlns:a16="http://schemas.microsoft.com/office/drawing/2014/main" id="{431CDEEC-8C14-47C2-8809-CEF28239133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408" y="1584"/>
              <a:ext cx="14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686" name="Line 34">
              <a:extLst>
                <a:ext uri="{FF2B5EF4-FFF2-40B4-BE49-F238E27FC236}">
                  <a16:creationId xmlns:a16="http://schemas.microsoft.com/office/drawing/2014/main" id="{B85756A1-10E5-4820-ADCC-1FEDA4F9A68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408" y="1584"/>
              <a:ext cx="0" cy="1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687" name="Line 35">
              <a:extLst>
                <a:ext uri="{FF2B5EF4-FFF2-40B4-BE49-F238E27FC236}">
                  <a16:creationId xmlns:a16="http://schemas.microsoft.com/office/drawing/2014/main" id="{F515187E-E3DA-4231-BCD1-3B6FE07604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28" y="1008"/>
              <a:ext cx="0" cy="57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688" name="Line 36">
              <a:extLst>
                <a:ext uri="{FF2B5EF4-FFF2-40B4-BE49-F238E27FC236}">
                  <a16:creationId xmlns:a16="http://schemas.microsoft.com/office/drawing/2014/main" id="{21BED554-CA9A-4E3E-8C07-754D1444AF8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152" y="1008"/>
              <a:ext cx="297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689" name="Line 37">
              <a:extLst>
                <a:ext uri="{FF2B5EF4-FFF2-40B4-BE49-F238E27FC236}">
                  <a16:creationId xmlns:a16="http://schemas.microsoft.com/office/drawing/2014/main" id="{C71F0EF3-E7FE-4D99-B7E0-91FC05209CB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56" y="1008"/>
              <a:ext cx="0" cy="168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690" name="Line 38">
              <a:extLst>
                <a:ext uri="{FF2B5EF4-FFF2-40B4-BE49-F238E27FC236}">
                  <a16:creationId xmlns:a16="http://schemas.microsoft.com/office/drawing/2014/main" id="{6DD68769-30B7-40B3-AC43-449D318EF3B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92" y="1008"/>
              <a:ext cx="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691" name="Line 39">
              <a:extLst>
                <a:ext uri="{FF2B5EF4-FFF2-40B4-BE49-F238E27FC236}">
                  <a16:creationId xmlns:a16="http://schemas.microsoft.com/office/drawing/2014/main" id="{41560D7F-3775-4242-AED6-9CA02341BFC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56" y="1008"/>
              <a:ext cx="24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692" name="Line 40">
              <a:extLst>
                <a:ext uri="{FF2B5EF4-FFF2-40B4-BE49-F238E27FC236}">
                  <a16:creationId xmlns:a16="http://schemas.microsoft.com/office/drawing/2014/main" id="{6C85F6FA-D1E5-4AE0-A56D-E6F9096F300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592" y="720"/>
              <a:ext cx="0" cy="2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693" name="Line 41">
              <a:extLst>
                <a:ext uri="{FF2B5EF4-FFF2-40B4-BE49-F238E27FC236}">
                  <a16:creationId xmlns:a16="http://schemas.microsoft.com/office/drawing/2014/main" id="{F5BB97DA-CF45-4F9B-91C2-07899A9A28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" y="3168"/>
              <a:ext cx="0" cy="57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7C34511-7293-4D50-9EB6-D12C19C1FC8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16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>
            <a:extLst>
              <a:ext uri="{FF2B5EF4-FFF2-40B4-BE49-F238E27FC236}">
                <a16:creationId xmlns:a16="http://schemas.microsoft.com/office/drawing/2014/main" id="{3B5DC2C4-075E-401D-84B4-77D2979294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752600"/>
            <a:ext cx="30734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Picture 3" descr="418px-Hierarchical_clustering_simple_diagram">
            <a:extLst>
              <a:ext uri="{FF2B5EF4-FFF2-40B4-BE49-F238E27FC236}">
                <a16:creationId xmlns:a16="http://schemas.microsoft.com/office/drawing/2014/main" id="{D6298737-9AA1-4725-9804-26957CFC35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625" y="1676400"/>
            <a:ext cx="4778375" cy="380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6" name="Line 4">
            <a:extLst>
              <a:ext uri="{FF2B5EF4-FFF2-40B4-BE49-F238E27FC236}">
                <a16:creationId xmlns:a16="http://schemas.microsoft.com/office/drawing/2014/main" id="{27AAB639-4C70-42EC-B680-0073B557416C}"/>
              </a:ext>
            </a:extLst>
          </p:cNvPr>
          <p:cNvSpPr>
            <a:spLocks noChangeShapeType="1"/>
          </p:cNvSpPr>
          <p:nvPr/>
        </p:nvSpPr>
        <p:spPr bwMode="auto">
          <a:xfrm>
            <a:off x="4114800" y="1447800"/>
            <a:ext cx="0" cy="49530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77" name="Rectangle 5">
            <a:extLst>
              <a:ext uri="{FF2B5EF4-FFF2-40B4-BE49-F238E27FC236}">
                <a16:creationId xmlns:a16="http://schemas.microsoft.com/office/drawing/2014/main" id="{07DF3C08-5A22-4CFF-AB34-971A6ED4E8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altLang="ru-RU" sz="3600"/>
              <a:t>Агломеративная кластеризация</a:t>
            </a:r>
          </a:p>
        </p:txBody>
      </p:sp>
      <p:sp>
        <p:nvSpPr>
          <p:cNvPr id="28678" name="Line 6">
            <a:extLst>
              <a:ext uri="{FF2B5EF4-FFF2-40B4-BE49-F238E27FC236}">
                <a16:creationId xmlns:a16="http://schemas.microsoft.com/office/drawing/2014/main" id="{3A7527E9-89D4-41A9-AC26-D6E63DD9B566}"/>
              </a:ext>
            </a:extLst>
          </p:cNvPr>
          <p:cNvSpPr>
            <a:spLocks noChangeShapeType="1"/>
          </p:cNvSpPr>
          <p:nvPr/>
        </p:nvSpPr>
        <p:spPr bwMode="auto">
          <a:xfrm>
            <a:off x="4356100" y="4005263"/>
            <a:ext cx="4464050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FCDA854-BCAB-4DB0-8065-0219A4CB7FB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6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C79E2B2B-F691-43F2-BED2-9F15446AC549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 anchor="b"/>
          <a:lstStyle/>
          <a:p>
            <a:pPr eaLnBrk="1" hangingPunct="1"/>
            <a:r>
              <a:rPr lang="ru-RU" altLang="ru-RU" sz="3600" dirty="0"/>
              <a:t>Иерархическая </a:t>
            </a:r>
            <a:r>
              <a:rPr lang="ru-RU" altLang="ru-RU" sz="3600" dirty="0" err="1"/>
              <a:t>агломеративная</a:t>
            </a:r>
            <a:r>
              <a:rPr lang="ru-RU" altLang="ru-RU" sz="3600" dirty="0"/>
              <a:t> кластеризация</a:t>
            </a:r>
            <a:endParaRPr lang="en-US" altLang="ru-RU" sz="3600" dirty="0"/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DF3EB9D5-B019-4921-9924-D291E3B81B45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 eaLnBrk="1" hangingPunct="1"/>
            <a:r>
              <a:rPr lang="ru-RU" altLang="ru-RU"/>
              <a:t>Начинает с рассмотрения документов как отдельных кластеров</a:t>
            </a:r>
            <a:endParaRPr lang="en-US" altLang="ru-RU"/>
          </a:p>
          <a:p>
            <a:pPr lvl="1" eaLnBrk="1" hangingPunct="1"/>
            <a:r>
              <a:rPr lang="ru-RU" altLang="ru-RU" sz="3200"/>
              <a:t> итеративно объединяет ближайшую пару кластеров, до тех пор пока не останется один кластер</a:t>
            </a:r>
            <a:r>
              <a:rPr lang="en-US" altLang="ru-RU" sz="3200"/>
              <a:t>.</a:t>
            </a:r>
          </a:p>
          <a:p>
            <a:pPr eaLnBrk="1" hangingPunct="1"/>
            <a:r>
              <a:rPr lang="ru-RU" altLang="ru-RU"/>
              <a:t>История объединения и образует бинарное дерево или иерархию</a:t>
            </a:r>
            <a:endParaRPr lang="en-US" altLang="ru-RU"/>
          </a:p>
        </p:txBody>
      </p:sp>
      <p:sp>
        <p:nvSpPr>
          <p:cNvPr id="29700" name="TextBox 3">
            <a:extLst>
              <a:ext uri="{FF2B5EF4-FFF2-40B4-BE49-F238E27FC236}">
                <a16:creationId xmlns:a16="http://schemas.microsoft.com/office/drawing/2014/main" id="{8A93D0B3-1C3D-435B-9540-99665E2BD6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0"/>
            <a:ext cx="11017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17.1</a:t>
            </a:r>
          </a:p>
        </p:txBody>
      </p:sp>
      <p:sp>
        <p:nvSpPr>
          <p:cNvPr id="29701" name="TextBox 4">
            <a:extLst>
              <a:ext uri="{FF2B5EF4-FFF2-40B4-BE49-F238E27FC236}">
                <a16:creationId xmlns:a16="http://schemas.microsoft.com/office/drawing/2014/main" id="{EB07646F-8D45-477D-95A5-9BE903E0E7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5791200"/>
            <a:ext cx="184150" cy="3698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ru-RU">
              <a:solidFill>
                <a:srgbClr val="A50021"/>
              </a:solidFill>
              <a:latin typeface="Lucida Sans" panose="020B0602030504020204" pitchFamily="34" charset="0"/>
              <a:ea typeface="Arial Unicode MS" pitchFamily="34" charset="-128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CAE4BF3B-461F-4FA8-A65F-1976BAC1DC5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1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id="{01136AE3-95A9-4F5C-8A42-0C84A49A8FE4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304800"/>
            <a:ext cx="8153400" cy="715963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Ближайшая пара кластеров</a:t>
            </a:r>
            <a:endParaRPr lang="en-US" altLang="ru-RU" sz="3600"/>
          </a:p>
        </p:txBody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id="{35D0511A-22A2-44FD-83EA-E629E4C566C4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143000"/>
            <a:ext cx="8229600" cy="5410200"/>
          </a:xfrm>
        </p:spPr>
        <p:txBody>
          <a:bodyPr/>
          <a:lstStyle/>
          <a:p>
            <a:pPr eaLnBrk="1" hangingPunct="1"/>
            <a:r>
              <a:rPr lang="ru-RU" altLang="ru-RU" sz="2800"/>
              <a:t>Много способов определения, что такое наиболее сходная пара кластеров</a:t>
            </a:r>
            <a:endParaRPr lang="en-US" altLang="ru-RU" sz="2800"/>
          </a:p>
          <a:p>
            <a:pPr eaLnBrk="1" hangingPunct="1"/>
            <a:r>
              <a:rPr lang="en-US" altLang="ru-RU" sz="2800" b="1">
                <a:sym typeface="Symbol" panose="05050102010706020507" pitchFamily="18" charset="2"/>
              </a:rPr>
              <a:t>Single-link</a:t>
            </a:r>
          </a:p>
          <a:p>
            <a:pPr lvl="1" eaLnBrk="1" hangingPunct="1"/>
            <a:r>
              <a:rPr lang="ru-RU" altLang="ru-RU" sz="2400">
                <a:sym typeface="Symbol" panose="05050102010706020507" pitchFamily="18" charset="2"/>
              </a:rPr>
              <a:t>Сходство по наиболее похожим документам</a:t>
            </a:r>
            <a:r>
              <a:rPr lang="en-US" altLang="ru-RU" sz="2400">
                <a:sym typeface="Symbol" panose="05050102010706020507" pitchFamily="18" charset="2"/>
              </a:rPr>
              <a:t> (single-link)</a:t>
            </a:r>
          </a:p>
          <a:p>
            <a:pPr eaLnBrk="1" hangingPunct="1"/>
            <a:r>
              <a:rPr lang="en-US" altLang="ru-RU" sz="2800" b="1">
                <a:sym typeface="Symbol" panose="05050102010706020507" pitchFamily="18" charset="2"/>
              </a:rPr>
              <a:t>Complete-link</a:t>
            </a:r>
          </a:p>
          <a:p>
            <a:pPr lvl="1" eaLnBrk="1" hangingPunct="1"/>
            <a:r>
              <a:rPr lang="ru-RU" altLang="ru-RU" sz="2400">
                <a:sym typeface="Symbol" panose="05050102010706020507" pitchFamily="18" charset="2"/>
              </a:rPr>
              <a:t>Сходство по наиболее непохожим документам</a:t>
            </a:r>
            <a:endParaRPr lang="en-US" altLang="ru-RU" sz="2400"/>
          </a:p>
          <a:p>
            <a:pPr eaLnBrk="1" hangingPunct="1"/>
            <a:r>
              <a:rPr lang="ru-RU" altLang="ru-RU" sz="2800" b="1"/>
              <a:t>Центроид</a:t>
            </a:r>
            <a:endParaRPr lang="en-US" altLang="ru-RU" sz="2800" b="1"/>
          </a:p>
          <a:p>
            <a:pPr lvl="1" eaLnBrk="1" hangingPunct="1"/>
            <a:r>
              <a:rPr lang="ru-RU" altLang="ru-RU" sz="2400">
                <a:sym typeface="Symbol" panose="05050102010706020507" pitchFamily="18" charset="2"/>
              </a:rPr>
              <a:t>Сходство по наиболее похожим центроидам</a:t>
            </a:r>
            <a:endParaRPr lang="en-US" altLang="ru-RU" sz="2400">
              <a:sym typeface="Symbol" panose="05050102010706020507" pitchFamily="18" charset="2"/>
            </a:endParaRPr>
          </a:p>
          <a:p>
            <a:pPr eaLnBrk="1" hangingPunct="1"/>
            <a:r>
              <a:rPr lang="en-US" altLang="ru-RU" sz="2800" b="1">
                <a:sym typeface="Symbol" panose="05050102010706020507" pitchFamily="18" charset="2"/>
              </a:rPr>
              <a:t>Average-link</a:t>
            </a:r>
          </a:p>
          <a:p>
            <a:pPr lvl="1" eaLnBrk="1" hangingPunct="1"/>
            <a:r>
              <a:rPr lang="ru-RU" altLang="ru-RU" sz="2400">
                <a:sym typeface="Symbol" panose="05050102010706020507" pitchFamily="18" charset="2"/>
              </a:rPr>
              <a:t>Средний косинус между парами элементов двух кластеров</a:t>
            </a:r>
            <a:endParaRPr lang="en-US" altLang="ru-RU" sz="2400">
              <a:sym typeface="Symbol" panose="05050102010706020507" pitchFamily="18" charset="2"/>
            </a:endParaRPr>
          </a:p>
        </p:txBody>
      </p:sp>
      <p:sp>
        <p:nvSpPr>
          <p:cNvPr id="30724" name="TextBox 3">
            <a:extLst>
              <a:ext uri="{FF2B5EF4-FFF2-40B4-BE49-F238E27FC236}">
                <a16:creationId xmlns:a16="http://schemas.microsoft.com/office/drawing/2014/main" id="{B1D5B32D-AD33-4520-92E2-766A088701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0"/>
            <a:ext cx="11017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17.2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637EDC3-FFBB-498E-B674-79FE1AE7B45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4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>
            <a:extLst>
              <a:ext uri="{FF2B5EF4-FFF2-40B4-BE49-F238E27FC236}">
                <a16:creationId xmlns:a16="http://schemas.microsoft.com/office/drawing/2014/main" id="{F92AFCB4-1226-47A7-8AA0-8AE4A3CB8276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 anchor="b"/>
          <a:lstStyle/>
          <a:p>
            <a:pPr eaLnBrk="1" hangingPunct="1"/>
            <a:r>
              <a:rPr lang="ru-RU" altLang="ru-RU" sz="3200"/>
              <a:t>Аггломеративная кластеризация: </a:t>
            </a:r>
            <a:br>
              <a:rPr lang="ru-RU" altLang="ru-RU" sz="3200"/>
            </a:br>
            <a:r>
              <a:rPr lang="en-US" altLang="ru-RU" sz="3200"/>
              <a:t>Single Link</a:t>
            </a:r>
          </a:p>
        </p:txBody>
      </p:sp>
      <p:sp>
        <p:nvSpPr>
          <p:cNvPr id="4101" name="Rectangle 3">
            <a:extLst>
              <a:ext uri="{FF2B5EF4-FFF2-40B4-BE49-F238E27FC236}">
                <a16:creationId xmlns:a16="http://schemas.microsoft.com/office/drawing/2014/main" id="{6AA0C283-8BE6-4F66-8E1D-4F59CA74FBB0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 eaLnBrk="1" hangingPunct="1"/>
            <a:r>
              <a:rPr lang="ru-RU" altLang="ru-RU" sz="2800"/>
              <a:t>Использует максимальное сходство пар</a:t>
            </a:r>
            <a:r>
              <a:rPr lang="en-US" altLang="ru-RU" sz="2800"/>
              <a:t>:</a:t>
            </a:r>
          </a:p>
          <a:p>
            <a:pPr eaLnBrk="1" hangingPunct="1"/>
            <a:endParaRPr lang="en-US" altLang="ru-RU" sz="2800"/>
          </a:p>
          <a:p>
            <a:pPr eaLnBrk="1" hangingPunct="1"/>
            <a:endParaRPr lang="en-US" altLang="ru-RU" sz="2800"/>
          </a:p>
          <a:p>
            <a:pPr eaLnBrk="1" hangingPunct="1"/>
            <a:r>
              <a:rPr lang="ru-RU" altLang="ru-RU" sz="2800"/>
              <a:t>Может породить длинные и тонкие кластеры - цепочки</a:t>
            </a:r>
            <a:r>
              <a:rPr lang="en-US" altLang="ru-RU" sz="2800"/>
              <a:t>.</a:t>
            </a:r>
          </a:p>
          <a:p>
            <a:pPr eaLnBrk="1" hangingPunct="1"/>
            <a:r>
              <a:rPr lang="ru-RU" altLang="ru-RU" sz="2800"/>
              <a:t>После склеивания </a:t>
            </a:r>
            <a:r>
              <a:rPr lang="en-US" altLang="ru-RU" sz="2800" i="1"/>
              <a:t>c</a:t>
            </a:r>
            <a:r>
              <a:rPr lang="en-US" altLang="ru-RU" sz="2800" i="1" baseline="-25000"/>
              <a:t>i</a:t>
            </a:r>
            <a:r>
              <a:rPr lang="en-US" altLang="ru-RU" sz="2800"/>
              <a:t> </a:t>
            </a:r>
            <a:r>
              <a:rPr lang="ru-RU" altLang="ru-RU" sz="2800"/>
              <a:t>и </a:t>
            </a:r>
            <a:r>
              <a:rPr lang="en-US" altLang="ru-RU" sz="2800" i="1"/>
              <a:t>c</a:t>
            </a:r>
            <a:r>
              <a:rPr lang="en-US" altLang="ru-RU" sz="2800" i="1" baseline="-25000"/>
              <a:t>j</a:t>
            </a:r>
            <a:r>
              <a:rPr lang="en-US" altLang="ru-RU" sz="2800"/>
              <a:t>, </a:t>
            </a:r>
            <a:r>
              <a:rPr lang="ru-RU" altLang="ru-RU" sz="2800"/>
              <a:t>сходство результирующего кластера к другому кластеру</a:t>
            </a:r>
            <a:r>
              <a:rPr lang="en-US" altLang="ru-RU" sz="2800"/>
              <a:t>, </a:t>
            </a:r>
            <a:r>
              <a:rPr lang="en-US" altLang="ru-RU" sz="2800" i="1"/>
              <a:t>c</a:t>
            </a:r>
            <a:r>
              <a:rPr lang="en-US" altLang="ru-RU" sz="2800" i="1" baseline="-25000"/>
              <a:t>k</a:t>
            </a:r>
            <a:r>
              <a:rPr lang="en-US" altLang="ru-RU" sz="2800"/>
              <a:t>,:</a:t>
            </a:r>
          </a:p>
          <a:p>
            <a:pPr lvl="1" eaLnBrk="1" hangingPunct="1"/>
            <a:endParaRPr lang="en-US" altLang="ru-RU"/>
          </a:p>
        </p:txBody>
      </p:sp>
      <p:graphicFrame>
        <p:nvGraphicFramePr>
          <p:cNvPr id="4098" name="Object 2">
            <a:extLst>
              <a:ext uri="{FF2B5EF4-FFF2-40B4-BE49-F238E27FC236}">
                <a16:creationId xmlns:a16="http://schemas.microsoft.com/office/drawing/2014/main" id="{E1729CEF-0215-4FCA-A89F-75DA4FC54BD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47813" y="2133600"/>
          <a:ext cx="6161087" cy="1116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1" name="Equation" r:id="rId5" imgW="1751840" imgH="317362" progId="Equation.3">
                  <p:embed/>
                </p:oleObj>
              </mc:Choice>
              <mc:Fallback>
                <p:oleObj name="Equation" r:id="rId5" imgW="1751840" imgH="317362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2133600"/>
                        <a:ext cx="6161087" cy="1116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9" name="Object 3">
            <a:extLst>
              <a:ext uri="{FF2B5EF4-FFF2-40B4-BE49-F238E27FC236}">
                <a16:creationId xmlns:a16="http://schemas.microsoft.com/office/drawing/2014/main" id="{8835A942-C991-4836-89BF-030FB42D218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5288" y="5589588"/>
          <a:ext cx="8610600" cy="722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2" name="Equation" r:id="rId7" imgW="2882900" imgH="241300" progId="Equation.3">
                  <p:embed/>
                </p:oleObj>
              </mc:Choice>
              <mc:Fallback>
                <p:oleObj name="Equation" r:id="rId7" imgW="2882900" imgH="2413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5589588"/>
                        <a:ext cx="8610600" cy="722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2" name="TextBox 5">
            <a:extLst>
              <a:ext uri="{FF2B5EF4-FFF2-40B4-BE49-F238E27FC236}">
                <a16:creationId xmlns:a16="http://schemas.microsoft.com/office/drawing/2014/main" id="{B5D26E20-379D-45D6-9960-7AAD44B696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0"/>
            <a:ext cx="11017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17.2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5469BCB-AC29-4C85-A3DC-1D529F4212F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6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FA1CDDA6-56A1-4E7F-AA03-6AFB8EBC9C9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 anchor="b"/>
          <a:lstStyle/>
          <a:p>
            <a:pPr eaLnBrk="1" hangingPunct="1"/>
            <a:r>
              <a:rPr lang="ru-RU" altLang="ru-RU"/>
              <a:t>Пример </a:t>
            </a:r>
            <a:r>
              <a:rPr lang="en-US" altLang="ru-RU"/>
              <a:t>Single Link</a:t>
            </a:r>
          </a:p>
        </p:txBody>
      </p:sp>
      <p:grpSp>
        <p:nvGrpSpPr>
          <p:cNvPr id="31747" name="Group 3">
            <a:extLst>
              <a:ext uri="{FF2B5EF4-FFF2-40B4-BE49-F238E27FC236}">
                <a16:creationId xmlns:a16="http://schemas.microsoft.com/office/drawing/2014/main" id="{181E2E74-33A2-46C5-B9A3-52C246BD163A}"/>
              </a:ext>
            </a:extLst>
          </p:cNvPr>
          <p:cNvGrpSpPr>
            <a:grpSpLocks/>
          </p:cNvGrpSpPr>
          <p:nvPr/>
        </p:nvGrpSpPr>
        <p:grpSpPr bwMode="auto">
          <a:xfrm>
            <a:off x="989013" y="1752600"/>
            <a:ext cx="7353300" cy="4046538"/>
            <a:chOff x="623" y="1104"/>
            <a:chExt cx="4632" cy="2549"/>
          </a:xfrm>
        </p:grpSpPr>
        <p:sp>
          <p:nvSpPr>
            <p:cNvPr id="31764" name="Line 4">
              <a:extLst>
                <a:ext uri="{FF2B5EF4-FFF2-40B4-BE49-F238E27FC236}">
                  <a16:creationId xmlns:a16="http://schemas.microsoft.com/office/drawing/2014/main" id="{F98F7A6A-6B0D-41F4-8715-5C5A4C9FA84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24" y="1104"/>
              <a:ext cx="0" cy="25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ru-RU"/>
            </a:p>
          </p:txBody>
        </p:sp>
        <p:sp>
          <p:nvSpPr>
            <p:cNvPr id="31765" name="Line 5">
              <a:extLst>
                <a:ext uri="{FF2B5EF4-FFF2-40B4-BE49-F238E27FC236}">
                  <a16:creationId xmlns:a16="http://schemas.microsoft.com/office/drawing/2014/main" id="{80ECCD30-F11E-4699-B508-59A80BD7CE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3" y="3653"/>
              <a:ext cx="463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ru-RU"/>
            </a:p>
          </p:txBody>
        </p:sp>
      </p:grpSp>
      <p:sp>
        <p:nvSpPr>
          <p:cNvPr id="31748" name="Oval 6">
            <a:extLst>
              <a:ext uri="{FF2B5EF4-FFF2-40B4-BE49-F238E27FC236}">
                <a16:creationId xmlns:a16="http://schemas.microsoft.com/office/drawing/2014/main" id="{85A48879-87C6-41E1-A4BB-3FCDCF636A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2667000"/>
            <a:ext cx="74613" cy="74613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31749" name="Oval 7">
            <a:extLst>
              <a:ext uri="{FF2B5EF4-FFF2-40B4-BE49-F238E27FC236}">
                <a16:creationId xmlns:a16="http://schemas.microsoft.com/office/drawing/2014/main" id="{33974ED3-1128-4DFC-B5F5-83CC4A6912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800" y="2667000"/>
            <a:ext cx="74613" cy="74613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31750" name="Oval 8">
            <a:extLst>
              <a:ext uri="{FF2B5EF4-FFF2-40B4-BE49-F238E27FC236}">
                <a16:creationId xmlns:a16="http://schemas.microsoft.com/office/drawing/2014/main" id="{E6ABB1A6-E475-4886-8F5B-14BD6FB15E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4114800"/>
            <a:ext cx="74613" cy="74613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31751" name="Oval 9">
            <a:extLst>
              <a:ext uri="{FF2B5EF4-FFF2-40B4-BE49-F238E27FC236}">
                <a16:creationId xmlns:a16="http://schemas.microsoft.com/office/drawing/2014/main" id="{58853340-75DC-414D-AC19-457E18AF60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800" y="4114800"/>
            <a:ext cx="74613" cy="74613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31752" name="Oval 10">
            <a:extLst>
              <a:ext uri="{FF2B5EF4-FFF2-40B4-BE49-F238E27FC236}">
                <a16:creationId xmlns:a16="http://schemas.microsoft.com/office/drawing/2014/main" id="{EF494547-669D-4678-9B89-EED6CFD879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2667000"/>
            <a:ext cx="74613" cy="74613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31753" name="Oval 11">
            <a:extLst>
              <a:ext uri="{FF2B5EF4-FFF2-40B4-BE49-F238E27FC236}">
                <a16:creationId xmlns:a16="http://schemas.microsoft.com/office/drawing/2014/main" id="{E4B86D4B-D83D-4A8A-A1B9-DDE819ACE3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2667000"/>
            <a:ext cx="74613" cy="74613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31754" name="Oval 12">
            <a:extLst>
              <a:ext uri="{FF2B5EF4-FFF2-40B4-BE49-F238E27FC236}">
                <a16:creationId xmlns:a16="http://schemas.microsoft.com/office/drawing/2014/main" id="{83ADA849-F094-42B0-9664-FB057FE5FC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4114800"/>
            <a:ext cx="74613" cy="74613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31755" name="Oval 13">
            <a:extLst>
              <a:ext uri="{FF2B5EF4-FFF2-40B4-BE49-F238E27FC236}">
                <a16:creationId xmlns:a16="http://schemas.microsoft.com/office/drawing/2014/main" id="{004B2689-9DB2-4D6E-B0D4-981F98E9EF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4114800"/>
            <a:ext cx="74613" cy="74613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857102" name="Oval 14">
            <a:extLst>
              <a:ext uri="{FF2B5EF4-FFF2-40B4-BE49-F238E27FC236}">
                <a16:creationId xmlns:a16="http://schemas.microsoft.com/office/drawing/2014/main" id="{B2F28932-0148-4695-821E-0A6A2976C1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2362200"/>
            <a:ext cx="1524000" cy="685800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857103" name="Oval 15">
            <a:extLst>
              <a:ext uri="{FF2B5EF4-FFF2-40B4-BE49-F238E27FC236}">
                <a16:creationId xmlns:a16="http://schemas.microsoft.com/office/drawing/2014/main" id="{4FA2A839-0671-47CE-9079-0E88AA8820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3810000"/>
            <a:ext cx="1524000" cy="685800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857104" name="Oval 16">
            <a:extLst>
              <a:ext uri="{FF2B5EF4-FFF2-40B4-BE49-F238E27FC236}">
                <a16:creationId xmlns:a16="http://schemas.microsoft.com/office/drawing/2014/main" id="{C2687C6C-F795-42D0-965D-DF7CA20B6D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2362200"/>
            <a:ext cx="1524000" cy="685800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857105" name="Oval 17">
            <a:extLst>
              <a:ext uri="{FF2B5EF4-FFF2-40B4-BE49-F238E27FC236}">
                <a16:creationId xmlns:a16="http://schemas.microsoft.com/office/drawing/2014/main" id="{1410CB83-491D-4DFE-9852-4EEA6C7075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3810000"/>
            <a:ext cx="1524000" cy="685800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857106" name="Oval 18">
            <a:extLst>
              <a:ext uri="{FF2B5EF4-FFF2-40B4-BE49-F238E27FC236}">
                <a16:creationId xmlns:a16="http://schemas.microsoft.com/office/drawing/2014/main" id="{8268CECA-D420-48D1-A761-729B18F99D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2209800"/>
            <a:ext cx="4114800" cy="990600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857107" name="Oval 19">
            <a:extLst>
              <a:ext uri="{FF2B5EF4-FFF2-40B4-BE49-F238E27FC236}">
                <a16:creationId xmlns:a16="http://schemas.microsoft.com/office/drawing/2014/main" id="{05C250E4-F892-44CC-B1E8-00EEEB59BA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3657600"/>
            <a:ext cx="4114800" cy="990600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857108" name="Oval 20">
            <a:extLst>
              <a:ext uri="{FF2B5EF4-FFF2-40B4-BE49-F238E27FC236}">
                <a16:creationId xmlns:a16="http://schemas.microsoft.com/office/drawing/2014/main" id="{4CA8E869-B315-47EA-A12E-E574C21F30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6288" y="1612900"/>
            <a:ext cx="4876800" cy="3657600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31763" name="TextBox 20">
            <a:extLst>
              <a:ext uri="{FF2B5EF4-FFF2-40B4-BE49-F238E27FC236}">
                <a16:creationId xmlns:a16="http://schemas.microsoft.com/office/drawing/2014/main" id="{99714282-2E84-4318-AE8C-E9D1327C1D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0"/>
            <a:ext cx="11017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17.2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7E320BB9-7E3F-47C5-B725-D71744F0161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7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7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7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141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57102" grpId="0" animBg="1"/>
      <p:bldP spid="857103" grpId="0" animBg="1"/>
      <p:bldP spid="857104" grpId="0" animBg="1"/>
      <p:bldP spid="857105" grpId="0" animBg="1"/>
      <p:bldP spid="857106" grpId="0" animBg="1"/>
      <p:bldP spid="857107" grpId="0" animBg="1"/>
      <p:bldP spid="85710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2">
            <a:extLst>
              <a:ext uri="{FF2B5EF4-FFF2-40B4-BE49-F238E27FC236}">
                <a16:creationId xmlns:a16="http://schemas.microsoft.com/office/drawing/2014/main" id="{6281C13D-2C67-4665-A9A7-D55FC1E80D17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228600"/>
            <a:ext cx="8229600" cy="1039813"/>
          </a:xfrm>
        </p:spPr>
        <p:txBody>
          <a:bodyPr anchor="b"/>
          <a:lstStyle/>
          <a:p>
            <a:pPr eaLnBrk="1" hangingPunct="1"/>
            <a:r>
              <a:rPr lang="ru-RU" altLang="ru-RU" sz="3200"/>
              <a:t>Кластеризация по всем связям</a:t>
            </a:r>
            <a:br>
              <a:rPr lang="ru-RU" altLang="ru-RU" sz="3200"/>
            </a:br>
            <a:r>
              <a:rPr lang="ru-RU" altLang="ru-RU" sz="3200"/>
              <a:t> (</a:t>
            </a:r>
            <a:r>
              <a:rPr lang="en-US" altLang="ru-RU" sz="3200"/>
              <a:t>complete link)</a:t>
            </a:r>
          </a:p>
        </p:txBody>
      </p:sp>
      <p:sp>
        <p:nvSpPr>
          <p:cNvPr id="5125" name="Rectangle 3">
            <a:extLst>
              <a:ext uri="{FF2B5EF4-FFF2-40B4-BE49-F238E27FC236}">
                <a16:creationId xmlns:a16="http://schemas.microsoft.com/office/drawing/2014/main" id="{206EC2CF-D9D8-44C4-AAEC-615B8F35D87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41438"/>
            <a:ext cx="8229600" cy="4906962"/>
          </a:xfrm>
        </p:spPr>
        <p:txBody>
          <a:bodyPr/>
          <a:lstStyle/>
          <a:p>
            <a:pPr eaLnBrk="1" hangingPunct="1"/>
            <a:r>
              <a:rPr lang="ru-RU" altLang="ru-RU" sz="2400"/>
              <a:t>Использует наименее сходные пары</a:t>
            </a:r>
            <a:r>
              <a:rPr lang="en-US" altLang="ru-RU" sz="2800"/>
              <a:t>:</a:t>
            </a:r>
          </a:p>
          <a:p>
            <a:pPr eaLnBrk="1" hangingPunct="1"/>
            <a:endParaRPr lang="en-US" altLang="ru-RU" sz="2800"/>
          </a:p>
          <a:p>
            <a:pPr eaLnBrk="1" hangingPunct="1"/>
            <a:endParaRPr lang="en-US" altLang="ru-RU" sz="2800"/>
          </a:p>
          <a:p>
            <a:pPr eaLnBrk="1" hangingPunct="1"/>
            <a:r>
              <a:rPr lang="ru-RU" altLang="ru-RU" sz="2400"/>
              <a:t>Создает более «плотные», сферические кластеры</a:t>
            </a:r>
            <a:r>
              <a:rPr lang="en-US" altLang="ru-RU" sz="2400"/>
              <a:t>.</a:t>
            </a:r>
          </a:p>
          <a:p>
            <a:pPr eaLnBrk="1" hangingPunct="1"/>
            <a:r>
              <a:rPr lang="ru-RU" altLang="ru-RU" sz="2400"/>
              <a:t>После склеивания</a:t>
            </a:r>
            <a:r>
              <a:rPr lang="en-US" altLang="ru-RU" sz="2400"/>
              <a:t> </a:t>
            </a:r>
            <a:r>
              <a:rPr lang="en-US" altLang="ru-RU" sz="2400" i="1"/>
              <a:t>c</a:t>
            </a:r>
            <a:r>
              <a:rPr lang="en-US" altLang="ru-RU" sz="2400" i="1" baseline="-25000"/>
              <a:t>i</a:t>
            </a:r>
            <a:r>
              <a:rPr lang="en-US" altLang="ru-RU" sz="2400"/>
              <a:t> </a:t>
            </a:r>
            <a:r>
              <a:rPr lang="ru-RU" altLang="ru-RU" sz="2400"/>
              <a:t>и</a:t>
            </a:r>
            <a:r>
              <a:rPr lang="en-US" altLang="ru-RU" sz="2400"/>
              <a:t> </a:t>
            </a:r>
            <a:r>
              <a:rPr lang="en-US" altLang="ru-RU" sz="2400" i="1"/>
              <a:t>c</a:t>
            </a:r>
            <a:r>
              <a:rPr lang="en-US" altLang="ru-RU" sz="2400" i="1" baseline="-25000"/>
              <a:t>j</a:t>
            </a:r>
            <a:r>
              <a:rPr lang="en-US" altLang="ru-RU" sz="2400"/>
              <a:t>, </a:t>
            </a:r>
            <a:r>
              <a:rPr lang="ru-RU" altLang="ru-RU" sz="2400"/>
              <a:t>сходство результирующего кластера с другим кластером</a:t>
            </a:r>
            <a:r>
              <a:rPr lang="en-US" altLang="ru-RU" sz="2400"/>
              <a:t>, </a:t>
            </a:r>
            <a:r>
              <a:rPr lang="en-US" altLang="ru-RU" sz="2400" i="1"/>
              <a:t>c</a:t>
            </a:r>
            <a:r>
              <a:rPr lang="en-US" altLang="ru-RU" sz="2400" i="1" baseline="-25000"/>
              <a:t>k</a:t>
            </a:r>
            <a:r>
              <a:rPr lang="en-US" altLang="ru-RU" sz="2400"/>
              <a:t>, :</a:t>
            </a:r>
          </a:p>
          <a:p>
            <a:pPr eaLnBrk="1" hangingPunct="1">
              <a:buFontTx/>
              <a:buNone/>
            </a:pPr>
            <a:endParaRPr lang="en-US" altLang="ru-RU" sz="2400"/>
          </a:p>
        </p:txBody>
      </p:sp>
      <p:graphicFrame>
        <p:nvGraphicFramePr>
          <p:cNvPr id="5122" name="Object 2">
            <a:extLst>
              <a:ext uri="{FF2B5EF4-FFF2-40B4-BE49-F238E27FC236}">
                <a16:creationId xmlns:a16="http://schemas.microsoft.com/office/drawing/2014/main" id="{664EEE47-96F7-4C2D-860E-0D743CF1B34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03350" y="1773238"/>
          <a:ext cx="6151563" cy="1069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6" name="Equation" r:id="rId5" imgW="1752600" imgH="304800" progId="Equation.3">
                  <p:embed/>
                </p:oleObj>
              </mc:Choice>
              <mc:Fallback>
                <p:oleObj name="Equation" r:id="rId5" imgW="1752600" imgH="3048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1773238"/>
                        <a:ext cx="6151563" cy="1069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3" name="Object 3">
            <a:extLst>
              <a:ext uri="{FF2B5EF4-FFF2-40B4-BE49-F238E27FC236}">
                <a16:creationId xmlns:a16="http://schemas.microsoft.com/office/drawing/2014/main" id="{D0BD9523-287E-4BE2-889B-098FC84AD4A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68313" y="4437063"/>
          <a:ext cx="8537575" cy="722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7" name="Equation" r:id="rId7" imgW="2857500" imgH="241300" progId="Equation.3">
                  <p:embed/>
                </p:oleObj>
              </mc:Choice>
              <mc:Fallback>
                <p:oleObj name="Equation" r:id="rId7" imgW="2857500" imgH="2413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4437063"/>
                        <a:ext cx="8537575" cy="722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126" name="AutoShape 10">
            <a:extLst>
              <a:ext uri="{FF2B5EF4-FFF2-40B4-BE49-F238E27FC236}">
                <a16:creationId xmlns:a16="http://schemas.microsoft.com/office/drawing/2014/main" id="{2656BEF6-FBC7-4836-A636-8132774D6E5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86400" y="5981700"/>
            <a:ext cx="9144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lg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127" name="TextBox 10">
            <a:extLst>
              <a:ext uri="{FF2B5EF4-FFF2-40B4-BE49-F238E27FC236}">
                <a16:creationId xmlns:a16="http://schemas.microsoft.com/office/drawing/2014/main" id="{416864C0-9DCD-4491-A412-2999586E2C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0"/>
            <a:ext cx="11017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17.2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A808EA3-D2DF-4591-9DA4-D19127738DE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17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299487BC-4BFE-4280-97D3-BDAB609C24C2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777875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Пример </a:t>
            </a:r>
            <a:r>
              <a:rPr lang="en-US" altLang="ru-RU" sz="3600"/>
              <a:t>Complete Link </a:t>
            </a:r>
          </a:p>
        </p:txBody>
      </p:sp>
      <p:grpSp>
        <p:nvGrpSpPr>
          <p:cNvPr id="32771" name="Group 3">
            <a:extLst>
              <a:ext uri="{FF2B5EF4-FFF2-40B4-BE49-F238E27FC236}">
                <a16:creationId xmlns:a16="http://schemas.microsoft.com/office/drawing/2014/main" id="{0947926E-371F-4C34-91D4-0B7AE8D0D9C1}"/>
              </a:ext>
            </a:extLst>
          </p:cNvPr>
          <p:cNvGrpSpPr>
            <a:grpSpLocks/>
          </p:cNvGrpSpPr>
          <p:nvPr/>
        </p:nvGrpSpPr>
        <p:grpSpPr bwMode="auto">
          <a:xfrm>
            <a:off x="989013" y="1752600"/>
            <a:ext cx="7353300" cy="4046538"/>
            <a:chOff x="623" y="1104"/>
            <a:chExt cx="4632" cy="2549"/>
          </a:xfrm>
        </p:grpSpPr>
        <p:sp>
          <p:nvSpPr>
            <p:cNvPr id="32788" name="Line 4">
              <a:extLst>
                <a:ext uri="{FF2B5EF4-FFF2-40B4-BE49-F238E27FC236}">
                  <a16:creationId xmlns:a16="http://schemas.microsoft.com/office/drawing/2014/main" id="{6B8C6C2F-31B5-4347-BB06-87B35FBAF10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24" y="1104"/>
              <a:ext cx="0" cy="25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ru-RU"/>
            </a:p>
          </p:txBody>
        </p:sp>
        <p:sp>
          <p:nvSpPr>
            <p:cNvPr id="32789" name="Line 5">
              <a:extLst>
                <a:ext uri="{FF2B5EF4-FFF2-40B4-BE49-F238E27FC236}">
                  <a16:creationId xmlns:a16="http://schemas.microsoft.com/office/drawing/2014/main" id="{F775AB9A-F1BD-49A9-BD7E-C04728510B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3" y="3653"/>
              <a:ext cx="463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ru-RU"/>
            </a:p>
          </p:txBody>
        </p:sp>
      </p:grpSp>
      <p:sp>
        <p:nvSpPr>
          <p:cNvPr id="32772" name="Oval 6">
            <a:extLst>
              <a:ext uri="{FF2B5EF4-FFF2-40B4-BE49-F238E27FC236}">
                <a16:creationId xmlns:a16="http://schemas.microsoft.com/office/drawing/2014/main" id="{A65A2DA1-BDA7-4A1F-8718-379C0D13AC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2667000"/>
            <a:ext cx="74613" cy="74613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32773" name="Oval 7">
            <a:extLst>
              <a:ext uri="{FF2B5EF4-FFF2-40B4-BE49-F238E27FC236}">
                <a16:creationId xmlns:a16="http://schemas.microsoft.com/office/drawing/2014/main" id="{654C0264-1AC9-40F5-8798-CDB178DFA9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800" y="2667000"/>
            <a:ext cx="74613" cy="74613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32774" name="Oval 8">
            <a:extLst>
              <a:ext uri="{FF2B5EF4-FFF2-40B4-BE49-F238E27FC236}">
                <a16:creationId xmlns:a16="http://schemas.microsoft.com/office/drawing/2014/main" id="{A2F1E901-0808-44B8-A43D-9A1746DB90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4114800"/>
            <a:ext cx="74613" cy="74613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32775" name="Oval 9">
            <a:extLst>
              <a:ext uri="{FF2B5EF4-FFF2-40B4-BE49-F238E27FC236}">
                <a16:creationId xmlns:a16="http://schemas.microsoft.com/office/drawing/2014/main" id="{2E672311-1973-454A-A609-25AE1AC4CF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800" y="4114800"/>
            <a:ext cx="74613" cy="74613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32776" name="Oval 10">
            <a:extLst>
              <a:ext uri="{FF2B5EF4-FFF2-40B4-BE49-F238E27FC236}">
                <a16:creationId xmlns:a16="http://schemas.microsoft.com/office/drawing/2014/main" id="{9CE9736C-62C3-4C61-8F48-137788825F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2667000"/>
            <a:ext cx="74613" cy="74613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32777" name="Oval 11">
            <a:extLst>
              <a:ext uri="{FF2B5EF4-FFF2-40B4-BE49-F238E27FC236}">
                <a16:creationId xmlns:a16="http://schemas.microsoft.com/office/drawing/2014/main" id="{80D1D32F-7EEA-4664-8738-5D42A27E4E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2667000"/>
            <a:ext cx="74613" cy="74613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32778" name="Oval 12">
            <a:extLst>
              <a:ext uri="{FF2B5EF4-FFF2-40B4-BE49-F238E27FC236}">
                <a16:creationId xmlns:a16="http://schemas.microsoft.com/office/drawing/2014/main" id="{EBB3751D-9B43-4B4F-B4E4-106F4C5AD6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4114800"/>
            <a:ext cx="74613" cy="74613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32779" name="Oval 13">
            <a:extLst>
              <a:ext uri="{FF2B5EF4-FFF2-40B4-BE49-F238E27FC236}">
                <a16:creationId xmlns:a16="http://schemas.microsoft.com/office/drawing/2014/main" id="{D235632D-3F8B-40CE-A91B-369A28711D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4114800"/>
            <a:ext cx="74613" cy="74613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859150" name="Oval 14">
            <a:extLst>
              <a:ext uri="{FF2B5EF4-FFF2-40B4-BE49-F238E27FC236}">
                <a16:creationId xmlns:a16="http://schemas.microsoft.com/office/drawing/2014/main" id="{F08CA86B-DB49-4B83-A744-32F2844A5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2362200"/>
            <a:ext cx="1524000" cy="685800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859151" name="Oval 15">
            <a:extLst>
              <a:ext uri="{FF2B5EF4-FFF2-40B4-BE49-F238E27FC236}">
                <a16:creationId xmlns:a16="http://schemas.microsoft.com/office/drawing/2014/main" id="{E90FB96E-9081-4CB0-A6AB-82E370CA4D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3810000"/>
            <a:ext cx="1524000" cy="685800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859152" name="Oval 16">
            <a:extLst>
              <a:ext uri="{FF2B5EF4-FFF2-40B4-BE49-F238E27FC236}">
                <a16:creationId xmlns:a16="http://schemas.microsoft.com/office/drawing/2014/main" id="{5344E980-34F1-4448-9D49-224536EEC1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2362200"/>
            <a:ext cx="1524000" cy="685800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859153" name="Oval 17">
            <a:extLst>
              <a:ext uri="{FF2B5EF4-FFF2-40B4-BE49-F238E27FC236}">
                <a16:creationId xmlns:a16="http://schemas.microsoft.com/office/drawing/2014/main" id="{E048F459-36D6-48A6-9956-59552F5C15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3810000"/>
            <a:ext cx="1524000" cy="685800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859154" name="Oval 18">
            <a:extLst>
              <a:ext uri="{FF2B5EF4-FFF2-40B4-BE49-F238E27FC236}">
                <a16:creationId xmlns:a16="http://schemas.microsoft.com/office/drawing/2014/main" id="{C17998F0-E920-4F96-9AAC-DA4CA75AFD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8400" y="2057400"/>
            <a:ext cx="2057400" cy="2819400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859155" name="Oval 19">
            <a:extLst>
              <a:ext uri="{FF2B5EF4-FFF2-40B4-BE49-F238E27FC236}">
                <a16:creationId xmlns:a16="http://schemas.microsoft.com/office/drawing/2014/main" id="{BF8D428F-BCBF-4D8A-8533-4C39C3EF23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8513" y="2055813"/>
            <a:ext cx="2057400" cy="2819400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859156" name="Oval 20">
            <a:extLst>
              <a:ext uri="{FF2B5EF4-FFF2-40B4-BE49-F238E27FC236}">
                <a16:creationId xmlns:a16="http://schemas.microsoft.com/office/drawing/2014/main" id="{0D860EE4-E11E-42E3-B9DE-9CE0D00DC2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1612900"/>
            <a:ext cx="4876800" cy="3657600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32787" name="TextBox 20">
            <a:extLst>
              <a:ext uri="{FF2B5EF4-FFF2-40B4-BE49-F238E27FC236}">
                <a16:creationId xmlns:a16="http://schemas.microsoft.com/office/drawing/2014/main" id="{042A20DB-F175-4882-A62A-60F69C3AF1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0"/>
            <a:ext cx="11017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17.2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D4C178C-5E8B-4FCB-B8D1-63C8BAA12F8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9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9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9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487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59150" grpId="0" animBg="1"/>
      <p:bldP spid="859151" grpId="0" animBg="1"/>
      <p:bldP spid="859152" grpId="0" animBg="1"/>
      <p:bldP spid="859153" grpId="0" animBg="1"/>
      <p:bldP spid="859154" grpId="0" animBg="1"/>
      <p:bldP spid="859155" grpId="0" animBg="1"/>
      <p:bldP spid="85915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33AF7024-FF09-4C01-B7DA-0E793AF7B71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777875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Что такое хорошая кластеризация</a:t>
            </a:r>
            <a:r>
              <a:rPr lang="ru-RU" altLang="ru-RU" sz="4000"/>
              <a:t>?</a:t>
            </a:r>
            <a:endParaRPr lang="en-US" altLang="ru-RU" sz="4000"/>
          </a:p>
        </p:txBody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AB25D3F4-8EE7-498E-8B8E-F5160E2CC16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 eaLnBrk="1" hangingPunct="1"/>
            <a:r>
              <a:rPr lang="ru-RU" altLang="ru-RU" sz="3400"/>
              <a:t>Внутренний критерий</a:t>
            </a:r>
            <a:r>
              <a:rPr lang="en-US" altLang="ru-RU" sz="3400"/>
              <a:t>: </a:t>
            </a:r>
            <a:r>
              <a:rPr lang="ru-RU" altLang="ru-RU" sz="3400"/>
              <a:t>Хорошая кластеризация производит качественные кластеры, в которых</a:t>
            </a:r>
            <a:r>
              <a:rPr lang="en-US" altLang="ru-RU" sz="3400"/>
              <a:t>:</a:t>
            </a:r>
          </a:p>
          <a:p>
            <a:pPr lvl="1" eaLnBrk="1" hangingPunct="1"/>
            <a:r>
              <a:rPr lang="ru-RU" altLang="ru-RU"/>
              <a:t>Внутри кластера сходство высокое</a:t>
            </a:r>
            <a:endParaRPr lang="en-US" altLang="ru-RU"/>
          </a:p>
          <a:p>
            <a:pPr lvl="1" eaLnBrk="1" hangingPunct="1"/>
            <a:r>
              <a:rPr lang="ru-RU" altLang="ru-RU"/>
              <a:t>Между классами – сходство низкое</a:t>
            </a:r>
            <a:endParaRPr lang="en-US" altLang="ru-RU"/>
          </a:p>
          <a:p>
            <a:pPr lvl="1" eaLnBrk="1" hangingPunct="1"/>
            <a:r>
              <a:rPr lang="ru-RU" altLang="ru-RU"/>
              <a:t>Измеряемое качество кластеризации зависит и от документа, и от меры сходства</a:t>
            </a:r>
            <a:endParaRPr lang="en-US" altLang="ru-RU"/>
          </a:p>
        </p:txBody>
      </p:sp>
      <p:sp>
        <p:nvSpPr>
          <p:cNvPr id="33796" name="TextBox 3">
            <a:extLst>
              <a:ext uri="{FF2B5EF4-FFF2-40B4-BE49-F238E27FC236}">
                <a16:creationId xmlns:a16="http://schemas.microsoft.com/office/drawing/2014/main" id="{5BEE6619-0BC5-4081-AB1C-D35B8E1D67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0"/>
            <a:ext cx="11017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16.3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3981571-EAA4-416A-B487-07BEA5EE2A9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2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4EB00A59-1382-4181-8E7B-6F5314884764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868362"/>
          </a:xfrm>
        </p:spPr>
        <p:txBody>
          <a:bodyPr anchor="b"/>
          <a:lstStyle/>
          <a:p>
            <a:pPr eaLnBrk="1" hangingPunct="1"/>
            <a:r>
              <a:rPr lang="ru-RU" altLang="ru-RU" sz="3200"/>
              <a:t>Внешние критерии качества кластеризации</a:t>
            </a:r>
            <a:endParaRPr lang="en-US" altLang="ru-RU" sz="3200"/>
          </a:p>
        </p:txBody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id="{4CE0E966-58DA-455E-BC66-AB2D9BFDA27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28775"/>
            <a:ext cx="8229600" cy="49244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800"/>
              <a:t>Качество измеряет способность кластеризации обнаруживать скрытые классы объектов в эталонных данных (gold standard)</a:t>
            </a:r>
          </a:p>
          <a:p>
            <a:pPr eaLnBrk="1" hangingPunct="1">
              <a:lnSpc>
                <a:spcPct val="90000"/>
              </a:lnSpc>
            </a:pPr>
            <a:endParaRPr lang="en-US" altLang="ru-RU" sz="2800"/>
          </a:p>
          <a:p>
            <a:pPr eaLnBrk="1" hangingPunct="1">
              <a:lnSpc>
                <a:spcPct val="90000"/>
              </a:lnSpc>
            </a:pPr>
            <a:r>
              <a:rPr lang="ru-RU" altLang="ru-RU" sz="2800">
                <a:cs typeface="Arial" panose="020B0604020202020204" pitchFamily="34" charset="0"/>
              </a:rPr>
              <a:t>Оценивает кластеризацию по отношению к «истинным» кластерам (</a:t>
            </a:r>
            <a:r>
              <a:rPr lang="en-US" altLang="ru-RU" sz="2800" u="sng">
                <a:cs typeface="Arial" panose="020B0604020202020204" pitchFamily="34" charset="0"/>
              </a:rPr>
              <a:t>ground truth</a:t>
            </a:r>
            <a:r>
              <a:rPr lang="ru-RU" altLang="ru-RU" sz="2800" u="sng">
                <a:cs typeface="Arial" panose="020B0604020202020204" pitchFamily="34" charset="0"/>
              </a:rPr>
              <a:t>)</a:t>
            </a:r>
            <a:r>
              <a:rPr lang="en-US" altLang="ru-RU" sz="2800">
                <a:cs typeface="Arial" panose="020B0604020202020204" pitchFamily="34" charset="0"/>
              </a:rPr>
              <a:t> … </a:t>
            </a:r>
            <a:r>
              <a:rPr lang="ru-RU" altLang="ru-RU" sz="2800">
                <a:cs typeface="Arial" panose="020B0604020202020204" pitchFamily="34" charset="0"/>
              </a:rPr>
              <a:t>требует </a:t>
            </a:r>
            <a:r>
              <a:rPr lang="ru-RU" altLang="ru-RU" sz="2800" i="1">
                <a:solidFill>
                  <a:srgbClr val="00A000"/>
                </a:solidFill>
                <a:cs typeface="Arial" panose="020B0604020202020204" pitchFamily="34" charset="0"/>
              </a:rPr>
              <a:t>размеченных данных</a:t>
            </a:r>
          </a:p>
          <a:p>
            <a:pPr eaLnBrk="1" hangingPunct="1">
              <a:lnSpc>
                <a:spcPct val="90000"/>
              </a:lnSpc>
            </a:pPr>
            <a:endParaRPr lang="en-US" altLang="ru-RU" sz="2800" i="1">
              <a:solidFill>
                <a:srgbClr val="00A000"/>
              </a:solidFill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altLang="ja-JP" sz="2800"/>
              <a:t>Предположим, что имеются документы с</a:t>
            </a:r>
            <a:r>
              <a:rPr lang="en-US" altLang="ja-JP" sz="2800">
                <a:ea typeface="MS PGothic" panose="020B0600070205080204" pitchFamily="34" charset="-128"/>
              </a:rPr>
              <a:t> </a:t>
            </a:r>
            <a:r>
              <a:rPr lang="en-US" altLang="ja-JP" sz="2800" i="1">
                <a:ea typeface="MS PGothic" panose="020B0600070205080204" pitchFamily="34" charset="-128"/>
              </a:rPr>
              <a:t>C</a:t>
            </a:r>
            <a:r>
              <a:rPr lang="en-US" altLang="ja-JP" sz="2800">
                <a:ea typeface="MS PGothic" panose="020B0600070205080204" pitchFamily="34" charset="-128"/>
              </a:rPr>
              <a:t> </a:t>
            </a:r>
            <a:r>
              <a:rPr lang="ru-RU" altLang="ja-JP" sz="2800"/>
              <a:t>правильными кластерами</a:t>
            </a:r>
            <a:r>
              <a:rPr lang="en-US" altLang="ja-JP" sz="2800">
                <a:ea typeface="MS PGothic" panose="020B0600070205080204" pitchFamily="34" charset="-128"/>
              </a:rPr>
              <a:t>, </a:t>
            </a:r>
            <a:r>
              <a:rPr lang="ru-RU" altLang="ja-JP" sz="2800"/>
              <a:t>тогда как наш алгоритм порождает</a:t>
            </a:r>
            <a:r>
              <a:rPr lang="en-US" altLang="ja-JP" sz="2800">
                <a:ea typeface="MS PGothic" panose="020B0600070205080204" pitchFamily="34" charset="-128"/>
              </a:rPr>
              <a:t> </a:t>
            </a:r>
            <a:r>
              <a:rPr lang="en-US" altLang="ja-JP" sz="2800" i="1">
                <a:ea typeface="MS PGothic" panose="020B0600070205080204" pitchFamily="34" charset="-128"/>
              </a:rPr>
              <a:t>K</a:t>
            </a:r>
            <a:r>
              <a:rPr lang="en-US" altLang="ja-JP" sz="2800">
                <a:ea typeface="MS PGothic" panose="020B0600070205080204" pitchFamily="34" charset="-128"/>
              </a:rPr>
              <a:t> </a:t>
            </a:r>
            <a:r>
              <a:rPr lang="ru-RU" altLang="ja-JP" sz="2800"/>
              <a:t>кластеров</a:t>
            </a:r>
            <a:r>
              <a:rPr lang="en-US" altLang="ja-JP" sz="2800">
                <a:ea typeface="MS PGothic" panose="020B0600070205080204" pitchFamily="34" charset="-128"/>
              </a:rPr>
              <a:t>, </a:t>
            </a:r>
            <a:r>
              <a:rPr lang="el-GR" altLang="ja-JP" sz="2800">
                <a:cs typeface="Arial" panose="020B0604020202020204" pitchFamily="34" charset="0"/>
              </a:rPr>
              <a:t>ω</a:t>
            </a:r>
            <a:r>
              <a:rPr lang="en-US" altLang="ja-JP" sz="2800" baseline="-25000">
                <a:ea typeface="MS PGothic" panose="020B0600070205080204" pitchFamily="34" charset="-128"/>
              </a:rPr>
              <a:t>1</a:t>
            </a:r>
            <a:r>
              <a:rPr lang="en-US" altLang="ja-JP" sz="2800">
                <a:ea typeface="MS PGothic" panose="020B0600070205080204" pitchFamily="34" charset="-128"/>
              </a:rPr>
              <a:t>, </a:t>
            </a:r>
            <a:r>
              <a:rPr lang="el-GR" altLang="ja-JP" sz="2800">
                <a:cs typeface="Arial" panose="020B0604020202020204" pitchFamily="34" charset="0"/>
              </a:rPr>
              <a:t>ω</a:t>
            </a:r>
            <a:r>
              <a:rPr lang="en-US" altLang="ja-JP" sz="2800" baseline="-25000">
                <a:ea typeface="MS PGothic" panose="020B0600070205080204" pitchFamily="34" charset="-128"/>
              </a:rPr>
              <a:t>2</a:t>
            </a:r>
            <a:r>
              <a:rPr lang="en-US" altLang="ja-JP" sz="2800">
                <a:ea typeface="MS PGothic" panose="020B0600070205080204" pitchFamily="34" charset="-128"/>
              </a:rPr>
              <a:t>, …, </a:t>
            </a:r>
            <a:r>
              <a:rPr lang="el-GR" altLang="ja-JP" sz="2800">
                <a:cs typeface="Arial" panose="020B0604020202020204" pitchFamily="34" charset="0"/>
              </a:rPr>
              <a:t>ω</a:t>
            </a:r>
            <a:r>
              <a:rPr lang="en-US" altLang="ja-JP" sz="2800" i="1" baseline="-25000">
                <a:ea typeface="MS PGothic" panose="020B0600070205080204" pitchFamily="34" charset="-128"/>
              </a:rPr>
              <a:t>K </a:t>
            </a:r>
            <a:r>
              <a:rPr lang="en-US" altLang="ja-JP" sz="2800" baseline="-25000">
                <a:ea typeface="MS PGothic" panose="020B0600070205080204" pitchFamily="34" charset="-128"/>
              </a:rPr>
              <a:t> </a:t>
            </a:r>
            <a:r>
              <a:rPr lang="ru-RU" altLang="ja-JP" sz="2800"/>
              <a:t>с</a:t>
            </a:r>
            <a:r>
              <a:rPr lang="en-US" altLang="ja-JP" sz="2800">
                <a:ea typeface="MS PGothic" panose="020B0600070205080204" pitchFamily="34" charset="-128"/>
              </a:rPr>
              <a:t> </a:t>
            </a:r>
            <a:r>
              <a:rPr lang="en-US" altLang="ja-JP" sz="2800" i="1">
                <a:ea typeface="MS PGothic" panose="020B0600070205080204" pitchFamily="34" charset="-128"/>
              </a:rPr>
              <a:t>n</a:t>
            </a:r>
            <a:r>
              <a:rPr lang="en-US" altLang="ja-JP" sz="2800" i="1" baseline="-25000">
                <a:ea typeface="MS PGothic" panose="020B0600070205080204" pitchFamily="34" charset="-128"/>
              </a:rPr>
              <a:t>i</a:t>
            </a:r>
            <a:r>
              <a:rPr lang="en-US" altLang="ja-JP" sz="2800" i="1">
                <a:ea typeface="MS PGothic" panose="020B0600070205080204" pitchFamily="34" charset="-128"/>
              </a:rPr>
              <a:t> </a:t>
            </a:r>
            <a:r>
              <a:rPr lang="ru-RU" altLang="ja-JP" sz="2800"/>
              <a:t>элементами</a:t>
            </a:r>
            <a:r>
              <a:rPr lang="en-US" altLang="ja-JP" sz="2800">
                <a:ea typeface="MS PGothic" panose="020B0600070205080204" pitchFamily="34" charset="-128"/>
              </a:rPr>
              <a:t>.</a:t>
            </a:r>
            <a:endParaRPr lang="en-US" altLang="ru-RU" sz="2800"/>
          </a:p>
        </p:txBody>
      </p:sp>
      <p:sp>
        <p:nvSpPr>
          <p:cNvPr id="34820" name="TextBox 3">
            <a:extLst>
              <a:ext uri="{FF2B5EF4-FFF2-40B4-BE49-F238E27FC236}">
                <a16:creationId xmlns:a16="http://schemas.microsoft.com/office/drawing/2014/main" id="{C249EB3B-8015-4A73-A856-C9657A3E29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0"/>
            <a:ext cx="11017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16.3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64B23DA-7626-42ED-81BE-292CCF9DB43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6881E5F5-BE79-46CC-B25D-8DEB027E7688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91513" cy="706437"/>
          </a:xfrm>
        </p:spPr>
        <p:txBody>
          <a:bodyPr lIns="90000" tIns="45000" rIns="90000" bIns="45000"/>
          <a:lstStyle/>
          <a:p>
            <a:pPr defTabSz="449263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ru-RU" altLang="ru-RU" sz="3200">
                <a:solidFill>
                  <a:srgbClr val="800080"/>
                </a:solidFill>
              </a:rPr>
              <a:t>Прошлые лекции: векторная модель представления документов</a:t>
            </a:r>
            <a:endParaRPr lang="en-US" altLang="ru-RU" sz="3200">
              <a:solidFill>
                <a:srgbClr val="800080"/>
              </a:solidFill>
            </a:endParaRPr>
          </a:p>
        </p:txBody>
      </p:sp>
      <p:sp>
        <p:nvSpPr>
          <p:cNvPr id="13315" name="Text Box 3">
            <a:extLst>
              <a:ext uri="{FF2B5EF4-FFF2-40B4-BE49-F238E27FC236}">
                <a16:creationId xmlns:a16="http://schemas.microsoft.com/office/drawing/2014/main" id="{9CA86D4D-42D6-4C54-B384-778004E2FB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125538"/>
            <a:ext cx="8229600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1313" indent="-339725" defTabSz="449263" eaLnBrk="0" hangingPunct="0"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638"/>
              </a:spcBef>
              <a:buClr>
                <a:srgbClr val="000000"/>
              </a:buClr>
              <a:buFontTx/>
              <a:buChar char="•"/>
            </a:pPr>
            <a:endParaRPr lang="en-US" altLang="ru-RU" sz="2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pic>
        <p:nvPicPr>
          <p:cNvPr id="13316" name="Picture 4">
            <a:extLst>
              <a:ext uri="{FF2B5EF4-FFF2-40B4-BE49-F238E27FC236}">
                <a16:creationId xmlns:a16="http://schemas.microsoft.com/office/drawing/2014/main" id="{2A8CE97D-0B84-4A10-896B-8DCFD9B603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2349500"/>
            <a:ext cx="4038600" cy="387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C92C92A6-0C7A-4E07-8D31-432981A97F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8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>
            <a:extLst>
              <a:ext uri="{FF2B5EF4-FFF2-40B4-BE49-F238E27FC236}">
                <a16:creationId xmlns:a16="http://schemas.microsoft.com/office/drawing/2014/main" id="{BDDC8753-3740-45DB-B4D0-0510F42E8013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15888"/>
            <a:ext cx="8218488" cy="1103312"/>
          </a:xfrm>
        </p:spPr>
        <p:txBody>
          <a:bodyPr anchor="b"/>
          <a:lstStyle/>
          <a:p>
            <a:pPr eaLnBrk="1" hangingPunct="1"/>
            <a:r>
              <a:rPr lang="ru-RU" altLang="ru-RU" sz="3200"/>
              <a:t>Внешняя оценка качества кластеров: чистота (</a:t>
            </a:r>
            <a:r>
              <a:rPr lang="en-US" altLang="ru-RU" sz="3200"/>
              <a:t>purity)</a:t>
            </a:r>
          </a:p>
        </p:txBody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38067548-AE11-4239-995C-E53451CB6A9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484313"/>
            <a:ext cx="8229600" cy="5068887"/>
          </a:xfrm>
        </p:spPr>
        <p:txBody>
          <a:bodyPr/>
          <a:lstStyle/>
          <a:p>
            <a:pPr eaLnBrk="1" hangingPunct="1"/>
            <a:r>
              <a:rPr lang="ru-RU" altLang="ru-RU">
                <a:cs typeface="Arial" panose="020B0604020202020204" pitchFamily="34" charset="0"/>
              </a:rPr>
              <a:t>Простая мера</a:t>
            </a:r>
            <a:r>
              <a:rPr lang="en-US" altLang="ru-RU">
                <a:cs typeface="Arial" panose="020B0604020202020204" pitchFamily="34" charset="0"/>
              </a:rPr>
              <a:t>: </a:t>
            </a:r>
            <a:r>
              <a:rPr lang="en-US" altLang="ru-RU" u="sng">
                <a:cs typeface="Arial" panose="020B0604020202020204" pitchFamily="34" charset="0"/>
              </a:rPr>
              <a:t>purity</a:t>
            </a:r>
            <a:r>
              <a:rPr lang="en-US" altLang="ru-RU">
                <a:cs typeface="Arial" panose="020B0604020202020204" pitchFamily="34" charset="0"/>
              </a:rPr>
              <a:t>, </a:t>
            </a:r>
            <a:r>
              <a:rPr lang="ru-RU" altLang="ru-RU">
                <a:cs typeface="Arial" panose="020B0604020202020204" pitchFamily="34" charset="0"/>
              </a:rPr>
              <a:t>Отношение между доминантным классом в кластере</a:t>
            </a:r>
            <a:r>
              <a:rPr lang="en-US" altLang="ja-JP">
                <a:ea typeface="MS PGothic" panose="020B0600070205080204" pitchFamily="34" charset="-128"/>
              </a:rPr>
              <a:t> </a:t>
            </a:r>
            <a:r>
              <a:rPr lang="el-GR" altLang="ja-JP"/>
              <a:t>π</a:t>
            </a:r>
            <a:r>
              <a:rPr lang="en-US" altLang="ja-JP" baseline="-25000">
                <a:ea typeface="MS PGothic" panose="020B0600070205080204" pitchFamily="34" charset="-128"/>
              </a:rPr>
              <a:t>i</a:t>
            </a:r>
            <a:r>
              <a:rPr lang="en-US" altLang="ja-JP">
                <a:ea typeface="MS PGothic" panose="020B0600070205080204" pitchFamily="34" charset="-128"/>
              </a:rPr>
              <a:t> </a:t>
            </a:r>
            <a:r>
              <a:rPr lang="ru-RU" altLang="ja-JP"/>
              <a:t>и размером кластера</a:t>
            </a:r>
            <a:r>
              <a:rPr lang="en-US" altLang="ja-JP">
                <a:ea typeface="MS PGothic" panose="020B0600070205080204" pitchFamily="34" charset="-128"/>
              </a:rPr>
              <a:t> </a:t>
            </a:r>
            <a:r>
              <a:rPr lang="el-GR" altLang="ja-JP"/>
              <a:t>ω</a:t>
            </a:r>
            <a:r>
              <a:rPr lang="en-US" altLang="ja-JP" baseline="-25000">
                <a:ea typeface="MS PGothic" panose="020B0600070205080204" pitchFamily="34" charset="-128"/>
              </a:rPr>
              <a:t>i</a:t>
            </a:r>
            <a:endParaRPr lang="en-US" altLang="ru-RU">
              <a:cs typeface="Arial" panose="020B0604020202020204" pitchFamily="34" charset="0"/>
            </a:endParaRPr>
          </a:p>
          <a:p>
            <a:pPr eaLnBrk="1" hangingPunct="1"/>
            <a:endParaRPr lang="en-US" altLang="ru-RU">
              <a:cs typeface="Arial" panose="020B0604020202020204" pitchFamily="34" charset="0"/>
            </a:endParaRPr>
          </a:p>
          <a:p>
            <a:pPr eaLnBrk="1" hangingPunct="1"/>
            <a:endParaRPr lang="en-US" altLang="ru-RU">
              <a:cs typeface="Arial" panose="020B0604020202020204" pitchFamily="34" charset="0"/>
            </a:endParaRPr>
          </a:p>
        </p:txBody>
      </p:sp>
      <p:graphicFrame>
        <p:nvGraphicFramePr>
          <p:cNvPr id="6146" name="Object 2">
            <a:extLst>
              <a:ext uri="{FF2B5EF4-FFF2-40B4-BE49-F238E27FC236}">
                <a16:creationId xmlns:a16="http://schemas.microsoft.com/office/drawing/2014/main" id="{030A1CE4-2B6C-45C7-B1B9-4047F651CDBE}"/>
              </a:ext>
            </a:extLst>
          </p:cNvPr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1979613" y="3716338"/>
          <a:ext cx="5181600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" name="Equation" r:id="rId5" imgW="2070100" imgH="431800" progId="Equation.3">
                  <p:embed/>
                </p:oleObj>
              </mc:Choice>
              <mc:Fallback>
                <p:oleObj name="Equation" r:id="rId5" imgW="2070100" imgH="4318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613" y="3716338"/>
                        <a:ext cx="5181600" cy="100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9" name="TextBox 4">
            <a:extLst>
              <a:ext uri="{FF2B5EF4-FFF2-40B4-BE49-F238E27FC236}">
                <a16:creationId xmlns:a16="http://schemas.microsoft.com/office/drawing/2014/main" id="{690508A9-F6B9-437E-9C80-69476290DE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0"/>
            <a:ext cx="11017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16.3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697DA67D-2B51-415C-A103-60AF6243E9F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Oval 2">
            <a:extLst>
              <a:ext uri="{FF2B5EF4-FFF2-40B4-BE49-F238E27FC236}">
                <a16:creationId xmlns:a16="http://schemas.microsoft.com/office/drawing/2014/main" id="{50AAC3C0-6993-4C02-AAD5-B2C3753EF6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0750" y="1638300"/>
            <a:ext cx="1943100" cy="1943100"/>
          </a:xfrm>
          <a:prstGeom prst="ellipse">
            <a:avLst/>
          </a:prstGeom>
          <a:solidFill>
            <a:schemeClr val="bg1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ru-RU" sz="2800">
                <a:solidFill>
                  <a:srgbClr val="FF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en-US" altLang="ru-RU" sz="2800">
                <a:solidFill>
                  <a:srgbClr val="FF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        </a:t>
            </a:r>
            <a:r>
              <a:rPr lang="en-US" altLang="ru-RU" sz="2800">
                <a:solidFill>
                  <a:srgbClr val="FF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endParaRPr lang="en-US" altLang="ru-RU" sz="2800">
              <a:solidFill>
                <a:srgbClr val="FF0000"/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r>
              <a:rPr lang="en-US" altLang="ru-RU" sz="2800">
                <a:solidFill>
                  <a:srgbClr val="FF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    </a:t>
            </a:r>
            <a:r>
              <a:rPr lang="en-US" altLang="ru-RU" sz="2800">
                <a:solidFill>
                  <a:srgbClr val="0000FF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en-US" altLang="ru-RU" sz="2800">
                <a:solidFill>
                  <a:srgbClr val="FF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  </a:t>
            </a:r>
            <a:r>
              <a:rPr lang="en-US" altLang="ru-RU" sz="2800">
                <a:solidFill>
                  <a:srgbClr val="FF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endParaRPr lang="en-US" altLang="ru-RU" sz="2800">
              <a:solidFill>
                <a:srgbClr val="FF0000"/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r>
              <a:rPr lang="en-US" altLang="ru-RU" sz="2800">
                <a:solidFill>
                  <a:srgbClr val="FF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    </a:t>
            </a:r>
            <a:r>
              <a:rPr lang="en-US" altLang="ru-RU" sz="2800">
                <a:solidFill>
                  <a:srgbClr val="FF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en-US" altLang="ru-RU" sz="2800">
                <a:solidFill>
                  <a:srgbClr val="FF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 </a:t>
            </a:r>
            <a:r>
              <a:rPr lang="en-US" altLang="ru-RU" sz="2800">
                <a:solidFill>
                  <a:srgbClr val="FF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endParaRPr lang="en-US" altLang="ru-RU" sz="2800">
              <a:solidFill>
                <a:srgbClr val="FF0000"/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</p:txBody>
      </p:sp>
      <p:sp>
        <p:nvSpPr>
          <p:cNvPr id="35843" name="Oval 3">
            <a:extLst>
              <a:ext uri="{FF2B5EF4-FFF2-40B4-BE49-F238E27FC236}">
                <a16:creationId xmlns:a16="http://schemas.microsoft.com/office/drawing/2014/main" id="{81D6C7A2-5261-47D8-8198-290953B64B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0125" y="1638300"/>
            <a:ext cx="1943100" cy="1943100"/>
          </a:xfrm>
          <a:prstGeom prst="ellipse">
            <a:avLst/>
          </a:prstGeom>
          <a:solidFill>
            <a:schemeClr val="bg1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ru-RU" sz="2800">
                <a:solidFill>
                  <a:srgbClr val="FF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en-US" altLang="ru-RU" sz="2800">
                <a:solidFill>
                  <a:srgbClr val="FF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        </a:t>
            </a:r>
            <a:r>
              <a:rPr lang="en-US" altLang="ru-RU" sz="2800">
                <a:solidFill>
                  <a:srgbClr val="0000FF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endParaRPr lang="en-US" altLang="ru-RU" sz="2800">
              <a:solidFill>
                <a:srgbClr val="0000FF"/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r>
              <a:rPr lang="en-US" altLang="ru-RU" sz="2800">
                <a:solidFill>
                  <a:srgbClr val="0000FF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en-US" altLang="ru-RU" sz="2800">
                <a:solidFill>
                  <a:srgbClr val="0000FF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  </a:t>
            </a:r>
            <a:r>
              <a:rPr lang="en-US" altLang="ru-RU" sz="2800">
                <a:solidFill>
                  <a:srgbClr val="0000FF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endParaRPr lang="en-US" altLang="ru-RU" sz="2800">
              <a:solidFill>
                <a:srgbClr val="0000FF"/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r>
              <a:rPr lang="en-US" altLang="ru-RU" sz="2800">
                <a:solidFill>
                  <a:srgbClr val="0000FF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    </a:t>
            </a:r>
            <a:r>
              <a:rPr lang="en-US" altLang="ru-RU" sz="2800">
                <a:solidFill>
                  <a:srgbClr val="0000FF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en-US" altLang="ru-RU" sz="2800">
                <a:solidFill>
                  <a:srgbClr val="0000FF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 </a:t>
            </a:r>
            <a:r>
              <a:rPr lang="en-US" altLang="ru-RU" sz="2800">
                <a:solidFill>
                  <a:srgbClr val="339966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endParaRPr lang="en-US" altLang="ru-RU" sz="2800">
              <a:solidFill>
                <a:srgbClr val="FF0000"/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</p:txBody>
      </p:sp>
      <p:sp>
        <p:nvSpPr>
          <p:cNvPr id="35844" name="Oval 4">
            <a:extLst>
              <a:ext uri="{FF2B5EF4-FFF2-40B4-BE49-F238E27FC236}">
                <a16:creationId xmlns:a16="http://schemas.microsoft.com/office/drawing/2014/main" id="{B9FCEDFC-B178-4632-8F0C-0E2CAF5950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62713" y="1638300"/>
            <a:ext cx="1943100" cy="1943100"/>
          </a:xfrm>
          <a:prstGeom prst="ellipse">
            <a:avLst/>
          </a:prstGeom>
          <a:solidFill>
            <a:schemeClr val="bg1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ru-RU" sz="2800">
                <a:solidFill>
                  <a:srgbClr val="FF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en-US" altLang="ru-RU" sz="2800">
                <a:solidFill>
                  <a:srgbClr val="FF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        </a:t>
            </a:r>
            <a:r>
              <a:rPr lang="en-US" altLang="ru-RU" sz="2800">
                <a:solidFill>
                  <a:srgbClr val="339966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endParaRPr lang="en-US" altLang="ru-RU" sz="2800">
              <a:solidFill>
                <a:srgbClr val="339966"/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r>
              <a:rPr lang="en-US" altLang="ru-RU" sz="2800">
                <a:solidFill>
                  <a:srgbClr val="339966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    </a:t>
            </a:r>
            <a:r>
              <a:rPr lang="en-US" altLang="ru-RU" sz="2800">
                <a:solidFill>
                  <a:srgbClr val="339966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en-US" altLang="ru-RU" sz="2800">
                <a:solidFill>
                  <a:srgbClr val="339966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  </a:t>
            </a:r>
            <a:r>
              <a:rPr lang="en-US" altLang="ru-RU" sz="2800">
                <a:solidFill>
                  <a:srgbClr val="339966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endParaRPr lang="en-US" altLang="ru-RU" sz="2800">
              <a:solidFill>
                <a:srgbClr val="FF0000"/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r>
              <a:rPr lang="en-US" altLang="ru-RU" sz="2800">
                <a:solidFill>
                  <a:srgbClr val="FF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      </a:t>
            </a:r>
            <a:r>
              <a:rPr lang="en-US" altLang="ru-RU" sz="2800">
                <a:solidFill>
                  <a:srgbClr val="FF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endParaRPr lang="en-US" altLang="ru-RU" sz="2800">
              <a:solidFill>
                <a:srgbClr val="FF0000"/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</p:txBody>
      </p:sp>
      <p:sp>
        <p:nvSpPr>
          <p:cNvPr id="35845" name="Text Box 5">
            <a:extLst>
              <a:ext uri="{FF2B5EF4-FFF2-40B4-BE49-F238E27FC236}">
                <a16:creationId xmlns:a16="http://schemas.microsoft.com/office/drawing/2014/main" id="{E077A285-0BC6-47BB-AAAB-36416AEB81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3188" y="4024313"/>
            <a:ext cx="10636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ru-RU" sz="200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Cluster I</a:t>
            </a:r>
          </a:p>
        </p:txBody>
      </p:sp>
      <p:sp>
        <p:nvSpPr>
          <p:cNvPr id="35846" name="Text Box 6">
            <a:extLst>
              <a:ext uri="{FF2B5EF4-FFF2-40B4-BE49-F238E27FC236}">
                <a16:creationId xmlns:a16="http://schemas.microsoft.com/office/drawing/2014/main" id="{244E86C4-4F24-4E4F-8F25-A2E18E7A97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7788" y="4024313"/>
            <a:ext cx="13303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ru-RU" sz="200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Cluster II</a:t>
            </a:r>
          </a:p>
        </p:txBody>
      </p:sp>
      <p:sp>
        <p:nvSpPr>
          <p:cNvPr id="35847" name="Text Box 7">
            <a:extLst>
              <a:ext uri="{FF2B5EF4-FFF2-40B4-BE49-F238E27FC236}">
                <a16:creationId xmlns:a16="http://schemas.microsoft.com/office/drawing/2014/main" id="{322CAB2B-CECE-42F3-80A2-399EBAFBC5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4024313"/>
            <a:ext cx="12604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ru-RU" sz="200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Cluster III</a:t>
            </a:r>
          </a:p>
        </p:txBody>
      </p:sp>
      <p:sp>
        <p:nvSpPr>
          <p:cNvPr id="35848" name="Text Box 8">
            <a:extLst>
              <a:ext uri="{FF2B5EF4-FFF2-40B4-BE49-F238E27FC236}">
                <a16:creationId xmlns:a16="http://schemas.microsoft.com/office/drawing/2014/main" id="{BA1986AE-0BC7-4E3E-A804-1D82279983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6975" y="4829175"/>
            <a:ext cx="48228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ru-RU" sz="200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Cluster I: Purity = 1/6 (max(5, 1, 0)) = 5/6</a:t>
            </a:r>
          </a:p>
        </p:txBody>
      </p:sp>
      <p:sp>
        <p:nvSpPr>
          <p:cNvPr id="35849" name="Rectangle 9">
            <a:extLst>
              <a:ext uri="{FF2B5EF4-FFF2-40B4-BE49-F238E27FC236}">
                <a16:creationId xmlns:a16="http://schemas.microsoft.com/office/drawing/2014/main" id="{DB73C949-6184-4DED-AB31-EC1B925046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6975" y="5595938"/>
            <a:ext cx="45593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ru-RU" sz="200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Cluster II: Purity = 1/6 (max(1, 4, 1)) = 4/6</a:t>
            </a:r>
          </a:p>
        </p:txBody>
      </p:sp>
      <p:sp>
        <p:nvSpPr>
          <p:cNvPr id="35850" name="Rectangle 10">
            <a:extLst>
              <a:ext uri="{FF2B5EF4-FFF2-40B4-BE49-F238E27FC236}">
                <a16:creationId xmlns:a16="http://schemas.microsoft.com/office/drawing/2014/main" id="{039930D0-BD80-4329-A4AD-48203B8BE3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750" y="6308725"/>
            <a:ext cx="4643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ru-RU" sz="200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Cluster III: Purity = 1/5 (max(2, 0, 3)) = 3/5</a:t>
            </a:r>
          </a:p>
        </p:txBody>
      </p:sp>
      <p:sp>
        <p:nvSpPr>
          <p:cNvPr id="35851" name="Rectangle 11">
            <a:extLst>
              <a:ext uri="{FF2B5EF4-FFF2-40B4-BE49-F238E27FC236}">
                <a16:creationId xmlns:a16="http://schemas.microsoft.com/office/drawing/2014/main" id="{835E8C73-F944-4D48-B9F0-5DC1D6B552F8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792162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Пример оценки</a:t>
            </a:r>
            <a:r>
              <a:rPr lang="en-US" altLang="ru-RU" sz="3600"/>
              <a:t> </a:t>
            </a:r>
            <a:r>
              <a:rPr lang="ru-RU" altLang="ru-RU" sz="3600"/>
              <a:t>чистоты</a:t>
            </a:r>
            <a:endParaRPr lang="en-US" altLang="ru-RU" sz="3600"/>
          </a:p>
        </p:txBody>
      </p:sp>
      <p:sp>
        <p:nvSpPr>
          <p:cNvPr id="35852" name="TextBox 11">
            <a:extLst>
              <a:ext uri="{FF2B5EF4-FFF2-40B4-BE49-F238E27FC236}">
                <a16:creationId xmlns:a16="http://schemas.microsoft.com/office/drawing/2014/main" id="{637112D9-A09D-40E3-AD74-D635CA6B97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0"/>
            <a:ext cx="11017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16.3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6FA29FC-4A7E-48FA-88C7-96DB4451F94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0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5BB5FE1A-2925-4935-A924-D0C37F17D587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260350"/>
            <a:ext cx="8077200" cy="865188"/>
          </a:xfrm>
        </p:spPr>
        <p:txBody>
          <a:bodyPr anchor="b"/>
          <a:lstStyle/>
          <a:p>
            <a:pPr eaLnBrk="1" hangingPunct="1"/>
            <a:r>
              <a:rPr lang="ru-RU" altLang="ru-RU" sz="3200"/>
              <a:t>Индекс </a:t>
            </a:r>
            <a:r>
              <a:rPr lang="en-US" altLang="ru-RU" sz="3200"/>
              <a:t>Rand</a:t>
            </a:r>
            <a:r>
              <a:rPr lang="ru-RU" altLang="ru-RU" sz="3200"/>
              <a:t> между парами решений, здесь </a:t>
            </a:r>
            <a:r>
              <a:rPr lang="en-US" altLang="ru-RU" sz="3200"/>
              <a:t>RI = 0.68</a:t>
            </a:r>
          </a:p>
        </p:txBody>
      </p:sp>
      <p:graphicFrame>
        <p:nvGraphicFramePr>
          <p:cNvPr id="32799" name="Group 31">
            <a:extLst>
              <a:ext uri="{FF2B5EF4-FFF2-40B4-BE49-F238E27FC236}">
                <a16:creationId xmlns:a16="http://schemas.microsoft.com/office/drawing/2014/main" id="{6D525B89-23B6-4783-9B49-F0A18AD3D426}"/>
              </a:ext>
            </a:extLst>
          </p:cNvPr>
          <p:cNvGraphicFramePr>
            <a:graphicFrameLocks noGrp="1"/>
          </p:cNvGraphicFramePr>
          <p:nvPr>
            <p:ph idx="4294967295"/>
          </p:nvPr>
        </p:nvGraphicFramePr>
        <p:xfrm>
          <a:off x="685800" y="1373188"/>
          <a:ext cx="7772400" cy="5368925"/>
        </p:xfrm>
        <a:graphic>
          <a:graphicData uri="http://schemas.openxmlformats.org/drawingml/2006/table">
            <a:tbl>
              <a:tblPr/>
              <a:tblGrid>
                <a:gridCol w="2590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704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60000"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Число документов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60000"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Тот же кластер в кластеризации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60000"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Разные кластеры в кластеризации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268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60000"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Тот же кластер в эталоне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60000"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A000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" charset="0"/>
                        </a:rPr>
                        <a:t>20</a:t>
                      </a:r>
                    </a:p>
                  </a:txBody>
                  <a:tcPr marT="45724" marB="45724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60000"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" charset="0"/>
                        </a:rPr>
                        <a:t>24</a:t>
                      </a:r>
                    </a:p>
                  </a:txBody>
                  <a:tcPr marT="45724" marB="45724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71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60000"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Другой кластер в эталоне</a:t>
                      </a: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60000"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" charset="0"/>
                        </a:rPr>
                        <a:t>20</a:t>
                      </a:r>
                    </a:p>
                  </a:txBody>
                  <a:tcPr marT="45724" marB="45724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60000"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A000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" charset="0"/>
                        </a:rPr>
                        <a:t>72</a:t>
                      </a:r>
                    </a:p>
                  </a:txBody>
                  <a:tcPr marT="45724" marB="45724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6885" name="Oval 21">
            <a:extLst>
              <a:ext uri="{FF2B5EF4-FFF2-40B4-BE49-F238E27FC236}">
                <a16:creationId xmlns:a16="http://schemas.microsoft.com/office/drawing/2014/main" id="{B59E605C-C02F-4941-839A-2E7CCB9F0B43}"/>
              </a:ext>
            </a:extLst>
          </p:cNvPr>
          <p:cNvSpPr>
            <a:spLocks noChangeArrowheads="1"/>
          </p:cNvSpPr>
          <p:nvPr/>
        </p:nvSpPr>
        <p:spPr bwMode="auto">
          <a:xfrm rot="2100000">
            <a:off x="3408363" y="4554538"/>
            <a:ext cx="4341812" cy="1584325"/>
          </a:xfrm>
          <a:prstGeom prst="ellipse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36886" name="TextBox 4">
            <a:extLst>
              <a:ext uri="{FF2B5EF4-FFF2-40B4-BE49-F238E27FC236}">
                <a16:creationId xmlns:a16="http://schemas.microsoft.com/office/drawing/2014/main" id="{98794151-C6B6-480B-91FE-EFE2C4E628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0"/>
            <a:ext cx="11017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16.3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483B9B7-1A3E-4672-9D70-3C1922A8A77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8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>
            <a:extLst>
              <a:ext uri="{FF2B5EF4-FFF2-40B4-BE49-F238E27FC236}">
                <a16:creationId xmlns:a16="http://schemas.microsoft.com/office/drawing/2014/main" id="{41B32F23-012A-485A-951E-EC7E784272B2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382000" cy="633412"/>
          </a:xfrm>
        </p:spPr>
        <p:txBody>
          <a:bodyPr anchor="b"/>
          <a:lstStyle/>
          <a:p>
            <a:pPr eaLnBrk="1" hangingPunct="1"/>
            <a:r>
              <a:rPr lang="en-US" altLang="ru-RU" sz="4000"/>
              <a:t>Rand index </a:t>
            </a:r>
            <a:r>
              <a:rPr lang="ru-RU" altLang="ru-RU" sz="4000"/>
              <a:t>и</a:t>
            </a:r>
            <a:r>
              <a:rPr lang="en-US" altLang="ru-RU" sz="4000"/>
              <a:t> F-</a:t>
            </a:r>
            <a:r>
              <a:rPr lang="ru-RU" altLang="ru-RU" sz="4000"/>
              <a:t>мера</a:t>
            </a:r>
            <a:endParaRPr lang="en-US" altLang="ru-RU" sz="4000"/>
          </a:p>
        </p:txBody>
      </p:sp>
      <p:graphicFrame>
        <p:nvGraphicFramePr>
          <p:cNvPr id="7170" name="Object 2">
            <a:extLst>
              <a:ext uri="{FF2B5EF4-FFF2-40B4-BE49-F238E27FC236}">
                <a16:creationId xmlns:a16="http://schemas.microsoft.com/office/drawing/2014/main" id="{DD2419CC-BCF6-4D65-A18C-3AD53AB75708}"/>
              </a:ext>
            </a:extLst>
          </p:cNvPr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1676400" y="3863975"/>
          <a:ext cx="2020888" cy="1096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1" name="Equation" r:id="rId5" imgW="672808" imgH="393529" progId="Equation.3">
                  <p:embed/>
                </p:oleObj>
              </mc:Choice>
              <mc:Fallback>
                <p:oleObj name="Equation" r:id="rId5" imgW="672808" imgH="393529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3863975"/>
                        <a:ext cx="2020888" cy="1096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1" name="Object 3">
            <a:extLst>
              <a:ext uri="{FF2B5EF4-FFF2-40B4-BE49-F238E27FC236}">
                <a16:creationId xmlns:a16="http://schemas.microsoft.com/office/drawing/2014/main" id="{E7114330-2235-42D3-99F0-ABA84A682314}"/>
              </a:ext>
            </a:extLst>
          </p:cNvPr>
          <p:cNvGraphicFramePr>
            <a:graphicFrameLocks noGrp="1" noChangeAspect="1"/>
          </p:cNvGraphicFramePr>
          <p:nvPr>
            <p:ph idx="4294967295"/>
          </p:nvPr>
        </p:nvGraphicFramePr>
        <p:xfrm>
          <a:off x="2479675" y="1919288"/>
          <a:ext cx="3692525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2" name="Equation" r:id="rId7" imgW="1231366" imgH="393529" progId="Equation.3">
                  <p:embed/>
                </p:oleObj>
              </mc:Choice>
              <mc:Fallback>
                <p:oleObj name="Equation" r:id="rId7" imgW="1231366" imgH="393529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9675" y="1919288"/>
                        <a:ext cx="3692525" cy="109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2" name="Object 4">
            <a:extLst>
              <a:ext uri="{FF2B5EF4-FFF2-40B4-BE49-F238E27FC236}">
                <a16:creationId xmlns:a16="http://schemas.microsoft.com/office/drawing/2014/main" id="{C5F84980-0FFC-40C7-A9B4-9D7305A565EE}"/>
              </a:ext>
            </a:extLst>
          </p:cNvPr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5562600" y="3863975"/>
          <a:ext cx="2020888" cy="1096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3" name="Equation" r:id="rId9" imgW="672808" imgH="393529" progId="Equation.3">
                  <p:embed/>
                </p:oleObj>
              </mc:Choice>
              <mc:Fallback>
                <p:oleObj name="Equation" r:id="rId9" imgW="672808" imgH="393529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3863975"/>
                        <a:ext cx="2020888" cy="1096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4" name="Text Box 6">
            <a:extLst>
              <a:ext uri="{FF2B5EF4-FFF2-40B4-BE49-F238E27FC236}">
                <a16:creationId xmlns:a16="http://schemas.microsoft.com/office/drawing/2014/main" id="{DB884BE4-049D-43BF-B8A6-3B70B7C8CB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3284538"/>
            <a:ext cx="8288338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800">
                <a:solidFill>
                  <a:srgbClr val="A40508"/>
                </a:solidFill>
                <a:ea typeface="Arial Unicode MS" pitchFamily="34" charset="-128"/>
              </a:rPr>
              <a:t>Сравним со стандартными полнотой и точностью</a:t>
            </a:r>
            <a:r>
              <a:rPr lang="en-US" altLang="ru-RU" sz="2800">
                <a:solidFill>
                  <a:srgbClr val="A40508"/>
                </a:solidFill>
                <a:latin typeface="Lucida Sans" panose="020B0602030504020204" pitchFamily="34" charset="0"/>
                <a:ea typeface="Arial Unicode MS" pitchFamily="34" charset="-128"/>
              </a:rPr>
              <a:t>:</a:t>
            </a:r>
          </a:p>
        </p:txBody>
      </p:sp>
      <p:sp>
        <p:nvSpPr>
          <p:cNvPr id="7175" name="Text Box 6">
            <a:extLst>
              <a:ext uri="{FF2B5EF4-FFF2-40B4-BE49-F238E27FC236}">
                <a16:creationId xmlns:a16="http://schemas.microsoft.com/office/drawing/2014/main" id="{F743485F-E797-4875-BBA2-75E7201EBE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5410200"/>
            <a:ext cx="82883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800">
                <a:solidFill>
                  <a:srgbClr val="A40508"/>
                </a:solidFill>
                <a:ea typeface="Arial Unicode MS" pitchFamily="34" charset="-128"/>
              </a:rPr>
              <a:t>Возможно, лучшей мерой является F-мера</a:t>
            </a:r>
            <a:endParaRPr lang="en-US" altLang="ru-RU" sz="2800">
              <a:solidFill>
                <a:srgbClr val="A40508"/>
              </a:solidFill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7176" name="TextBox 7">
            <a:extLst>
              <a:ext uri="{FF2B5EF4-FFF2-40B4-BE49-F238E27FC236}">
                <a16:creationId xmlns:a16="http://schemas.microsoft.com/office/drawing/2014/main" id="{A4F23BAD-A8A2-4519-A8F5-B0E8746A69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0"/>
            <a:ext cx="11017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16.3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E180B1A-1C76-4B8B-ACC4-FF6916CA148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7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4">
            <a:extLst>
              <a:ext uri="{FF2B5EF4-FFF2-40B4-BE49-F238E27FC236}">
                <a16:creationId xmlns:a16="http://schemas.microsoft.com/office/drawing/2014/main" id="{EAD9572A-F1B4-4843-9FBB-2A1383C99B5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Особенности кластеризации новостей</a:t>
            </a:r>
          </a:p>
        </p:txBody>
      </p:sp>
      <p:sp>
        <p:nvSpPr>
          <p:cNvPr id="37891" name="Rectangle 5">
            <a:extLst>
              <a:ext uri="{FF2B5EF4-FFF2-40B4-BE49-F238E27FC236}">
                <a16:creationId xmlns:a16="http://schemas.microsoft.com/office/drawing/2014/main" id="{B44A2842-1EAC-4C78-A63E-6748AC4CC19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76552AC7-916F-4F8E-9CE4-F9CE3175D36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6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9CD3C834-9293-473B-9629-EE5C913373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3200" dirty="0">
                <a:solidFill>
                  <a:schemeClr val="tx1"/>
                </a:solidFill>
                <a:latin typeface="+mn-lt"/>
              </a:rPr>
              <a:t>Особенности обработки </a:t>
            </a:r>
            <a:br>
              <a:rPr lang="ru-RU" altLang="ru-RU" sz="3200" dirty="0">
                <a:solidFill>
                  <a:schemeClr val="tx1"/>
                </a:solidFill>
                <a:latin typeface="+mn-lt"/>
              </a:rPr>
            </a:br>
            <a:r>
              <a:rPr lang="ru-RU" altLang="ru-RU" sz="3200" dirty="0">
                <a:solidFill>
                  <a:schemeClr val="tx1"/>
                </a:solidFill>
                <a:latin typeface="+mn-lt"/>
              </a:rPr>
              <a:t>новостного потока</a:t>
            </a:r>
          </a:p>
        </p:txBody>
      </p:sp>
      <p:sp>
        <p:nvSpPr>
          <p:cNvPr id="38915" name="Rectangle 3">
            <a:extLst>
              <a:ext uri="{FF2B5EF4-FFF2-40B4-BE49-F238E27FC236}">
                <a16:creationId xmlns:a16="http://schemas.microsoft.com/office/drawing/2014/main" id="{EF3755C0-5977-4761-ACDA-BBEB263D2D1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534400" cy="5486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/>
              <a:t>Корпус документов постоянно пополняется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/>
              <a:t>Временное окно (24-72-120 часов)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/>
              <a:t>Разные размеры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/>
              <a:t>Наличие дубликатов, определение первоисточника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/>
              <a:t>Ошибки при сборе новостных сообщений: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ошибки очистки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ошибки датировки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/>
              <a:t>Спамерские технологии источников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EE6329B-D1EC-46C6-A7FD-C608ABF0D85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85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2">
            <a:extLst>
              <a:ext uri="{FF2B5EF4-FFF2-40B4-BE49-F238E27FC236}">
                <a16:creationId xmlns:a16="http://schemas.microsoft.com/office/drawing/2014/main" id="{BB3767A7-7862-4448-B1EC-0D257B30E1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3200" dirty="0">
                <a:solidFill>
                  <a:schemeClr val="tx1"/>
                </a:solidFill>
                <a:latin typeface="+mn-lt"/>
              </a:rPr>
              <a:t>Что такое новость?</a:t>
            </a:r>
          </a:p>
        </p:txBody>
      </p:sp>
      <p:sp>
        <p:nvSpPr>
          <p:cNvPr id="8200" name="Rectangle 3">
            <a:extLst>
              <a:ext uri="{FF2B5EF4-FFF2-40B4-BE49-F238E27FC236}">
                <a16:creationId xmlns:a16="http://schemas.microsoft.com/office/drawing/2014/main" id="{58B9B60B-A4F5-4526-AA6D-7CC81A85B281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762000"/>
            <a:ext cx="2274888" cy="1584325"/>
          </a:xfrm>
        </p:spPr>
        <p:txBody>
          <a:bodyPr/>
          <a:lstStyle/>
          <a:p>
            <a:pPr eaLnBrk="1" hangingPunct="1"/>
            <a:r>
              <a:rPr lang="ru-RU" altLang="ru-RU" sz="2800" b="1"/>
              <a:t>Кто?</a:t>
            </a:r>
          </a:p>
          <a:p>
            <a:pPr eaLnBrk="1" hangingPunct="1"/>
            <a:r>
              <a:rPr lang="ru-RU" altLang="ru-RU" sz="2800" b="1"/>
              <a:t>Где?</a:t>
            </a:r>
          </a:p>
          <a:p>
            <a:pPr eaLnBrk="1" hangingPunct="1"/>
            <a:r>
              <a:rPr lang="ru-RU" altLang="ru-RU" sz="2800" b="1"/>
              <a:t>Когда?</a:t>
            </a:r>
          </a:p>
        </p:txBody>
      </p:sp>
      <p:sp>
        <p:nvSpPr>
          <p:cNvPr id="8201" name="Rectangle 4">
            <a:extLst>
              <a:ext uri="{FF2B5EF4-FFF2-40B4-BE49-F238E27FC236}">
                <a16:creationId xmlns:a16="http://schemas.microsoft.com/office/drawing/2014/main" id="{A6CDDC25-5BEF-405D-8F51-742465554D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838200"/>
            <a:ext cx="4268788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ru-RU" altLang="ru-RU" sz="2800" b="1"/>
              <a:t>Что?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ru-RU" altLang="ru-RU" sz="2800" b="1"/>
              <a:t>Как?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ru-RU" altLang="ru-RU" sz="2800" b="1"/>
              <a:t>Почему?</a:t>
            </a:r>
          </a:p>
        </p:txBody>
      </p:sp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E68F870C-F7D5-4C1D-A06B-178E597BDB6C}"/>
              </a:ext>
            </a:extLst>
          </p:cNvPr>
          <p:cNvGraphicFramePr/>
          <p:nvPr/>
        </p:nvGraphicFramePr>
        <p:xfrm>
          <a:off x="4800600" y="2332038"/>
          <a:ext cx="4241800" cy="47545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202" name="Text Box 10">
            <a:extLst>
              <a:ext uri="{FF2B5EF4-FFF2-40B4-BE49-F238E27FC236}">
                <a16:creationId xmlns:a16="http://schemas.microsoft.com/office/drawing/2014/main" id="{E2BAA1C2-4878-4419-95B3-D8BC7CB78A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3352800"/>
            <a:ext cx="4876800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200" dirty="0"/>
              <a:t>Традиционное представление структуры новости:</a:t>
            </a:r>
          </a:p>
          <a:p>
            <a:pPr eaLnBrk="1" hangingPunct="1"/>
            <a:r>
              <a:rPr lang="ru-RU" altLang="ru-RU" sz="3200" dirty="0"/>
              <a:t>пирамида </a:t>
            </a:r>
          </a:p>
        </p:txBody>
      </p:sp>
      <p:pic>
        <p:nvPicPr>
          <p:cNvPr id="3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CA779224-7249-4F57-ADB8-7A2D4203F5A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29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845E62DC-CD3F-4839-9C78-9DB277FE30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28146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9B8E1825-793A-418C-84E9-6B95714494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814638"/>
            <a:ext cx="9144000" cy="36671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9940" name="Rectangle 4">
            <a:extLst>
              <a:ext uri="{FF2B5EF4-FFF2-40B4-BE49-F238E27FC236}">
                <a16:creationId xmlns:a16="http://schemas.microsoft.com/office/drawing/2014/main" id="{AF6891D2-60CA-41EC-A762-6602EBFE1D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0287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9941" name="Rectangle 5">
            <a:extLst>
              <a:ext uri="{FF2B5EF4-FFF2-40B4-BE49-F238E27FC236}">
                <a16:creationId xmlns:a16="http://schemas.microsoft.com/office/drawing/2014/main" id="{D59917AA-7702-43E6-8EE0-6AA8C925C2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762000"/>
            <a:ext cx="8763000" cy="6096000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t" hangingPunct="1"/>
            <a:r>
              <a:rPr lang="ru-RU" altLang="ru-RU" sz="2400" b="1" dirty="0"/>
              <a:t>2009-10-05 19:41:34 </a:t>
            </a:r>
            <a:r>
              <a:rPr lang="en-US" altLang="ru-RU" sz="2400" b="1" dirty="0"/>
              <a:t>AK&amp;M</a:t>
            </a:r>
          </a:p>
          <a:p>
            <a:pPr eaLnBrk="1" fontAlgn="t" hangingPunct="1"/>
            <a:r>
              <a:rPr lang="ru-RU" altLang="ru-RU" sz="2400" b="1" dirty="0" err="1">
                <a:solidFill>
                  <a:srgbClr val="FF3300"/>
                </a:solidFill>
              </a:rPr>
              <a:t>А.Чубайс</a:t>
            </a:r>
            <a:r>
              <a:rPr lang="ru-RU" altLang="ru-RU" sz="2400" b="1" dirty="0">
                <a:solidFill>
                  <a:srgbClr val="FF3300"/>
                </a:solidFill>
              </a:rPr>
              <a:t> вошел в список лиц, причастных к аварии на СШГЭС</a:t>
            </a:r>
          </a:p>
          <a:p>
            <a:pPr eaLnBrk="1" fontAlgn="t" hangingPunct="1"/>
            <a:endParaRPr lang="ru-RU" altLang="ru-RU" sz="2400" b="1" dirty="0">
              <a:solidFill>
                <a:srgbClr val="FF3300"/>
              </a:solidFill>
            </a:endParaRPr>
          </a:p>
          <a:p>
            <a:pPr eaLnBrk="1" fontAlgn="t" hangingPunct="1"/>
            <a:r>
              <a:rPr lang="ru-RU" altLang="ru-RU" sz="2000" b="1" dirty="0">
                <a:solidFill>
                  <a:srgbClr val="FF3300"/>
                </a:solidFill>
              </a:rPr>
              <a:t>Экс-глава РАО "ЕЭС России" Анатолий Чубайс назван одним из шести человек, которые, по мнению экспертов Ростехнадзора, были причастны к созданию условий аварии на Саяно-Шушенской ГЭС.</a:t>
            </a:r>
            <a:r>
              <a:rPr lang="ru-RU" altLang="ru-RU" sz="2000" b="1" dirty="0"/>
              <a:t> </a:t>
            </a:r>
            <a:endParaRPr lang="en-US" altLang="ru-RU" sz="2000" b="1" dirty="0"/>
          </a:p>
          <a:p>
            <a:pPr eaLnBrk="1" fontAlgn="t" hangingPunct="1"/>
            <a:endParaRPr lang="en-US" altLang="ru-RU" sz="2000" b="1" dirty="0"/>
          </a:p>
          <a:p>
            <a:pPr eaLnBrk="1" fontAlgn="t" hangingPunct="1"/>
            <a:r>
              <a:rPr lang="ru-RU" altLang="ru-RU" sz="2000" b="1" dirty="0"/>
              <a:t>Об этом говорится в</a:t>
            </a:r>
            <a:r>
              <a:rPr lang="en-US" altLang="ru-RU" sz="2000" b="1" dirty="0"/>
              <a:t> …</a:t>
            </a:r>
            <a:r>
              <a:rPr lang="ru-RU" altLang="ru-RU" sz="2000" b="1" dirty="0"/>
              <a:t> </a:t>
            </a:r>
            <a:r>
              <a:rPr lang="en-US" altLang="ru-RU" sz="2000" b="1" dirty="0"/>
              <a:t> </a:t>
            </a:r>
            <a:r>
              <a:rPr lang="ru-RU" altLang="ru-RU" sz="2000" b="1" dirty="0"/>
              <a:t>Кроме того, </a:t>
            </a:r>
            <a:r>
              <a:rPr lang="en-US" altLang="ru-RU" sz="2000" b="1" dirty="0"/>
              <a:t>…  </a:t>
            </a:r>
            <a:r>
              <a:rPr lang="ru-RU" altLang="ru-RU" sz="2000" b="1" dirty="0"/>
              <a:t>Также </a:t>
            </a:r>
            <a:r>
              <a:rPr lang="en-US" altLang="ru-RU" sz="2000" b="1" dirty="0"/>
              <a:t>…</a:t>
            </a:r>
            <a:r>
              <a:rPr lang="ru-RU" altLang="ru-RU" sz="2000" b="1" dirty="0"/>
              <a:t> </a:t>
            </a:r>
            <a:endParaRPr lang="en-US" altLang="ru-RU" sz="2000" b="1" dirty="0"/>
          </a:p>
          <a:p>
            <a:pPr eaLnBrk="1" fontAlgn="t" hangingPunct="1"/>
            <a:endParaRPr lang="en-US" altLang="ru-RU" sz="2000" b="1" dirty="0"/>
          </a:p>
          <a:p>
            <a:pPr eaLnBrk="1" fontAlgn="t" hangingPunct="1"/>
            <a:r>
              <a:rPr lang="ru-RU" altLang="ru-RU" sz="2000" b="1" dirty="0">
                <a:solidFill>
                  <a:schemeClr val="accent2"/>
                </a:solidFill>
              </a:rPr>
              <a:t>Напомним, авария на Саяно-Шушенской ГЭС произошла 17 августа. </a:t>
            </a:r>
            <a:endParaRPr lang="en-US" altLang="ru-RU" sz="2000" b="1" dirty="0">
              <a:solidFill>
                <a:schemeClr val="accent2"/>
              </a:solidFill>
            </a:endParaRPr>
          </a:p>
          <a:p>
            <a:pPr eaLnBrk="1" fontAlgn="t" hangingPunct="1"/>
            <a:endParaRPr lang="en-US" altLang="ru-RU" sz="2000" b="1" dirty="0">
              <a:solidFill>
                <a:schemeClr val="accent2"/>
              </a:solidFill>
            </a:endParaRPr>
          </a:p>
          <a:p>
            <a:pPr eaLnBrk="1" fontAlgn="t" hangingPunct="1"/>
            <a:r>
              <a:rPr lang="ru-RU" altLang="ru-RU" sz="2000" b="1" dirty="0">
                <a:solidFill>
                  <a:schemeClr val="hlink"/>
                </a:solidFill>
              </a:rPr>
              <a:t>Саяно-Шушенский гидроэнергетический комплекс расположен на реке Енисей на юго-востоке Республики Хакасия в Саянском каньоне - у выхода реки в Минусинскую котловину. Комплекс включает Саяно-Шушенскую ГЭС и расположенный ниже по течению </a:t>
            </a:r>
            <a:r>
              <a:rPr lang="ru-RU" altLang="ru-RU" sz="2000" b="1" dirty="0" err="1">
                <a:solidFill>
                  <a:schemeClr val="hlink"/>
                </a:solidFill>
              </a:rPr>
              <a:t>контррегулирующий</a:t>
            </a:r>
            <a:r>
              <a:rPr lang="ru-RU" altLang="ru-RU" sz="2000" b="1" dirty="0">
                <a:solidFill>
                  <a:schemeClr val="hlink"/>
                </a:solidFill>
              </a:rPr>
              <a:t> </a:t>
            </a:r>
            <a:r>
              <a:rPr lang="ru-RU" altLang="ru-RU" sz="2000" b="1" dirty="0" err="1">
                <a:solidFill>
                  <a:schemeClr val="hlink"/>
                </a:solidFill>
              </a:rPr>
              <a:t>Майнский</a:t>
            </a:r>
            <a:r>
              <a:rPr lang="ru-RU" altLang="ru-RU" sz="2000" b="1" dirty="0">
                <a:solidFill>
                  <a:schemeClr val="hlink"/>
                </a:solidFill>
              </a:rPr>
              <a:t> гидроузел.</a:t>
            </a:r>
            <a:r>
              <a:rPr lang="ru-RU" altLang="ru-RU" sz="2000" b="1" dirty="0"/>
              <a:t> </a:t>
            </a:r>
            <a:endParaRPr lang="ru-RU" altLang="ru-RU" sz="2000" dirty="0"/>
          </a:p>
        </p:txBody>
      </p:sp>
      <p:sp>
        <p:nvSpPr>
          <p:cNvPr id="39942" name="Rectangle 6">
            <a:extLst>
              <a:ext uri="{FF2B5EF4-FFF2-40B4-BE49-F238E27FC236}">
                <a16:creationId xmlns:a16="http://schemas.microsoft.com/office/drawing/2014/main" id="{4AD74D2C-F706-42B2-96A4-BF371DA4E4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"/>
          </a:xfrm>
          <a:noFill/>
        </p:spPr>
        <p:txBody>
          <a:bodyPr/>
          <a:lstStyle/>
          <a:p>
            <a:pPr eaLnBrk="1" hangingPunct="1"/>
            <a:r>
              <a:rPr lang="ru-RU" altLang="ru-RU" sz="3200">
                <a:solidFill>
                  <a:schemeClr val="tx1"/>
                </a:solidFill>
              </a:rPr>
              <a:t>Типичная структура новостного сообщения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F6AB00A-E144-45F4-8FD9-CF927F1F855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8135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2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2" name="Group 2">
            <a:extLst>
              <a:ext uri="{FF2B5EF4-FFF2-40B4-BE49-F238E27FC236}">
                <a16:creationId xmlns:a16="http://schemas.microsoft.com/office/drawing/2014/main" id="{A1677A0D-7A3E-4230-A9DF-8C0B4E61ECCB}"/>
              </a:ext>
            </a:extLst>
          </p:cNvPr>
          <p:cNvGrpSpPr>
            <a:grpSpLocks/>
          </p:cNvGrpSpPr>
          <p:nvPr/>
        </p:nvGrpSpPr>
        <p:grpSpPr bwMode="auto">
          <a:xfrm>
            <a:off x="0" y="1077913"/>
            <a:ext cx="9372600" cy="5780087"/>
            <a:chOff x="-3" y="-3"/>
            <a:chExt cx="5433" cy="3641"/>
          </a:xfrm>
        </p:grpSpPr>
        <p:grpSp>
          <p:nvGrpSpPr>
            <p:cNvPr id="40964" name="Group 3">
              <a:extLst>
                <a:ext uri="{FF2B5EF4-FFF2-40B4-BE49-F238E27FC236}">
                  <a16:creationId xmlns:a16="http://schemas.microsoft.com/office/drawing/2014/main" id="{FA05AC60-3FF5-42E0-8496-0AF630B7038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5427" cy="3635"/>
              <a:chOff x="0" y="0"/>
              <a:chExt cx="5427" cy="3635"/>
            </a:xfrm>
          </p:grpSpPr>
          <p:grpSp>
            <p:nvGrpSpPr>
              <p:cNvPr id="40966" name="Group 4">
                <a:extLst>
                  <a:ext uri="{FF2B5EF4-FFF2-40B4-BE49-F238E27FC236}">
                    <a16:creationId xmlns:a16="http://schemas.microsoft.com/office/drawing/2014/main" id="{91428ABE-8495-4D07-A80F-7F7C44E5793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0"/>
                <a:ext cx="533" cy="577"/>
                <a:chOff x="0" y="0"/>
                <a:chExt cx="533" cy="577"/>
              </a:xfrm>
            </p:grpSpPr>
            <p:sp>
              <p:nvSpPr>
                <p:cNvPr id="41036" name="Rectangle 5">
                  <a:extLst>
                    <a:ext uri="{FF2B5EF4-FFF2-40B4-BE49-F238E27FC236}">
                      <a16:creationId xmlns:a16="http://schemas.microsoft.com/office/drawing/2014/main" id="{C46257AE-3D9F-4370-B13D-D8E34084F39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" y="0"/>
                  <a:ext cx="447" cy="5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b="1">
                      <a:solidFill>
                        <a:srgbClr val="FF3300"/>
                      </a:solidFill>
                      <a:cs typeface="Arial" panose="020B0604020202020204" pitchFamily="34" charset="0"/>
                    </a:rPr>
                    <a:t>0,39</a:t>
                  </a:r>
                  <a:endParaRPr lang="ru-RU" altLang="ru-RU" sz="1200" b="1">
                    <a:solidFill>
                      <a:srgbClr val="FF3300"/>
                    </a:solidFill>
                    <a:cs typeface="Times New Roman" panose="02020603050405020304" pitchFamily="18" charset="0"/>
                  </a:endParaRPr>
                </a:p>
                <a:p>
                  <a:endParaRPr lang="ru-RU" altLang="ru-RU" b="1">
                    <a:solidFill>
                      <a:srgbClr val="FF3300"/>
                    </a:solidFill>
                  </a:endParaRPr>
                </a:p>
              </p:txBody>
            </p:sp>
            <p:sp>
              <p:nvSpPr>
                <p:cNvPr id="41037" name="Rectangle 6">
                  <a:extLst>
                    <a:ext uri="{FF2B5EF4-FFF2-40B4-BE49-F238E27FC236}">
                      <a16:creationId xmlns:a16="http://schemas.microsoft.com/office/drawing/2014/main" id="{1C9CDD35-6140-4347-B0C4-9153C56B024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33" cy="57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0967" name="Group 7">
                <a:extLst>
                  <a:ext uri="{FF2B5EF4-FFF2-40B4-BE49-F238E27FC236}">
                    <a16:creationId xmlns:a16="http://schemas.microsoft.com/office/drawing/2014/main" id="{561500C2-14E2-4D2A-9258-97EB57C465E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33" y="0"/>
                <a:ext cx="893" cy="577"/>
                <a:chOff x="533" y="0"/>
                <a:chExt cx="893" cy="577"/>
              </a:xfrm>
            </p:grpSpPr>
            <p:sp>
              <p:nvSpPr>
                <p:cNvPr id="41034" name="Rectangle 8">
                  <a:extLst>
                    <a:ext uri="{FF2B5EF4-FFF2-40B4-BE49-F238E27FC236}">
                      <a16:creationId xmlns:a16="http://schemas.microsoft.com/office/drawing/2014/main" id="{DA81F47C-D387-4352-8D96-FB340627B03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6" y="0"/>
                  <a:ext cx="807" cy="5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b="1">
                      <a:cs typeface="Arial" panose="020B0604020202020204" pitchFamily="34" charset="0"/>
                    </a:rPr>
                    <a:t>2009.10.05 16:08:54</a:t>
                  </a:r>
                  <a:endParaRPr lang="ru-RU" altLang="ru-RU" sz="1200" b="1">
                    <a:cs typeface="Times New Roman" panose="02020603050405020304" pitchFamily="18" charset="0"/>
                  </a:endParaRPr>
                </a:p>
                <a:p>
                  <a:endParaRPr lang="ru-RU" altLang="ru-RU" b="1"/>
                </a:p>
              </p:txBody>
            </p:sp>
            <p:sp>
              <p:nvSpPr>
                <p:cNvPr id="41035" name="Rectangle 9">
                  <a:extLst>
                    <a:ext uri="{FF2B5EF4-FFF2-40B4-BE49-F238E27FC236}">
                      <a16:creationId xmlns:a16="http://schemas.microsoft.com/office/drawing/2014/main" id="{E32BE11C-4192-45AA-B2DC-DA1AF5A0B5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33" y="0"/>
                  <a:ext cx="893" cy="57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0968" name="Group 10">
                <a:extLst>
                  <a:ext uri="{FF2B5EF4-FFF2-40B4-BE49-F238E27FC236}">
                    <a16:creationId xmlns:a16="http://schemas.microsoft.com/office/drawing/2014/main" id="{962F930E-D20B-4FB7-8C98-D32C24D5C89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26" y="0"/>
                <a:ext cx="2691" cy="577"/>
                <a:chOff x="1426" y="0"/>
                <a:chExt cx="2691" cy="577"/>
              </a:xfrm>
            </p:grpSpPr>
            <p:sp>
              <p:nvSpPr>
                <p:cNvPr id="41032" name="Rectangle 11">
                  <a:extLst>
                    <a:ext uri="{FF2B5EF4-FFF2-40B4-BE49-F238E27FC236}">
                      <a16:creationId xmlns:a16="http://schemas.microsoft.com/office/drawing/2014/main" id="{0A653D60-4440-43BB-8FB4-6C946EAEA2D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69" y="0"/>
                  <a:ext cx="2605" cy="5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b="1">
                      <a:cs typeface="Arial" panose="020B0604020202020204" pitchFamily="34" charset="0"/>
                    </a:rPr>
                    <a:t>Игрок сборной Аргентины забил головой с сорока метров</a:t>
                  </a:r>
                  <a:endParaRPr lang="ru-RU" altLang="ru-RU" sz="1200" b="1">
                    <a:cs typeface="Times New Roman" panose="02020603050405020304" pitchFamily="18" charset="0"/>
                  </a:endParaRPr>
                </a:p>
                <a:p>
                  <a:endParaRPr lang="ru-RU" altLang="ru-RU"/>
                </a:p>
              </p:txBody>
            </p:sp>
            <p:sp>
              <p:nvSpPr>
                <p:cNvPr id="41033" name="Rectangle 12">
                  <a:extLst>
                    <a:ext uri="{FF2B5EF4-FFF2-40B4-BE49-F238E27FC236}">
                      <a16:creationId xmlns:a16="http://schemas.microsoft.com/office/drawing/2014/main" id="{BD58C015-F4BB-4F78-8B8A-E15AEDB9EB2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26" y="0"/>
                  <a:ext cx="2691" cy="57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0969" name="Group 13">
                <a:extLst>
                  <a:ext uri="{FF2B5EF4-FFF2-40B4-BE49-F238E27FC236}">
                    <a16:creationId xmlns:a16="http://schemas.microsoft.com/office/drawing/2014/main" id="{3BAA167B-0F35-4095-86CB-F2378B898DD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17" y="0"/>
                <a:ext cx="1310" cy="577"/>
                <a:chOff x="4117" y="0"/>
                <a:chExt cx="1310" cy="577"/>
              </a:xfrm>
            </p:grpSpPr>
            <p:sp>
              <p:nvSpPr>
                <p:cNvPr id="41030" name="Rectangle 14">
                  <a:extLst>
                    <a:ext uri="{FF2B5EF4-FFF2-40B4-BE49-F238E27FC236}">
                      <a16:creationId xmlns:a16="http://schemas.microsoft.com/office/drawing/2014/main" id="{F8E4963A-9895-4F4D-99AF-F1E6A7FCB5A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60" y="0"/>
                  <a:ext cx="1224" cy="5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en-US" altLang="ru-RU">
                      <a:cs typeface="Arial" panose="020B0604020202020204" pitchFamily="34" charset="0"/>
                    </a:rPr>
                    <a:t>YTPO.ru</a:t>
                  </a:r>
                  <a:endParaRPr lang="ru-RU" altLang="ru-RU" sz="1200">
                    <a:cs typeface="Times New Roman" panose="02020603050405020304" pitchFamily="18" charset="0"/>
                  </a:endParaRPr>
                </a:p>
                <a:p>
                  <a:endParaRPr lang="ru-RU" altLang="ru-RU"/>
                </a:p>
              </p:txBody>
            </p:sp>
            <p:sp>
              <p:nvSpPr>
                <p:cNvPr id="41031" name="Rectangle 15">
                  <a:extLst>
                    <a:ext uri="{FF2B5EF4-FFF2-40B4-BE49-F238E27FC236}">
                      <a16:creationId xmlns:a16="http://schemas.microsoft.com/office/drawing/2014/main" id="{9025FF48-33CB-4726-81F0-E3BC6A2B705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17" y="0"/>
                  <a:ext cx="1310" cy="57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0970" name="Group 16">
                <a:extLst>
                  <a:ext uri="{FF2B5EF4-FFF2-40B4-BE49-F238E27FC236}">
                    <a16:creationId xmlns:a16="http://schemas.microsoft.com/office/drawing/2014/main" id="{81452E9A-7569-4339-B228-123DD0DB711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577"/>
                <a:ext cx="533" cy="577"/>
                <a:chOff x="0" y="577"/>
                <a:chExt cx="533" cy="577"/>
              </a:xfrm>
            </p:grpSpPr>
            <p:sp>
              <p:nvSpPr>
                <p:cNvPr id="41028" name="Rectangle 17">
                  <a:extLst>
                    <a:ext uri="{FF2B5EF4-FFF2-40B4-BE49-F238E27FC236}">
                      <a16:creationId xmlns:a16="http://schemas.microsoft.com/office/drawing/2014/main" id="{37F17BB4-328F-4029-A0C3-4C591BFF229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" y="577"/>
                  <a:ext cx="447" cy="5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b="1">
                      <a:solidFill>
                        <a:srgbClr val="FF3300"/>
                      </a:solidFill>
                      <a:cs typeface="Arial" panose="020B0604020202020204" pitchFamily="34" charset="0"/>
                    </a:rPr>
                    <a:t>0,41</a:t>
                  </a:r>
                  <a:endParaRPr lang="ru-RU" altLang="ru-RU" sz="1200" b="1">
                    <a:solidFill>
                      <a:srgbClr val="FF3300"/>
                    </a:solidFill>
                    <a:cs typeface="Times New Roman" panose="02020603050405020304" pitchFamily="18" charset="0"/>
                  </a:endParaRPr>
                </a:p>
                <a:p>
                  <a:endParaRPr lang="ru-RU" altLang="ru-RU" b="1">
                    <a:solidFill>
                      <a:srgbClr val="FF3300"/>
                    </a:solidFill>
                  </a:endParaRPr>
                </a:p>
              </p:txBody>
            </p:sp>
            <p:sp>
              <p:nvSpPr>
                <p:cNvPr id="41029" name="Rectangle 18">
                  <a:extLst>
                    <a:ext uri="{FF2B5EF4-FFF2-40B4-BE49-F238E27FC236}">
                      <a16:creationId xmlns:a16="http://schemas.microsoft.com/office/drawing/2014/main" id="{441E7D43-0982-4017-AB7C-3037292C43A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577"/>
                  <a:ext cx="533" cy="57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0971" name="Group 19">
                <a:extLst>
                  <a:ext uri="{FF2B5EF4-FFF2-40B4-BE49-F238E27FC236}">
                    <a16:creationId xmlns:a16="http://schemas.microsoft.com/office/drawing/2014/main" id="{A7174996-6351-4062-B55D-1730FEA05EB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33" y="577"/>
                <a:ext cx="893" cy="577"/>
                <a:chOff x="533" y="577"/>
                <a:chExt cx="893" cy="577"/>
              </a:xfrm>
            </p:grpSpPr>
            <p:sp>
              <p:nvSpPr>
                <p:cNvPr id="41026" name="Rectangle 20">
                  <a:extLst>
                    <a:ext uri="{FF2B5EF4-FFF2-40B4-BE49-F238E27FC236}">
                      <a16:creationId xmlns:a16="http://schemas.microsoft.com/office/drawing/2014/main" id="{0CACDD15-98D9-441C-A781-A0973EE004B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6" y="577"/>
                  <a:ext cx="807" cy="5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b="1">
                      <a:cs typeface="Arial" panose="020B0604020202020204" pitchFamily="34" charset="0"/>
                    </a:rPr>
                    <a:t>2009.10.05 16:16:00</a:t>
                  </a:r>
                  <a:endParaRPr lang="ru-RU" altLang="ru-RU" sz="1200" b="1">
                    <a:cs typeface="Times New Roman" panose="02020603050405020304" pitchFamily="18" charset="0"/>
                  </a:endParaRPr>
                </a:p>
                <a:p>
                  <a:endParaRPr lang="ru-RU" altLang="ru-RU"/>
                </a:p>
              </p:txBody>
            </p:sp>
            <p:sp>
              <p:nvSpPr>
                <p:cNvPr id="41027" name="Rectangle 21">
                  <a:extLst>
                    <a:ext uri="{FF2B5EF4-FFF2-40B4-BE49-F238E27FC236}">
                      <a16:creationId xmlns:a16="http://schemas.microsoft.com/office/drawing/2014/main" id="{35D1C9F8-84DE-422F-94AC-29A30B9B461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33" y="577"/>
                  <a:ext cx="893" cy="57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0972" name="Group 22">
                <a:extLst>
                  <a:ext uri="{FF2B5EF4-FFF2-40B4-BE49-F238E27FC236}">
                    <a16:creationId xmlns:a16="http://schemas.microsoft.com/office/drawing/2014/main" id="{518DA602-2A04-42B9-B36D-FC14D80AE37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26" y="577"/>
                <a:ext cx="2691" cy="577"/>
                <a:chOff x="1426" y="577"/>
                <a:chExt cx="2691" cy="577"/>
              </a:xfrm>
            </p:grpSpPr>
            <p:sp>
              <p:nvSpPr>
                <p:cNvPr id="41024" name="Rectangle 23">
                  <a:extLst>
                    <a:ext uri="{FF2B5EF4-FFF2-40B4-BE49-F238E27FC236}">
                      <a16:creationId xmlns:a16="http://schemas.microsoft.com/office/drawing/2014/main" id="{83E0BB41-3E78-46C6-80E6-7E4A01481FC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69" y="577"/>
                  <a:ext cx="2605" cy="5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b="1">
                      <a:cs typeface="Arial" panose="020B0604020202020204" pitchFamily="34" charset="0"/>
                    </a:rPr>
                    <a:t>Футболист забил головой с сорока метров</a:t>
                  </a:r>
                  <a:endParaRPr lang="ru-RU" altLang="ru-RU" sz="1200" b="1">
                    <a:cs typeface="Times New Roman" panose="02020603050405020304" pitchFamily="18" charset="0"/>
                  </a:endParaRPr>
                </a:p>
                <a:p>
                  <a:endParaRPr lang="ru-RU" altLang="ru-RU" b="1"/>
                </a:p>
              </p:txBody>
            </p:sp>
            <p:sp>
              <p:nvSpPr>
                <p:cNvPr id="41025" name="Rectangle 24">
                  <a:extLst>
                    <a:ext uri="{FF2B5EF4-FFF2-40B4-BE49-F238E27FC236}">
                      <a16:creationId xmlns:a16="http://schemas.microsoft.com/office/drawing/2014/main" id="{680584DB-53D4-4A5F-9BF0-A8910B3E813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26" y="577"/>
                  <a:ext cx="2691" cy="57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0973" name="Group 25">
                <a:extLst>
                  <a:ext uri="{FF2B5EF4-FFF2-40B4-BE49-F238E27FC236}">
                    <a16:creationId xmlns:a16="http://schemas.microsoft.com/office/drawing/2014/main" id="{567E243D-5203-45EC-83FF-6D257B23F84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17" y="577"/>
                <a:ext cx="1310" cy="577"/>
                <a:chOff x="4117" y="577"/>
                <a:chExt cx="1310" cy="577"/>
              </a:xfrm>
            </p:grpSpPr>
            <p:sp>
              <p:nvSpPr>
                <p:cNvPr id="41022" name="Rectangle 26">
                  <a:extLst>
                    <a:ext uri="{FF2B5EF4-FFF2-40B4-BE49-F238E27FC236}">
                      <a16:creationId xmlns:a16="http://schemas.microsoft.com/office/drawing/2014/main" id="{FFF6BEF0-63E3-4E9C-BA59-DA33516CB1F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60" y="577"/>
                  <a:ext cx="1224" cy="5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>
                      <a:cs typeface="Arial" panose="020B0604020202020204" pitchFamily="34" charset="0"/>
                    </a:rPr>
                    <a:t>ИА</a:t>
                  </a:r>
                  <a:r>
                    <a:rPr lang="en-US" altLang="ru-RU">
                      <a:cs typeface="Arial" panose="020B0604020202020204" pitchFamily="34" charset="0"/>
                    </a:rPr>
                    <a:t> "</a:t>
                  </a:r>
                  <a:r>
                    <a:rPr lang="ru-RU" altLang="ru-RU">
                      <a:cs typeface="Arial" panose="020B0604020202020204" pitchFamily="34" charset="0"/>
                    </a:rPr>
                    <a:t>Курсор</a:t>
                  </a:r>
                  <a:r>
                    <a:rPr lang="en-US" altLang="ru-RU">
                      <a:cs typeface="Arial" panose="020B0604020202020204" pitchFamily="34" charset="0"/>
                    </a:rPr>
                    <a:t>"</a:t>
                  </a:r>
                  <a:endParaRPr lang="ru-RU" altLang="ru-RU" sz="1200">
                    <a:cs typeface="Times New Roman" panose="02020603050405020304" pitchFamily="18" charset="0"/>
                  </a:endParaRPr>
                </a:p>
                <a:p>
                  <a:endParaRPr lang="ru-RU" altLang="ru-RU"/>
                </a:p>
              </p:txBody>
            </p:sp>
            <p:sp>
              <p:nvSpPr>
                <p:cNvPr id="41023" name="Rectangle 27">
                  <a:extLst>
                    <a:ext uri="{FF2B5EF4-FFF2-40B4-BE49-F238E27FC236}">
                      <a16:creationId xmlns:a16="http://schemas.microsoft.com/office/drawing/2014/main" id="{850DD669-08EA-4139-A5C6-C1CDFE66A97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17" y="577"/>
                  <a:ext cx="1310" cy="57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0974" name="Group 28">
                <a:extLst>
                  <a:ext uri="{FF2B5EF4-FFF2-40B4-BE49-F238E27FC236}">
                    <a16:creationId xmlns:a16="http://schemas.microsoft.com/office/drawing/2014/main" id="{3621E1AE-0AFD-4555-BCDD-75F6B26FAE4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1154"/>
                <a:ext cx="533" cy="750"/>
                <a:chOff x="0" y="1154"/>
                <a:chExt cx="533" cy="750"/>
              </a:xfrm>
            </p:grpSpPr>
            <p:sp>
              <p:nvSpPr>
                <p:cNvPr id="41020" name="Rectangle 29">
                  <a:extLst>
                    <a:ext uri="{FF2B5EF4-FFF2-40B4-BE49-F238E27FC236}">
                      <a16:creationId xmlns:a16="http://schemas.microsoft.com/office/drawing/2014/main" id="{FCF21D32-AE90-49EF-9FB7-5DBA511BB6B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" y="1154"/>
                  <a:ext cx="447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b="1">
                      <a:solidFill>
                        <a:srgbClr val="FF3300"/>
                      </a:solidFill>
                      <a:cs typeface="Arial" panose="020B0604020202020204" pitchFamily="34" charset="0"/>
                    </a:rPr>
                    <a:t>0,40</a:t>
                  </a:r>
                  <a:endParaRPr lang="ru-RU" altLang="ru-RU" b="1">
                    <a:solidFill>
                      <a:srgbClr val="FF3300"/>
                    </a:solidFill>
                    <a:cs typeface="Times New Roman" panose="02020603050405020304" pitchFamily="18" charset="0"/>
                  </a:endParaRPr>
                </a:p>
                <a:p>
                  <a:endParaRPr lang="ru-RU" altLang="ru-RU"/>
                </a:p>
              </p:txBody>
            </p:sp>
            <p:sp>
              <p:nvSpPr>
                <p:cNvPr id="41021" name="Rectangle 30">
                  <a:extLst>
                    <a:ext uri="{FF2B5EF4-FFF2-40B4-BE49-F238E27FC236}">
                      <a16:creationId xmlns:a16="http://schemas.microsoft.com/office/drawing/2014/main" id="{83316B2A-6E2F-4F05-8EDC-E922236BDB3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1154"/>
                  <a:ext cx="533" cy="75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0975" name="Group 31">
                <a:extLst>
                  <a:ext uri="{FF2B5EF4-FFF2-40B4-BE49-F238E27FC236}">
                    <a16:creationId xmlns:a16="http://schemas.microsoft.com/office/drawing/2014/main" id="{B0E5ECC0-0218-4D6D-AB65-F6A4AAD8032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33" y="1154"/>
                <a:ext cx="893" cy="750"/>
                <a:chOff x="533" y="1154"/>
                <a:chExt cx="893" cy="750"/>
              </a:xfrm>
            </p:grpSpPr>
            <p:sp>
              <p:nvSpPr>
                <p:cNvPr id="41018" name="Rectangle 32">
                  <a:extLst>
                    <a:ext uri="{FF2B5EF4-FFF2-40B4-BE49-F238E27FC236}">
                      <a16:creationId xmlns:a16="http://schemas.microsoft.com/office/drawing/2014/main" id="{25D3554B-7AE4-4FF8-A896-19EBCE891C9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6" y="1154"/>
                  <a:ext cx="807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b="1">
                      <a:cs typeface="Arial" panose="020B0604020202020204" pitchFamily="34" charset="0"/>
                    </a:rPr>
                    <a:t>2009.10.05 16:26:00</a:t>
                  </a:r>
                  <a:endParaRPr lang="ru-RU" altLang="ru-RU" sz="1200" b="1">
                    <a:cs typeface="Times New Roman" panose="02020603050405020304" pitchFamily="18" charset="0"/>
                  </a:endParaRPr>
                </a:p>
                <a:p>
                  <a:endParaRPr lang="ru-RU" altLang="ru-RU" b="1"/>
                </a:p>
              </p:txBody>
            </p:sp>
            <p:sp>
              <p:nvSpPr>
                <p:cNvPr id="41019" name="Rectangle 33">
                  <a:extLst>
                    <a:ext uri="{FF2B5EF4-FFF2-40B4-BE49-F238E27FC236}">
                      <a16:creationId xmlns:a16="http://schemas.microsoft.com/office/drawing/2014/main" id="{C01F657D-C014-48C8-9E59-68B4B031373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33" y="1154"/>
                  <a:ext cx="893" cy="75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0976" name="Group 34">
                <a:extLst>
                  <a:ext uri="{FF2B5EF4-FFF2-40B4-BE49-F238E27FC236}">
                    <a16:creationId xmlns:a16="http://schemas.microsoft.com/office/drawing/2014/main" id="{C2BAA219-16A5-46F5-9709-2C25AD5B13D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26" y="1154"/>
                <a:ext cx="2691" cy="750"/>
                <a:chOff x="1426" y="1154"/>
                <a:chExt cx="2691" cy="750"/>
              </a:xfrm>
            </p:grpSpPr>
            <p:sp>
              <p:nvSpPr>
                <p:cNvPr id="41016" name="Rectangle 35">
                  <a:extLst>
                    <a:ext uri="{FF2B5EF4-FFF2-40B4-BE49-F238E27FC236}">
                      <a16:creationId xmlns:a16="http://schemas.microsoft.com/office/drawing/2014/main" id="{65B813DD-98D9-468B-B01C-9D3D501B4D9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69" y="1154"/>
                  <a:ext cx="2605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b="1">
                      <a:cs typeface="Arial" panose="020B0604020202020204" pitchFamily="34" charset="0"/>
                    </a:rPr>
                    <a:t>Аргентинский форвард забил победный гол ударом головой с середины поля (ВИДЕО)</a:t>
                  </a:r>
                  <a:endParaRPr lang="ru-RU" altLang="ru-RU" sz="1200" b="1">
                    <a:cs typeface="Times New Roman" panose="02020603050405020304" pitchFamily="18" charset="0"/>
                  </a:endParaRPr>
                </a:p>
                <a:p>
                  <a:endParaRPr lang="ru-RU" altLang="ru-RU" b="1"/>
                </a:p>
              </p:txBody>
            </p:sp>
            <p:sp>
              <p:nvSpPr>
                <p:cNvPr id="41017" name="Rectangle 36">
                  <a:extLst>
                    <a:ext uri="{FF2B5EF4-FFF2-40B4-BE49-F238E27FC236}">
                      <a16:creationId xmlns:a16="http://schemas.microsoft.com/office/drawing/2014/main" id="{1C107569-E23E-4F86-91FE-D4A2251D96B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26" y="1154"/>
                  <a:ext cx="2691" cy="75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0977" name="Group 37">
                <a:extLst>
                  <a:ext uri="{FF2B5EF4-FFF2-40B4-BE49-F238E27FC236}">
                    <a16:creationId xmlns:a16="http://schemas.microsoft.com/office/drawing/2014/main" id="{1FCFD4E7-3148-4355-8545-139C8CF2548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17" y="1154"/>
                <a:ext cx="1310" cy="750"/>
                <a:chOff x="4117" y="1154"/>
                <a:chExt cx="1310" cy="750"/>
              </a:xfrm>
            </p:grpSpPr>
            <p:sp>
              <p:nvSpPr>
                <p:cNvPr id="41014" name="Rectangle 38">
                  <a:extLst>
                    <a:ext uri="{FF2B5EF4-FFF2-40B4-BE49-F238E27FC236}">
                      <a16:creationId xmlns:a16="http://schemas.microsoft.com/office/drawing/2014/main" id="{E378A3F7-BF9D-4190-A20C-6C2D6E0BE42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60" y="1154"/>
                  <a:ext cx="1224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en-US" altLang="ru-RU">
                      <a:cs typeface="Arial" panose="020B0604020202020204" pitchFamily="34" charset="0"/>
                    </a:rPr>
                    <a:t>NEWSru.com</a:t>
                  </a:r>
                  <a:endParaRPr lang="ru-RU" altLang="ru-RU" sz="1200">
                    <a:cs typeface="Times New Roman" panose="02020603050405020304" pitchFamily="18" charset="0"/>
                  </a:endParaRPr>
                </a:p>
                <a:p>
                  <a:endParaRPr lang="ru-RU" altLang="ru-RU"/>
                </a:p>
              </p:txBody>
            </p:sp>
            <p:sp>
              <p:nvSpPr>
                <p:cNvPr id="41015" name="Rectangle 39">
                  <a:extLst>
                    <a:ext uri="{FF2B5EF4-FFF2-40B4-BE49-F238E27FC236}">
                      <a16:creationId xmlns:a16="http://schemas.microsoft.com/office/drawing/2014/main" id="{281FEFEC-96F5-4E66-A251-CB8D52FCBBA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17" y="1154"/>
                  <a:ext cx="1310" cy="75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0978" name="Group 40">
                <a:extLst>
                  <a:ext uri="{FF2B5EF4-FFF2-40B4-BE49-F238E27FC236}">
                    <a16:creationId xmlns:a16="http://schemas.microsoft.com/office/drawing/2014/main" id="{94A834F3-5651-4033-982C-0C564110361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1904"/>
                <a:ext cx="533" cy="577"/>
                <a:chOff x="0" y="1904"/>
                <a:chExt cx="533" cy="577"/>
              </a:xfrm>
            </p:grpSpPr>
            <p:sp>
              <p:nvSpPr>
                <p:cNvPr id="41012" name="Rectangle 41">
                  <a:extLst>
                    <a:ext uri="{FF2B5EF4-FFF2-40B4-BE49-F238E27FC236}">
                      <a16:creationId xmlns:a16="http://schemas.microsoft.com/office/drawing/2014/main" id="{2A386746-8FF9-49C4-8FEC-DB97994DCF5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" y="1904"/>
                  <a:ext cx="447" cy="5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b="1">
                      <a:solidFill>
                        <a:srgbClr val="FF3300"/>
                      </a:solidFill>
                      <a:cs typeface="Arial" panose="020B0604020202020204" pitchFamily="34" charset="0"/>
                    </a:rPr>
                    <a:t>0,48</a:t>
                  </a:r>
                  <a:endParaRPr lang="ru-RU" altLang="ru-RU" b="1">
                    <a:solidFill>
                      <a:srgbClr val="FF3300"/>
                    </a:solidFill>
                    <a:cs typeface="Times New Roman" panose="02020603050405020304" pitchFamily="18" charset="0"/>
                  </a:endParaRPr>
                </a:p>
                <a:p>
                  <a:endParaRPr lang="ru-RU" altLang="ru-RU"/>
                </a:p>
              </p:txBody>
            </p:sp>
            <p:sp>
              <p:nvSpPr>
                <p:cNvPr id="41013" name="Rectangle 42">
                  <a:extLst>
                    <a:ext uri="{FF2B5EF4-FFF2-40B4-BE49-F238E27FC236}">
                      <a16:creationId xmlns:a16="http://schemas.microsoft.com/office/drawing/2014/main" id="{F9138D5B-F748-493E-86E0-1D8B644C639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1904"/>
                  <a:ext cx="533" cy="57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0979" name="Group 43">
                <a:extLst>
                  <a:ext uri="{FF2B5EF4-FFF2-40B4-BE49-F238E27FC236}">
                    <a16:creationId xmlns:a16="http://schemas.microsoft.com/office/drawing/2014/main" id="{89E0D16F-F5F4-45A4-97F3-4ACB1EAD55D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33" y="1904"/>
                <a:ext cx="893" cy="577"/>
                <a:chOff x="533" y="1904"/>
                <a:chExt cx="893" cy="577"/>
              </a:xfrm>
            </p:grpSpPr>
            <p:sp>
              <p:nvSpPr>
                <p:cNvPr id="41010" name="Rectangle 44">
                  <a:extLst>
                    <a:ext uri="{FF2B5EF4-FFF2-40B4-BE49-F238E27FC236}">
                      <a16:creationId xmlns:a16="http://schemas.microsoft.com/office/drawing/2014/main" id="{F2A2CC2D-DC54-4FB8-8A9F-2933FE68CB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6" y="1904"/>
                  <a:ext cx="807" cy="5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b="1">
                      <a:cs typeface="Arial" panose="020B0604020202020204" pitchFamily="34" charset="0"/>
                    </a:rPr>
                    <a:t>2009.10.05 16:51:11</a:t>
                  </a:r>
                  <a:endParaRPr lang="ru-RU" altLang="ru-RU" sz="1200" b="1">
                    <a:cs typeface="Times New Roman" panose="02020603050405020304" pitchFamily="18" charset="0"/>
                  </a:endParaRPr>
                </a:p>
                <a:p>
                  <a:endParaRPr lang="ru-RU" altLang="ru-RU"/>
                </a:p>
              </p:txBody>
            </p:sp>
            <p:sp>
              <p:nvSpPr>
                <p:cNvPr id="41011" name="Rectangle 45">
                  <a:extLst>
                    <a:ext uri="{FF2B5EF4-FFF2-40B4-BE49-F238E27FC236}">
                      <a16:creationId xmlns:a16="http://schemas.microsoft.com/office/drawing/2014/main" id="{0261A5DB-0641-4E1E-AF30-D7CF2309C94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33" y="1904"/>
                  <a:ext cx="893" cy="57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0980" name="Group 46">
                <a:extLst>
                  <a:ext uri="{FF2B5EF4-FFF2-40B4-BE49-F238E27FC236}">
                    <a16:creationId xmlns:a16="http://schemas.microsoft.com/office/drawing/2014/main" id="{8DE92513-9718-4045-A209-41F4FCC61E8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26" y="1904"/>
                <a:ext cx="2691" cy="577"/>
                <a:chOff x="1426" y="1904"/>
                <a:chExt cx="2691" cy="577"/>
              </a:xfrm>
            </p:grpSpPr>
            <p:sp>
              <p:nvSpPr>
                <p:cNvPr id="41008" name="Rectangle 47">
                  <a:extLst>
                    <a:ext uri="{FF2B5EF4-FFF2-40B4-BE49-F238E27FC236}">
                      <a16:creationId xmlns:a16="http://schemas.microsoft.com/office/drawing/2014/main" id="{0D5B705B-8EE4-4CCD-BD07-4B2A31CDDC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69" y="1904"/>
                  <a:ext cx="2605" cy="5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b="1">
                      <a:cs typeface="Arial" panose="020B0604020202020204" pitchFamily="34" charset="0"/>
                    </a:rPr>
                    <a:t>Аргентинский футболист забил гол ударом головой с 40 метров</a:t>
                  </a:r>
                  <a:endParaRPr lang="ru-RU" altLang="ru-RU" sz="1200" b="1">
                    <a:cs typeface="Times New Roman" panose="02020603050405020304" pitchFamily="18" charset="0"/>
                  </a:endParaRPr>
                </a:p>
                <a:p>
                  <a:endParaRPr lang="ru-RU" altLang="ru-RU"/>
                </a:p>
              </p:txBody>
            </p:sp>
            <p:sp>
              <p:nvSpPr>
                <p:cNvPr id="41009" name="Rectangle 48">
                  <a:extLst>
                    <a:ext uri="{FF2B5EF4-FFF2-40B4-BE49-F238E27FC236}">
                      <a16:creationId xmlns:a16="http://schemas.microsoft.com/office/drawing/2014/main" id="{979C6C52-E4F4-4A47-9B5C-21658C1BA18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26" y="1904"/>
                  <a:ext cx="2691" cy="57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0981" name="Group 49">
                <a:extLst>
                  <a:ext uri="{FF2B5EF4-FFF2-40B4-BE49-F238E27FC236}">
                    <a16:creationId xmlns:a16="http://schemas.microsoft.com/office/drawing/2014/main" id="{6981B78A-2FB5-45DB-AE6B-1590C3D1C8B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17" y="1904"/>
                <a:ext cx="1310" cy="577"/>
                <a:chOff x="4117" y="1904"/>
                <a:chExt cx="1310" cy="577"/>
              </a:xfrm>
            </p:grpSpPr>
            <p:sp>
              <p:nvSpPr>
                <p:cNvPr id="41006" name="Rectangle 50">
                  <a:extLst>
                    <a:ext uri="{FF2B5EF4-FFF2-40B4-BE49-F238E27FC236}">
                      <a16:creationId xmlns:a16="http://schemas.microsoft.com/office/drawing/2014/main" id="{EE7E7705-9099-4357-B82E-44911017458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60" y="1904"/>
                  <a:ext cx="1224" cy="5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en-US" altLang="ru-RU">
                      <a:cs typeface="Arial" panose="020B0604020202020204" pitchFamily="34" charset="0"/>
                    </a:rPr>
                    <a:t>Energyland</a:t>
                  </a:r>
                  <a:endParaRPr lang="ru-RU" altLang="ru-RU" sz="1200">
                    <a:cs typeface="Times New Roman" panose="02020603050405020304" pitchFamily="18" charset="0"/>
                  </a:endParaRPr>
                </a:p>
                <a:p>
                  <a:endParaRPr lang="ru-RU" altLang="ru-RU"/>
                </a:p>
              </p:txBody>
            </p:sp>
            <p:sp>
              <p:nvSpPr>
                <p:cNvPr id="41007" name="Rectangle 51">
                  <a:extLst>
                    <a:ext uri="{FF2B5EF4-FFF2-40B4-BE49-F238E27FC236}">
                      <a16:creationId xmlns:a16="http://schemas.microsoft.com/office/drawing/2014/main" id="{7347D238-6A37-412E-B57A-5E4C323A04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17" y="1904"/>
                  <a:ext cx="1310" cy="57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0982" name="Group 52">
                <a:extLst>
                  <a:ext uri="{FF2B5EF4-FFF2-40B4-BE49-F238E27FC236}">
                    <a16:creationId xmlns:a16="http://schemas.microsoft.com/office/drawing/2014/main" id="{84286498-38DD-469B-B3FD-9937E5A383C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2481"/>
                <a:ext cx="533" cy="577"/>
                <a:chOff x="0" y="2481"/>
                <a:chExt cx="533" cy="577"/>
              </a:xfrm>
            </p:grpSpPr>
            <p:sp>
              <p:nvSpPr>
                <p:cNvPr id="41004" name="Rectangle 53">
                  <a:extLst>
                    <a:ext uri="{FF2B5EF4-FFF2-40B4-BE49-F238E27FC236}">
                      <a16:creationId xmlns:a16="http://schemas.microsoft.com/office/drawing/2014/main" id="{4CD6A327-650B-4C19-91B2-63BA69DFBE9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" y="2481"/>
                  <a:ext cx="447" cy="5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b="1">
                      <a:solidFill>
                        <a:srgbClr val="FF3300"/>
                      </a:solidFill>
                      <a:cs typeface="Arial" panose="020B0604020202020204" pitchFamily="34" charset="0"/>
                    </a:rPr>
                    <a:t>0,43</a:t>
                  </a:r>
                  <a:endParaRPr lang="ru-RU" altLang="ru-RU" b="1">
                    <a:solidFill>
                      <a:srgbClr val="FF3300"/>
                    </a:solidFill>
                    <a:cs typeface="Times New Roman" panose="02020603050405020304" pitchFamily="18" charset="0"/>
                  </a:endParaRPr>
                </a:p>
                <a:p>
                  <a:endParaRPr lang="ru-RU" altLang="ru-RU"/>
                </a:p>
              </p:txBody>
            </p:sp>
            <p:sp>
              <p:nvSpPr>
                <p:cNvPr id="41005" name="Rectangle 54">
                  <a:extLst>
                    <a:ext uri="{FF2B5EF4-FFF2-40B4-BE49-F238E27FC236}">
                      <a16:creationId xmlns:a16="http://schemas.microsoft.com/office/drawing/2014/main" id="{AE82BD65-16F1-411F-BC94-2B588C96C64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2481"/>
                  <a:ext cx="533" cy="57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0983" name="Group 55">
                <a:extLst>
                  <a:ext uri="{FF2B5EF4-FFF2-40B4-BE49-F238E27FC236}">
                    <a16:creationId xmlns:a16="http://schemas.microsoft.com/office/drawing/2014/main" id="{E9F510FF-CCEB-442E-8926-CBFB1D6A4DF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33" y="2481"/>
                <a:ext cx="893" cy="577"/>
                <a:chOff x="533" y="2481"/>
                <a:chExt cx="893" cy="577"/>
              </a:xfrm>
            </p:grpSpPr>
            <p:sp>
              <p:nvSpPr>
                <p:cNvPr id="41002" name="Rectangle 56">
                  <a:extLst>
                    <a:ext uri="{FF2B5EF4-FFF2-40B4-BE49-F238E27FC236}">
                      <a16:creationId xmlns:a16="http://schemas.microsoft.com/office/drawing/2014/main" id="{F8590F82-5883-4D8A-8A47-EE7C74C2B35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6" y="2481"/>
                  <a:ext cx="807" cy="5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b="1">
                      <a:cs typeface="Arial" panose="020B0604020202020204" pitchFamily="34" charset="0"/>
                    </a:rPr>
                    <a:t>2009.10.05 18:29:00</a:t>
                  </a:r>
                  <a:endParaRPr lang="ru-RU" altLang="ru-RU" sz="1200" b="1">
                    <a:cs typeface="Times New Roman" panose="02020603050405020304" pitchFamily="18" charset="0"/>
                  </a:endParaRPr>
                </a:p>
                <a:p>
                  <a:endParaRPr lang="ru-RU" altLang="ru-RU" b="1"/>
                </a:p>
              </p:txBody>
            </p:sp>
            <p:sp>
              <p:nvSpPr>
                <p:cNvPr id="41003" name="Rectangle 57">
                  <a:extLst>
                    <a:ext uri="{FF2B5EF4-FFF2-40B4-BE49-F238E27FC236}">
                      <a16:creationId xmlns:a16="http://schemas.microsoft.com/office/drawing/2014/main" id="{D9AF837A-4CDC-44EC-A2D4-E8DB29F0126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33" y="2481"/>
                  <a:ext cx="893" cy="57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0984" name="Group 58">
                <a:extLst>
                  <a:ext uri="{FF2B5EF4-FFF2-40B4-BE49-F238E27FC236}">
                    <a16:creationId xmlns:a16="http://schemas.microsoft.com/office/drawing/2014/main" id="{89EFBACE-F3C4-4A7B-B01D-7FE605F09C9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26" y="2481"/>
                <a:ext cx="2691" cy="577"/>
                <a:chOff x="1426" y="2481"/>
                <a:chExt cx="2691" cy="577"/>
              </a:xfrm>
            </p:grpSpPr>
            <p:sp>
              <p:nvSpPr>
                <p:cNvPr id="41000" name="Rectangle 59">
                  <a:extLst>
                    <a:ext uri="{FF2B5EF4-FFF2-40B4-BE49-F238E27FC236}">
                      <a16:creationId xmlns:a16="http://schemas.microsoft.com/office/drawing/2014/main" id="{BE8CD386-F28B-4718-9591-8CAE66FC8B2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69" y="2481"/>
                  <a:ext cx="2605" cy="5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b="1">
                      <a:cs typeface="Arial" panose="020B0604020202020204" pitchFamily="34" charset="0"/>
                    </a:rPr>
                    <a:t>Удар головой с 40 метров завершился голом (видео)</a:t>
                  </a:r>
                  <a:endParaRPr lang="ru-RU" altLang="ru-RU" sz="1200" b="1">
                    <a:cs typeface="Times New Roman" panose="02020603050405020304" pitchFamily="18" charset="0"/>
                  </a:endParaRPr>
                </a:p>
                <a:p>
                  <a:endParaRPr lang="ru-RU" altLang="ru-RU" b="1"/>
                </a:p>
              </p:txBody>
            </p:sp>
            <p:sp>
              <p:nvSpPr>
                <p:cNvPr id="41001" name="Rectangle 60">
                  <a:extLst>
                    <a:ext uri="{FF2B5EF4-FFF2-40B4-BE49-F238E27FC236}">
                      <a16:creationId xmlns:a16="http://schemas.microsoft.com/office/drawing/2014/main" id="{2DE08F4D-289F-4582-B4C6-E7EF87E46B6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26" y="2481"/>
                  <a:ext cx="2691" cy="57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0985" name="Group 61">
                <a:extLst>
                  <a:ext uri="{FF2B5EF4-FFF2-40B4-BE49-F238E27FC236}">
                    <a16:creationId xmlns:a16="http://schemas.microsoft.com/office/drawing/2014/main" id="{9A431C8D-5F43-4664-A97B-E220BC168AE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17" y="2481"/>
                <a:ext cx="1310" cy="577"/>
                <a:chOff x="4117" y="2481"/>
                <a:chExt cx="1310" cy="577"/>
              </a:xfrm>
            </p:grpSpPr>
            <p:sp>
              <p:nvSpPr>
                <p:cNvPr id="40998" name="Rectangle 62">
                  <a:extLst>
                    <a:ext uri="{FF2B5EF4-FFF2-40B4-BE49-F238E27FC236}">
                      <a16:creationId xmlns:a16="http://schemas.microsoft.com/office/drawing/2014/main" id="{19230037-5854-4249-8F9B-4B774C097FD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60" y="2481"/>
                  <a:ext cx="1224" cy="5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>
                      <a:cs typeface="Arial" panose="020B0604020202020204" pitchFamily="34" charset="0"/>
                    </a:rPr>
                    <a:t>Футбол. Плюс. Хоккей</a:t>
                  </a:r>
                  <a:endParaRPr lang="ru-RU" altLang="ru-RU" sz="1200">
                    <a:cs typeface="Times New Roman" panose="02020603050405020304" pitchFamily="18" charset="0"/>
                  </a:endParaRPr>
                </a:p>
                <a:p>
                  <a:endParaRPr lang="ru-RU" altLang="ru-RU"/>
                </a:p>
              </p:txBody>
            </p:sp>
            <p:sp>
              <p:nvSpPr>
                <p:cNvPr id="40999" name="Rectangle 63">
                  <a:extLst>
                    <a:ext uri="{FF2B5EF4-FFF2-40B4-BE49-F238E27FC236}">
                      <a16:creationId xmlns:a16="http://schemas.microsoft.com/office/drawing/2014/main" id="{A2060672-F33E-47EB-B9B2-6301576BD87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17" y="2481"/>
                  <a:ext cx="1310" cy="57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0986" name="Group 64">
                <a:extLst>
                  <a:ext uri="{FF2B5EF4-FFF2-40B4-BE49-F238E27FC236}">
                    <a16:creationId xmlns:a16="http://schemas.microsoft.com/office/drawing/2014/main" id="{FC767697-B518-4F83-B549-1BF28364E33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3058"/>
                <a:ext cx="533" cy="577"/>
                <a:chOff x="0" y="3058"/>
                <a:chExt cx="533" cy="577"/>
              </a:xfrm>
            </p:grpSpPr>
            <p:sp>
              <p:nvSpPr>
                <p:cNvPr id="40996" name="Rectangle 65">
                  <a:extLst>
                    <a:ext uri="{FF2B5EF4-FFF2-40B4-BE49-F238E27FC236}">
                      <a16:creationId xmlns:a16="http://schemas.microsoft.com/office/drawing/2014/main" id="{D9367BB8-10F5-4AD7-AC75-38C793FA8CE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" y="3058"/>
                  <a:ext cx="447" cy="5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b="1">
                      <a:solidFill>
                        <a:srgbClr val="FF3300"/>
                      </a:solidFill>
                      <a:cs typeface="Arial" panose="020B0604020202020204" pitchFamily="34" charset="0"/>
                    </a:rPr>
                    <a:t>1,00</a:t>
                  </a:r>
                  <a:endParaRPr lang="ru-RU" altLang="ru-RU" b="1">
                    <a:solidFill>
                      <a:srgbClr val="FF3300"/>
                    </a:solidFill>
                    <a:cs typeface="Times New Roman" panose="02020603050405020304" pitchFamily="18" charset="0"/>
                  </a:endParaRPr>
                </a:p>
                <a:p>
                  <a:endParaRPr lang="ru-RU" altLang="ru-RU"/>
                </a:p>
              </p:txBody>
            </p:sp>
            <p:sp>
              <p:nvSpPr>
                <p:cNvPr id="40997" name="Rectangle 66">
                  <a:extLst>
                    <a:ext uri="{FF2B5EF4-FFF2-40B4-BE49-F238E27FC236}">
                      <a16:creationId xmlns:a16="http://schemas.microsoft.com/office/drawing/2014/main" id="{FD88A5B2-256F-4163-8AF0-CF9C4E34D11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3058"/>
                  <a:ext cx="533" cy="57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0987" name="Group 67">
                <a:extLst>
                  <a:ext uri="{FF2B5EF4-FFF2-40B4-BE49-F238E27FC236}">
                    <a16:creationId xmlns:a16="http://schemas.microsoft.com/office/drawing/2014/main" id="{416B8CAF-389B-4E61-A4AF-AD70EA549B5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33" y="3058"/>
                <a:ext cx="893" cy="577"/>
                <a:chOff x="533" y="3058"/>
                <a:chExt cx="893" cy="577"/>
              </a:xfrm>
            </p:grpSpPr>
            <p:sp>
              <p:nvSpPr>
                <p:cNvPr id="40994" name="Rectangle 68">
                  <a:extLst>
                    <a:ext uri="{FF2B5EF4-FFF2-40B4-BE49-F238E27FC236}">
                      <a16:creationId xmlns:a16="http://schemas.microsoft.com/office/drawing/2014/main" id="{DB8B5944-7402-4D70-A2D1-ECE908B4720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6" y="3058"/>
                  <a:ext cx="807" cy="5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b="1">
                      <a:cs typeface="Arial" panose="020B0604020202020204" pitchFamily="34" charset="0"/>
                    </a:rPr>
                    <a:t>2009.10.05 19:57:16</a:t>
                  </a:r>
                  <a:endParaRPr lang="ru-RU" altLang="ru-RU" sz="1200" b="1">
                    <a:cs typeface="Times New Roman" panose="02020603050405020304" pitchFamily="18" charset="0"/>
                  </a:endParaRPr>
                </a:p>
                <a:p>
                  <a:endParaRPr lang="ru-RU" altLang="ru-RU" b="1"/>
                </a:p>
              </p:txBody>
            </p:sp>
            <p:sp>
              <p:nvSpPr>
                <p:cNvPr id="40995" name="Rectangle 69">
                  <a:extLst>
                    <a:ext uri="{FF2B5EF4-FFF2-40B4-BE49-F238E27FC236}">
                      <a16:creationId xmlns:a16="http://schemas.microsoft.com/office/drawing/2014/main" id="{6E729746-F31E-4EDC-8C5A-D7BFA7D9D71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33" y="3058"/>
                  <a:ext cx="893" cy="57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0988" name="Group 70">
                <a:extLst>
                  <a:ext uri="{FF2B5EF4-FFF2-40B4-BE49-F238E27FC236}">
                    <a16:creationId xmlns:a16="http://schemas.microsoft.com/office/drawing/2014/main" id="{6BDD5FF5-CF03-4D12-BD1A-36ADC2C7787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26" y="3058"/>
                <a:ext cx="2691" cy="577"/>
                <a:chOff x="1426" y="3058"/>
                <a:chExt cx="2691" cy="577"/>
              </a:xfrm>
            </p:grpSpPr>
            <p:sp>
              <p:nvSpPr>
                <p:cNvPr id="40992" name="Rectangle 71">
                  <a:extLst>
                    <a:ext uri="{FF2B5EF4-FFF2-40B4-BE49-F238E27FC236}">
                      <a16:creationId xmlns:a16="http://schemas.microsoft.com/office/drawing/2014/main" id="{5CB610DD-2338-4F99-811D-35F6F27E871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69" y="3058"/>
                  <a:ext cx="2605" cy="5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b="1">
                      <a:cs typeface="Arial" panose="020B0604020202020204" pitchFamily="34" charset="0"/>
                    </a:rPr>
                    <a:t>Аргентинский футболист забил гол ударом головой с 40 метров (видео)</a:t>
                  </a:r>
                  <a:endParaRPr lang="ru-RU" altLang="ru-RU" sz="1200" b="1">
                    <a:cs typeface="Times New Roman" panose="02020603050405020304" pitchFamily="18" charset="0"/>
                  </a:endParaRPr>
                </a:p>
                <a:p>
                  <a:endParaRPr lang="ru-RU" altLang="ru-RU"/>
                </a:p>
              </p:txBody>
            </p:sp>
            <p:sp>
              <p:nvSpPr>
                <p:cNvPr id="40993" name="Rectangle 72">
                  <a:extLst>
                    <a:ext uri="{FF2B5EF4-FFF2-40B4-BE49-F238E27FC236}">
                      <a16:creationId xmlns:a16="http://schemas.microsoft.com/office/drawing/2014/main" id="{8696FFB1-6AFA-48CB-9D80-BEF1829F36D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26" y="3058"/>
                  <a:ext cx="2691" cy="57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0989" name="Group 73">
                <a:extLst>
                  <a:ext uri="{FF2B5EF4-FFF2-40B4-BE49-F238E27FC236}">
                    <a16:creationId xmlns:a16="http://schemas.microsoft.com/office/drawing/2014/main" id="{1B6D3AB8-EFC4-4C82-8295-9A86FE84030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17" y="3058"/>
                <a:ext cx="1310" cy="577"/>
                <a:chOff x="4117" y="3058"/>
                <a:chExt cx="1310" cy="577"/>
              </a:xfrm>
            </p:grpSpPr>
            <p:sp>
              <p:nvSpPr>
                <p:cNvPr id="40990" name="Rectangle 74">
                  <a:extLst>
                    <a:ext uri="{FF2B5EF4-FFF2-40B4-BE49-F238E27FC236}">
                      <a16:creationId xmlns:a16="http://schemas.microsoft.com/office/drawing/2014/main" id="{08EE89F2-7CEF-4E3E-96C1-942DA2506F0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60" y="3058"/>
                  <a:ext cx="1224" cy="5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>
                      <a:cs typeface="Arial" panose="020B0604020202020204" pitchFamily="34" charset="0"/>
                    </a:rPr>
                    <a:t>Футбол России</a:t>
                  </a:r>
                  <a:endParaRPr lang="ru-RU" altLang="ru-RU" sz="1200">
                    <a:cs typeface="Times New Roman" panose="02020603050405020304" pitchFamily="18" charset="0"/>
                  </a:endParaRPr>
                </a:p>
                <a:p>
                  <a:endParaRPr lang="ru-RU" altLang="ru-RU"/>
                </a:p>
              </p:txBody>
            </p:sp>
            <p:sp>
              <p:nvSpPr>
                <p:cNvPr id="40991" name="Rectangle 75">
                  <a:extLst>
                    <a:ext uri="{FF2B5EF4-FFF2-40B4-BE49-F238E27FC236}">
                      <a16:creationId xmlns:a16="http://schemas.microsoft.com/office/drawing/2014/main" id="{E5919B85-B18D-4937-B66F-F10668B7851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17" y="3058"/>
                  <a:ext cx="1310" cy="57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</p:grpSp>
        <p:sp>
          <p:nvSpPr>
            <p:cNvPr id="40965" name="Rectangle 76">
              <a:extLst>
                <a:ext uri="{FF2B5EF4-FFF2-40B4-BE49-F238E27FC236}">
                  <a16:creationId xmlns:a16="http://schemas.microsoft.com/office/drawing/2014/main" id="{A2B3C45E-1497-4697-9124-6B36E33AE4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" y="-3"/>
              <a:ext cx="5433" cy="3641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  <p:sp>
        <p:nvSpPr>
          <p:cNvPr id="39939" name="Rectangle 77">
            <a:extLst>
              <a:ext uri="{FF2B5EF4-FFF2-40B4-BE49-F238E27FC236}">
                <a16:creationId xmlns:a16="http://schemas.microsoft.com/office/drawing/2014/main" id="{6E0D7D2E-3F26-473B-BEB0-2ED72963E7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altLang="ru-RU" sz="3200" dirty="0">
                <a:latin typeface="+mn-lt"/>
              </a:rPr>
              <a:t>Фрагмент хорошо определенного </a:t>
            </a:r>
            <a:br>
              <a:rPr lang="ru-RU" altLang="ru-RU" sz="3200" dirty="0">
                <a:latin typeface="+mn-lt"/>
              </a:rPr>
            </a:br>
            <a:r>
              <a:rPr lang="ru-RU" altLang="ru-RU" sz="3200" dirty="0">
                <a:latin typeface="+mn-lt"/>
              </a:rPr>
              <a:t>новостного кластера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CA32E90-A2AC-4B85-836B-EE23F26D8C1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6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id="{76B815F6-437F-446D-889D-D059572B9B1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-152400"/>
            <a:ext cx="9144000" cy="715963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3200" dirty="0">
                <a:solidFill>
                  <a:schemeClr val="tx1"/>
                </a:solidFill>
                <a:latin typeface="+mn-lt"/>
              </a:rPr>
              <a:t>Фрагмент сложного новостного кластера</a:t>
            </a:r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E885B975-320A-4786-9085-0856A72243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5" y="12958763"/>
            <a:ext cx="91440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200">
                <a:cs typeface="Times New Roman" panose="02020603050405020304" pitchFamily="18" charset="0"/>
              </a:rPr>
              <a:t> </a:t>
            </a:r>
          </a:p>
          <a:p>
            <a:endParaRPr lang="ru-RU" altLang="ru-RU"/>
          </a:p>
        </p:txBody>
      </p:sp>
      <p:grpSp>
        <p:nvGrpSpPr>
          <p:cNvPr id="41988" name="Group 4">
            <a:extLst>
              <a:ext uri="{FF2B5EF4-FFF2-40B4-BE49-F238E27FC236}">
                <a16:creationId xmlns:a16="http://schemas.microsoft.com/office/drawing/2014/main" id="{DB504A85-855F-4F5D-91D8-3CC05828AB47}"/>
              </a:ext>
            </a:extLst>
          </p:cNvPr>
          <p:cNvGrpSpPr>
            <a:grpSpLocks/>
          </p:cNvGrpSpPr>
          <p:nvPr/>
        </p:nvGrpSpPr>
        <p:grpSpPr bwMode="auto">
          <a:xfrm>
            <a:off x="0" y="457200"/>
            <a:ext cx="10363200" cy="6172200"/>
            <a:chOff x="-3" y="-3"/>
            <a:chExt cx="6084" cy="7506"/>
          </a:xfrm>
        </p:grpSpPr>
        <p:grpSp>
          <p:nvGrpSpPr>
            <p:cNvPr id="41989" name="Group 5">
              <a:extLst>
                <a:ext uri="{FF2B5EF4-FFF2-40B4-BE49-F238E27FC236}">
                  <a16:creationId xmlns:a16="http://schemas.microsoft.com/office/drawing/2014/main" id="{3299C579-BD9B-41F7-ACE1-CDF1399A4C2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6078" cy="7500"/>
              <a:chOff x="0" y="0"/>
              <a:chExt cx="6078" cy="7500"/>
            </a:xfrm>
          </p:grpSpPr>
          <p:grpSp>
            <p:nvGrpSpPr>
              <p:cNvPr id="41991" name="Group 6">
                <a:extLst>
                  <a:ext uri="{FF2B5EF4-FFF2-40B4-BE49-F238E27FC236}">
                    <a16:creationId xmlns:a16="http://schemas.microsoft.com/office/drawing/2014/main" id="{2B643841-20F3-49F3-B8FF-A4FBBABFA0E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0"/>
                <a:ext cx="533" cy="750"/>
                <a:chOff x="0" y="0"/>
                <a:chExt cx="533" cy="750"/>
              </a:xfrm>
            </p:grpSpPr>
            <p:sp>
              <p:nvSpPr>
                <p:cNvPr id="42109" name="Rectangle 7">
                  <a:extLst>
                    <a:ext uri="{FF2B5EF4-FFF2-40B4-BE49-F238E27FC236}">
                      <a16:creationId xmlns:a16="http://schemas.microsoft.com/office/drawing/2014/main" id="{95839901-7700-4669-A0D0-83AEFC14511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" y="0"/>
                  <a:ext cx="447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sz="2000" b="1">
                      <a:solidFill>
                        <a:schemeClr val="accent2"/>
                      </a:solidFill>
                      <a:cs typeface="Arial" panose="020B0604020202020204" pitchFamily="34" charset="0"/>
                    </a:rPr>
                    <a:t>0,24</a:t>
                  </a:r>
                  <a:endParaRPr lang="ru-RU" altLang="ru-RU" sz="2000" b="1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42110" name="Rectangle 8">
                  <a:extLst>
                    <a:ext uri="{FF2B5EF4-FFF2-40B4-BE49-F238E27FC236}">
                      <a16:creationId xmlns:a16="http://schemas.microsoft.com/office/drawing/2014/main" id="{DFC00E93-0CFC-46DD-8A7F-392A1EF01B5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33" cy="75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1992" name="Group 9">
                <a:extLst>
                  <a:ext uri="{FF2B5EF4-FFF2-40B4-BE49-F238E27FC236}">
                    <a16:creationId xmlns:a16="http://schemas.microsoft.com/office/drawing/2014/main" id="{EE17B224-27F7-4D37-9895-F9B5260A619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33" y="0"/>
                <a:ext cx="893" cy="750"/>
                <a:chOff x="533" y="0"/>
                <a:chExt cx="893" cy="750"/>
              </a:xfrm>
            </p:grpSpPr>
            <p:sp>
              <p:nvSpPr>
                <p:cNvPr id="42107" name="Rectangle 10">
                  <a:extLst>
                    <a:ext uri="{FF2B5EF4-FFF2-40B4-BE49-F238E27FC236}">
                      <a16:creationId xmlns:a16="http://schemas.microsoft.com/office/drawing/2014/main" id="{6A39F5BD-9B37-4494-B6E8-F1D15269BCE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6" y="0"/>
                  <a:ext cx="807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b="1">
                      <a:cs typeface="Arial" panose="020B0604020202020204" pitchFamily="34" charset="0"/>
                    </a:rPr>
                    <a:t>09.10.05 16:16:00</a:t>
                  </a:r>
                  <a:endParaRPr lang="ru-RU" altLang="ru-RU" sz="1200">
                    <a:cs typeface="Times New Roman" panose="02020603050405020304" pitchFamily="18" charset="0"/>
                  </a:endParaRPr>
                </a:p>
                <a:p>
                  <a:endParaRPr lang="ru-RU" altLang="ru-RU"/>
                </a:p>
              </p:txBody>
            </p:sp>
            <p:sp>
              <p:nvSpPr>
                <p:cNvPr id="42108" name="Rectangle 11">
                  <a:extLst>
                    <a:ext uri="{FF2B5EF4-FFF2-40B4-BE49-F238E27FC236}">
                      <a16:creationId xmlns:a16="http://schemas.microsoft.com/office/drawing/2014/main" id="{B96E24C2-B29A-45FB-A8BC-CD79C5DEAE7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33" y="0"/>
                  <a:ext cx="893" cy="75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1993" name="Group 12">
                <a:extLst>
                  <a:ext uri="{FF2B5EF4-FFF2-40B4-BE49-F238E27FC236}">
                    <a16:creationId xmlns:a16="http://schemas.microsoft.com/office/drawing/2014/main" id="{98BDEA29-47E3-4C9F-B8AC-0F7A2C842FC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26" y="0"/>
                <a:ext cx="2907" cy="750"/>
                <a:chOff x="1426" y="0"/>
                <a:chExt cx="2907" cy="750"/>
              </a:xfrm>
            </p:grpSpPr>
            <p:sp>
              <p:nvSpPr>
                <p:cNvPr id="42105" name="Rectangle 13">
                  <a:extLst>
                    <a:ext uri="{FF2B5EF4-FFF2-40B4-BE49-F238E27FC236}">
                      <a16:creationId xmlns:a16="http://schemas.microsoft.com/office/drawing/2014/main" id="{5DCEAA9F-B69D-4BD1-87D3-49BB12D6133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69" y="0"/>
                  <a:ext cx="2821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sz="2000" b="1">
                      <a:solidFill>
                        <a:schemeClr val="accent2"/>
                      </a:solidFill>
                      <a:cs typeface="Arial" panose="020B0604020202020204" pitchFamily="34" charset="0"/>
                    </a:rPr>
                    <a:t>Шпилька в бок / Износ 98%? - продолжаем работать! :: Общество</a:t>
                  </a:r>
                  <a:endParaRPr lang="ru-RU" altLang="ru-RU" sz="2000"/>
                </a:p>
              </p:txBody>
            </p:sp>
            <p:sp>
              <p:nvSpPr>
                <p:cNvPr id="42106" name="Rectangle 14">
                  <a:extLst>
                    <a:ext uri="{FF2B5EF4-FFF2-40B4-BE49-F238E27FC236}">
                      <a16:creationId xmlns:a16="http://schemas.microsoft.com/office/drawing/2014/main" id="{B559F708-BAB5-4D28-923B-23AF9ACA938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26" y="0"/>
                  <a:ext cx="2907" cy="75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1994" name="Group 15">
                <a:extLst>
                  <a:ext uri="{FF2B5EF4-FFF2-40B4-BE49-F238E27FC236}">
                    <a16:creationId xmlns:a16="http://schemas.microsoft.com/office/drawing/2014/main" id="{2520B00F-BAD8-48BA-8BA2-9B1E1980453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33" y="0"/>
                <a:ext cx="1745" cy="750"/>
                <a:chOff x="4333" y="0"/>
                <a:chExt cx="1745" cy="750"/>
              </a:xfrm>
            </p:grpSpPr>
            <p:sp>
              <p:nvSpPr>
                <p:cNvPr id="42103" name="Rectangle 16">
                  <a:extLst>
                    <a:ext uri="{FF2B5EF4-FFF2-40B4-BE49-F238E27FC236}">
                      <a16:creationId xmlns:a16="http://schemas.microsoft.com/office/drawing/2014/main" id="{9FE07D43-1A03-4692-9B12-E2EE31D02A7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76" y="0"/>
                  <a:ext cx="1659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en-US" altLang="ru-RU">
                      <a:cs typeface="Arial" panose="020B0604020202020204" pitchFamily="34" charset="0"/>
                    </a:rPr>
                    <a:t>chaskor.ru</a:t>
                  </a:r>
                  <a:endParaRPr lang="ru-RU" altLang="ru-RU" sz="1200">
                    <a:cs typeface="Times New Roman" panose="02020603050405020304" pitchFamily="18" charset="0"/>
                  </a:endParaRPr>
                </a:p>
                <a:p>
                  <a:endParaRPr lang="ru-RU" altLang="ru-RU"/>
                </a:p>
              </p:txBody>
            </p:sp>
            <p:sp>
              <p:nvSpPr>
                <p:cNvPr id="42104" name="Rectangle 17">
                  <a:extLst>
                    <a:ext uri="{FF2B5EF4-FFF2-40B4-BE49-F238E27FC236}">
                      <a16:creationId xmlns:a16="http://schemas.microsoft.com/office/drawing/2014/main" id="{6E4F864C-1A19-4004-9C10-7BD4211E019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33" y="0"/>
                  <a:ext cx="1745" cy="75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1995" name="Group 18">
                <a:extLst>
                  <a:ext uri="{FF2B5EF4-FFF2-40B4-BE49-F238E27FC236}">
                    <a16:creationId xmlns:a16="http://schemas.microsoft.com/office/drawing/2014/main" id="{C4B3B6CF-A279-4392-A5C0-C9881B8CA4D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750"/>
                <a:ext cx="533" cy="750"/>
                <a:chOff x="0" y="750"/>
                <a:chExt cx="533" cy="750"/>
              </a:xfrm>
            </p:grpSpPr>
            <p:sp>
              <p:nvSpPr>
                <p:cNvPr id="42101" name="Rectangle 19">
                  <a:extLst>
                    <a:ext uri="{FF2B5EF4-FFF2-40B4-BE49-F238E27FC236}">
                      <a16:creationId xmlns:a16="http://schemas.microsoft.com/office/drawing/2014/main" id="{73BC638F-E9BB-4BD3-A6BE-D4AE7579303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" y="750"/>
                  <a:ext cx="447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b="1">
                      <a:solidFill>
                        <a:schemeClr val="hlink"/>
                      </a:solidFill>
                      <a:cs typeface="Arial" panose="020B0604020202020204" pitchFamily="34" charset="0"/>
                    </a:rPr>
                    <a:t>0,30</a:t>
                  </a:r>
                  <a:endParaRPr lang="ru-RU" altLang="ru-RU" b="1">
                    <a:solidFill>
                      <a:schemeClr val="hlink"/>
                    </a:solidFill>
                  </a:endParaRPr>
                </a:p>
              </p:txBody>
            </p:sp>
            <p:sp>
              <p:nvSpPr>
                <p:cNvPr id="42102" name="Rectangle 20">
                  <a:extLst>
                    <a:ext uri="{FF2B5EF4-FFF2-40B4-BE49-F238E27FC236}">
                      <a16:creationId xmlns:a16="http://schemas.microsoft.com/office/drawing/2014/main" id="{F7780DEB-54FD-4A60-9E33-C7CBEA944DB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750"/>
                  <a:ext cx="533" cy="75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1996" name="Group 21">
                <a:extLst>
                  <a:ext uri="{FF2B5EF4-FFF2-40B4-BE49-F238E27FC236}">
                    <a16:creationId xmlns:a16="http://schemas.microsoft.com/office/drawing/2014/main" id="{C7159C71-3AE2-4F88-BCE7-98090098992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33" y="750"/>
                <a:ext cx="893" cy="750"/>
                <a:chOff x="533" y="750"/>
                <a:chExt cx="893" cy="750"/>
              </a:xfrm>
            </p:grpSpPr>
            <p:sp>
              <p:nvSpPr>
                <p:cNvPr id="42099" name="Rectangle 22">
                  <a:extLst>
                    <a:ext uri="{FF2B5EF4-FFF2-40B4-BE49-F238E27FC236}">
                      <a16:creationId xmlns:a16="http://schemas.microsoft.com/office/drawing/2014/main" id="{2E82F260-1AB1-4CD3-884C-CBCDA25CF66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6" y="750"/>
                  <a:ext cx="807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b="1">
                      <a:cs typeface="Arial" panose="020B0604020202020204" pitchFamily="34" charset="0"/>
                    </a:rPr>
                    <a:t>09.10.05 19:15:27</a:t>
                  </a:r>
                  <a:endParaRPr lang="ru-RU" altLang="ru-RU" sz="1200">
                    <a:cs typeface="Times New Roman" panose="02020603050405020304" pitchFamily="18" charset="0"/>
                  </a:endParaRPr>
                </a:p>
                <a:p>
                  <a:endParaRPr lang="ru-RU" altLang="ru-RU"/>
                </a:p>
              </p:txBody>
            </p:sp>
            <p:sp>
              <p:nvSpPr>
                <p:cNvPr id="42100" name="Rectangle 23">
                  <a:extLst>
                    <a:ext uri="{FF2B5EF4-FFF2-40B4-BE49-F238E27FC236}">
                      <a16:creationId xmlns:a16="http://schemas.microsoft.com/office/drawing/2014/main" id="{5DE898FA-CD0E-4A37-9217-E9A76A6BFF5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33" y="750"/>
                  <a:ext cx="893" cy="75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1997" name="Group 24">
                <a:extLst>
                  <a:ext uri="{FF2B5EF4-FFF2-40B4-BE49-F238E27FC236}">
                    <a16:creationId xmlns:a16="http://schemas.microsoft.com/office/drawing/2014/main" id="{0B32B2AC-24E6-4015-801B-04398BAA921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26" y="750"/>
                <a:ext cx="2907" cy="750"/>
                <a:chOff x="1426" y="750"/>
                <a:chExt cx="2907" cy="750"/>
              </a:xfrm>
            </p:grpSpPr>
            <p:sp>
              <p:nvSpPr>
                <p:cNvPr id="42097" name="Rectangle 25">
                  <a:extLst>
                    <a:ext uri="{FF2B5EF4-FFF2-40B4-BE49-F238E27FC236}">
                      <a16:creationId xmlns:a16="http://schemas.microsoft.com/office/drawing/2014/main" id="{A20C3F89-D630-4250-9DB4-32EF2C7A756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69" y="750"/>
                  <a:ext cx="2821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b="1">
                      <a:cs typeface="Arial" panose="020B0604020202020204" pitchFamily="34" charset="0"/>
                    </a:rPr>
                    <a:t>Виновников трагедии на ГЭС назовет СКП</a:t>
                  </a:r>
                  <a:endParaRPr lang="ru-RU" altLang="ru-RU"/>
                </a:p>
              </p:txBody>
            </p:sp>
            <p:sp>
              <p:nvSpPr>
                <p:cNvPr id="42098" name="Rectangle 26">
                  <a:extLst>
                    <a:ext uri="{FF2B5EF4-FFF2-40B4-BE49-F238E27FC236}">
                      <a16:creationId xmlns:a16="http://schemas.microsoft.com/office/drawing/2014/main" id="{81FDC100-E136-4C23-80EB-1B8E98D0AE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26" y="750"/>
                  <a:ext cx="2907" cy="75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1998" name="Group 27">
                <a:extLst>
                  <a:ext uri="{FF2B5EF4-FFF2-40B4-BE49-F238E27FC236}">
                    <a16:creationId xmlns:a16="http://schemas.microsoft.com/office/drawing/2014/main" id="{35372D1C-7FC9-43E0-9BC0-EB853ADDB7F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33" y="750"/>
                <a:ext cx="1745" cy="750"/>
                <a:chOff x="4333" y="750"/>
                <a:chExt cx="1745" cy="750"/>
              </a:xfrm>
            </p:grpSpPr>
            <p:sp>
              <p:nvSpPr>
                <p:cNvPr id="42095" name="Rectangle 28">
                  <a:extLst>
                    <a:ext uri="{FF2B5EF4-FFF2-40B4-BE49-F238E27FC236}">
                      <a16:creationId xmlns:a16="http://schemas.microsoft.com/office/drawing/2014/main" id="{41423DF1-4E51-4782-A251-0060752D0DE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76" y="750"/>
                  <a:ext cx="1659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en-US" altLang="ru-RU">
                      <a:cs typeface="Arial" panose="020B0604020202020204" pitchFamily="34" charset="0"/>
                    </a:rPr>
                    <a:t>YTPO.ru</a:t>
                  </a:r>
                  <a:endParaRPr lang="ru-RU" altLang="ru-RU"/>
                </a:p>
              </p:txBody>
            </p:sp>
            <p:sp>
              <p:nvSpPr>
                <p:cNvPr id="42096" name="Rectangle 29">
                  <a:extLst>
                    <a:ext uri="{FF2B5EF4-FFF2-40B4-BE49-F238E27FC236}">
                      <a16:creationId xmlns:a16="http://schemas.microsoft.com/office/drawing/2014/main" id="{3324F6BD-51C4-4DC6-8B5F-A5269808A06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33" y="750"/>
                  <a:ext cx="1745" cy="75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1999" name="Group 30">
                <a:extLst>
                  <a:ext uri="{FF2B5EF4-FFF2-40B4-BE49-F238E27FC236}">
                    <a16:creationId xmlns:a16="http://schemas.microsoft.com/office/drawing/2014/main" id="{122B5216-8617-445D-9BAD-6D24289EC5C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1500"/>
                <a:ext cx="533" cy="750"/>
                <a:chOff x="0" y="1500"/>
                <a:chExt cx="533" cy="750"/>
              </a:xfrm>
            </p:grpSpPr>
            <p:sp>
              <p:nvSpPr>
                <p:cNvPr id="42093" name="Rectangle 31">
                  <a:extLst>
                    <a:ext uri="{FF2B5EF4-FFF2-40B4-BE49-F238E27FC236}">
                      <a16:creationId xmlns:a16="http://schemas.microsoft.com/office/drawing/2014/main" id="{0B68189E-4BED-492B-939F-08ECDDD667D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" y="1500"/>
                  <a:ext cx="447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b="1">
                      <a:solidFill>
                        <a:srgbClr val="FF3300"/>
                      </a:solidFill>
                      <a:cs typeface="Arial" panose="020B0604020202020204" pitchFamily="34" charset="0"/>
                    </a:rPr>
                    <a:t>0,40</a:t>
                  </a:r>
                  <a:endParaRPr lang="ru-RU" altLang="ru-RU"/>
                </a:p>
              </p:txBody>
            </p:sp>
            <p:sp>
              <p:nvSpPr>
                <p:cNvPr id="42094" name="Rectangle 32">
                  <a:extLst>
                    <a:ext uri="{FF2B5EF4-FFF2-40B4-BE49-F238E27FC236}">
                      <a16:creationId xmlns:a16="http://schemas.microsoft.com/office/drawing/2014/main" id="{66D76DF6-6722-40C3-814D-69A4783332C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1500"/>
                  <a:ext cx="533" cy="75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2000" name="Group 33">
                <a:extLst>
                  <a:ext uri="{FF2B5EF4-FFF2-40B4-BE49-F238E27FC236}">
                    <a16:creationId xmlns:a16="http://schemas.microsoft.com/office/drawing/2014/main" id="{4B57448B-E2A0-4619-AB48-66E08C2AE00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33" y="1500"/>
                <a:ext cx="893" cy="750"/>
                <a:chOff x="533" y="1500"/>
                <a:chExt cx="893" cy="750"/>
              </a:xfrm>
            </p:grpSpPr>
            <p:sp>
              <p:nvSpPr>
                <p:cNvPr id="42091" name="Rectangle 34">
                  <a:extLst>
                    <a:ext uri="{FF2B5EF4-FFF2-40B4-BE49-F238E27FC236}">
                      <a16:creationId xmlns:a16="http://schemas.microsoft.com/office/drawing/2014/main" id="{858967C7-946B-494F-A8AB-20632A52A36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6" y="1500"/>
                  <a:ext cx="807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b="1">
                      <a:cs typeface="Arial" panose="020B0604020202020204" pitchFamily="34" charset="0"/>
                    </a:rPr>
                    <a:t>09.10.05 19:33:32</a:t>
                  </a:r>
                  <a:endParaRPr lang="ru-RU" altLang="ru-RU" sz="1200">
                    <a:cs typeface="Times New Roman" panose="02020603050405020304" pitchFamily="18" charset="0"/>
                  </a:endParaRPr>
                </a:p>
                <a:p>
                  <a:endParaRPr lang="ru-RU" altLang="ru-RU"/>
                </a:p>
              </p:txBody>
            </p:sp>
            <p:sp>
              <p:nvSpPr>
                <p:cNvPr id="42092" name="Rectangle 35">
                  <a:extLst>
                    <a:ext uri="{FF2B5EF4-FFF2-40B4-BE49-F238E27FC236}">
                      <a16:creationId xmlns:a16="http://schemas.microsoft.com/office/drawing/2014/main" id="{49C13FB2-E2B5-4704-A1D8-FA48FA4B2CC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33" y="1500"/>
                  <a:ext cx="893" cy="75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2001" name="Group 36">
                <a:extLst>
                  <a:ext uri="{FF2B5EF4-FFF2-40B4-BE49-F238E27FC236}">
                    <a16:creationId xmlns:a16="http://schemas.microsoft.com/office/drawing/2014/main" id="{ED013267-3247-45C6-9D12-2CBE05FB78D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26" y="1500"/>
                <a:ext cx="2907" cy="750"/>
                <a:chOff x="1426" y="1500"/>
                <a:chExt cx="2907" cy="750"/>
              </a:xfrm>
            </p:grpSpPr>
            <p:sp>
              <p:nvSpPr>
                <p:cNvPr id="42089" name="Rectangle 37">
                  <a:extLst>
                    <a:ext uri="{FF2B5EF4-FFF2-40B4-BE49-F238E27FC236}">
                      <a16:creationId xmlns:a16="http://schemas.microsoft.com/office/drawing/2014/main" id="{24796CE5-A870-4E8B-9490-FEECB060B0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69" y="1500"/>
                  <a:ext cx="2821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b="1">
                      <a:cs typeface="Arial" panose="020B0604020202020204" pitchFamily="34" charset="0"/>
                    </a:rPr>
                    <a:t>Ростехнадзор утвердил методику проверок ГЭС</a:t>
                  </a:r>
                  <a:endParaRPr lang="ru-RU" altLang="ru-RU"/>
                </a:p>
              </p:txBody>
            </p:sp>
            <p:sp>
              <p:nvSpPr>
                <p:cNvPr id="42090" name="Rectangle 38">
                  <a:extLst>
                    <a:ext uri="{FF2B5EF4-FFF2-40B4-BE49-F238E27FC236}">
                      <a16:creationId xmlns:a16="http://schemas.microsoft.com/office/drawing/2014/main" id="{A83762DE-09CF-405E-B726-488EEF6C64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26" y="1500"/>
                  <a:ext cx="2907" cy="75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2002" name="Group 39">
                <a:extLst>
                  <a:ext uri="{FF2B5EF4-FFF2-40B4-BE49-F238E27FC236}">
                    <a16:creationId xmlns:a16="http://schemas.microsoft.com/office/drawing/2014/main" id="{9683D139-4012-4CBF-89DA-14CCD42E191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33" y="1500"/>
                <a:ext cx="1745" cy="750"/>
                <a:chOff x="4333" y="1500"/>
                <a:chExt cx="1745" cy="750"/>
              </a:xfrm>
            </p:grpSpPr>
            <p:sp>
              <p:nvSpPr>
                <p:cNvPr id="42087" name="Rectangle 40">
                  <a:extLst>
                    <a:ext uri="{FF2B5EF4-FFF2-40B4-BE49-F238E27FC236}">
                      <a16:creationId xmlns:a16="http://schemas.microsoft.com/office/drawing/2014/main" id="{18410C98-D73B-441F-B897-F2755F71B9E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76" y="1500"/>
                  <a:ext cx="1659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>
                      <a:cs typeface="Arial" panose="020B0604020202020204" pitchFamily="34" charset="0"/>
                    </a:rPr>
                    <a:t>Ведомости – </a:t>
                  </a:r>
                  <a:br>
                    <a:rPr lang="ru-RU" altLang="ru-RU"/>
                  </a:br>
                  <a:r>
                    <a:rPr lang="ru-RU" altLang="ru-RU">
                      <a:cs typeface="Arial" panose="020B0604020202020204" pitchFamily="34" charset="0"/>
                    </a:rPr>
                    <a:t>лента новостей</a:t>
                  </a:r>
                  <a:endParaRPr lang="ru-RU" altLang="ru-RU"/>
                </a:p>
              </p:txBody>
            </p:sp>
            <p:sp>
              <p:nvSpPr>
                <p:cNvPr id="42088" name="Rectangle 41">
                  <a:extLst>
                    <a:ext uri="{FF2B5EF4-FFF2-40B4-BE49-F238E27FC236}">
                      <a16:creationId xmlns:a16="http://schemas.microsoft.com/office/drawing/2014/main" id="{0837962C-C497-483C-9BAB-F4353456F78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33" y="1500"/>
                  <a:ext cx="1745" cy="75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2003" name="Group 42">
                <a:extLst>
                  <a:ext uri="{FF2B5EF4-FFF2-40B4-BE49-F238E27FC236}">
                    <a16:creationId xmlns:a16="http://schemas.microsoft.com/office/drawing/2014/main" id="{250175D8-4C1F-40F1-87E3-5E65E9A3046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2250"/>
                <a:ext cx="533" cy="750"/>
                <a:chOff x="0" y="2250"/>
                <a:chExt cx="533" cy="750"/>
              </a:xfrm>
            </p:grpSpPr>
            <p:sp>
              <p:nvSpPr>
                <p:cNvPr id="42085" name="Rectangle 43">
                  <a:extLst>
                    <a:ext uri="{FF2B5EF4-FFF2-40B4-BE49-F238E27FC236}">
                      <a16:creationId xmlns:a16="http://schemas.microsoft.com/office/drawing/2014/main" id="{719602A8-0157-4887-B164-27BECA309CF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" y="2250"/>
                  <a:ext cx="447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sz="2000" b="1">
                      <a:solidFill>
                        <a:schemeClr val="accent2"/>
                      </a:solidFill>
                      <a:cs typeface="Arial" panose="020B0604020202020204" pitchFamily="34" charset="0"/>
                    </a:rPr>
                    <a:t>0,27</a:t>
                  </a:r>
                  <a:endParaRPr lang="ru-RU" altLang="ru-RU" sz="2000" b="1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42086" name="Rectangle 44">
                  <a:extLst>
                    <a:ext uri="{FF2B5EF4-FFF2-40B4-BE49-F238E27FC236}">
                      <a16:creationId xmlns:a16="http://schemas.microsoft.com/office/drawing/2014/main" id="{7014EAB5-11BF-410D-B077-F66C365C13C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2250"/>
                  <a:ext cx="533" cy="75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2004" name="Group 45">
                <a:extLst>
                  <a:ext uri="{FF2B5EF4-FFF2-40B4-BE49-F238E27FC236}">
                    <a16:creationId xmlns:a16="http://schemas.microsoft.com/office/drawing/2014/main" id="{2445E758-429C-4FEA-A36E-5A131BE14DB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33" y="2250"/>
                <a:ext cx="893" cy="750"/>
                <a:chOff x="533" y="2250"/>
                <a:chExt cx="893" cy="750"/>
              </a:xfrm>
            </p:grpSpPr>
            <p:sp>
              <p:nvSpPr>
                <p:cNvPr id="42083" name="Rectangle 46">
                  <a:extLst>
                    <a:ext uri="{FF2B5EF4-FFF2-40B4-BE49-F238E27FC236}">
                      <a16:creationId xmlns:a16="http://schemas.microsoft.com/office/drawing/2014/main" id="{FCF3B694-97AF-4895-AD31-D19CA622C62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6" y="2250"/>
                  <a:ext cx="807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b="1">
                      <a:cs typeface="Arial" panose="020B0604020202020204" pitchFamily="34" charset="0"/>
                    </a:rPr>
                    <a:t>09.10.05 19:37:00</a:t>
                  </a:r>
                  <a:endParaRPr lang="ru-RU" altLang="ru-RU" sz="1200">
                    <a:cs typeface="Times New Roman" panose="02020603050405020304" pitchFamily="18" charset="0"/>
                  </a:endParaRPr>
                </a:p>
                <a:p>
                  <a:endParaRPr lang="ru-RU" altLang="ru-RU"/>
                </a:p>
              </p:txBody>
            </p:sp>
            <p:sp>
              <p:nvSpPr>
                <p:cNvPr id="42084" name="Rectangle 47">
                  <a:extLst>
                    <a:ext uri="{FF2B5EF4-FFF2-40B4-BE49-F238E27FC236}">
                      <a16:creationId xmlns:a16="http://schemas.microsoft.com/office/drawing/2014/main" id="{1ED6AF64-62A8-44DD-83D5-8D306B30240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33" y="2250"/>
                  <a:ext cx="893" cy="75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2005" name="Group 48">
                <a:extLst>
                  <a:ext uri="{FF2B5EF4-FFF2-40B4-BE49-F238E27FC236}">
                    <a16:creationId xmlns:a16="http://schemas.microsoft.com/office/drawing/2014/main" id="{44D37C33-C843-473A-8DE2-966EC212430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26" y="2250"/>
                <a:ext cx="2907" cy="750"/>
                <a:chOff x="1426" y="2250"/>
                <a:chExt cx="2907" cy="750"/>
              </a:xfrm>
            </p:grpSpPr>
            <p:sp>
              <p:nvSpPr>
                <p:cNvPr id="42081" name="Rectangle 49">
                  <a:extLst>
                    <a:ext uri="{FF2B5EF4-FFF2-40B4-BE49-F238E27FC236}">
                      <a16:creationId xmlns:a16="http://schemas.microsoft.com/office/drawing/2014/main" id="{D6CAC789-578C-4FCF-855B-91004DB17B5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69" y="2250"/>
                  <a:ext cx="2821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sz="2000" b="1">
                      <a:solidFill>
                        <a:schemeClr val="accent2"/>
                      </a:solidFill>
                      <a:cs typeface="Arial" panose="020B0604020202020204" pitchFamily="34" charset="0"/>
                    </a:rPr>
                    <a:t>Дело об аварии на ГЭС передано Главному управлению СКП РФ</a:t>
                  </a:r>
                  <a:endParaRPr lang="ru-RU" altLang="ru-RU" sz="2000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42082" name="Rectangle 50">
                  <a:extLst>
                    <a:ext uri="{FF2B5EF4-FFF2-40B4-BE49-F238E27FC236}">
                      <a16:creationId xmlns:a16="http://schemas.microsoft.com/office/drawing/2014/main" id="{18131476-2B79-4737-9522-3F1F2A6A118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26" y="2250"/>
                  <a:ext cx="2907" cy="75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2006" name="Group 51">
                <a:extLst>
                  <a:ext uri="{FF2B5EF4-FFF2-40B4-BE49-F238E27FC236}">
                    <a16:creationId xmlns:a16="http://schemas.microsoft.com/office/drawing/2014/main" id="{4E315626-3BA1-428C-BB32-161227AB36B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33" y="2250"/>
                <a:ext cx="1745" cy="750"/>
                <a:chOff x="4333" y="2250"/>
                <a:chExt cx="1745" cy="750"/>
              </a:xfrm>
            </p:grpSpPr>
            <p:sp>
              <p:nvSpPr>
                <p:cNvPr id="42079" name="Rectangle 52">
                  <a:extLst>
                    <a:ext uri="{FF2B5EF4-FFF2-40B4-BE49-F238E27FC236}">
                      <a16:creationId xmlns:a16="http://schemas.microsoft.com/office/drawing/2014/main" id="{45665B25-31ED-4E88-ADF7-381DD53EFA7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76" y="2250"/>
                  <a:ext cx="1659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>
                      <a:cs typeface="Arial" panose="020B0604020202020204" pitchFamily="34" charset="0"/>
                    </a:rPr>
                    <a:t>ПРАВО.</a:t>
                  </a:r>
                  <a:r>
                    <a:rPr lang="en-US" altLang="ru-RU">
                      <a:cs typeface="Arial" panose="020B0604020202020204" pitchFamily="34" charset="0"/>
                    </a:rPr>
                    <a:t>RU</a:t>
                  </a:r>
                  <a:endParaRPr lang="ru-RU" altLang="ru-RU" sz="1200">
                    <a:cs typeface="Times New Roman" panose="02020603050405020304" pitchFamily="18" charset="0"/>
                  </a:endParaRPr>
                </a:p>
                <a:p>
                  <a:endParaRPr lang="ru-RU" altLang="ru-RU"/>
                </a:p>
              </p:txBody>
            </p:sp>
            <p:sp>
              <p:nvSpPr>
                <p:cNvPr id="42080" name="Rectangle 53">
                  <a:extLst>
                    <a:ext uri="{FF2B5EF4-FFF2-40B4-BE49-F238E27FC236}">
                      <a16:creationId xmlns:a16="http://schemas.microsoft.com/office/drawing/2014/main" id="{AAED4896-F468-4DD3-B106-61F8C01EE41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33" y="2250"/>
                  <a:ext cx="1745" cy="75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2007" name="Group 54">
                <a:extLst>
                  <a:ext uri="{FF2B5EF4-FFF2-40B4-BE49-F238E27FC236}">
                    <a16:creationId xmlns:a16="http://schemas.microsoft.com/office/drawing/2014/main" id="{376007C9-231D-4DD0-A80D-35495EBC6A5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3000"/>
                <a:ext cx="533" cy="750"/>
                <a:chOff x="0" y="3000"/>
                <a:chExt cx="533" cy="750"/>
              </a:xfrm>
            </p:grpSpPr>
            <p:sp>
              <p:nvSpPr>
                <p:cNvPr id="42077" name="Rectangle 55">
                  <a:extLst>
                    <a:ext uri="{FF2B5EF4-FFF2-40B4-BE49-F238E27FC236}">
                      <a16:creationId xmlns:a16="http://schemas.microsoft.com/office/drawing/2014/main" id="{FE2B2BB7-1C17-493D-B220-8BC60A603FB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" y="3000"/>
                  <a:ext cx="447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b="1">
                      <a:solidFill>
                        <a:schemeClr val="hlink"/>
                      </a:solidFill>
                      <a:cs typeface="Arial" panose="020B0604020202020204" pitchFamily="34" charset="0"/>
                    </a:rPr>
                    <a:t>0,37</a:t>
                  </a:r>
                  <a:endParaRPr lang="ru-RU" altLang="ru-RU" b="1">
                    <a:solidFill>
                      <a:schemeClr val="hlink"/>
                    </a:solidFill>
                  </a:endParaRPr>
                </a:p>
              </p:txBody>
            </p:sp>
            <p:sp>
              <p:nvSpPr>
                <p:cNvPr id="42078" name="Rectangle 56">
                  <a:extLst>
                    <a:ext uri="{FF2B5EF4-FFF2-40B4-BE49-F238E27FC236}">
                      <a16:creationId xmlns:a16="http://schemas.microsoft.com/office/drawing/2014/main" id="{9D124741-ECDC-4AAC-9D95-AE821FA714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3000"/>
                  <a:ext cx="533" cy="75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2008" name="Group 57">
                <a:extLst>
                  <a:ext uri="{FF2B5EF4-FFF2-40B4-BE49-F238E27FC236}">
                    <a16:creationId xmlns:a16="http://schemas.microsoft.com/office/drawing/2014/main" id="{1319B1FD-DB6E-4016-BC95-0525B30F41E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33" y="3000"/>
                <a:ext cx="893" cy="750"/>
                <a:chOff x="533" y="3000"/>
                <a:chExt cx="893" cy="750"/>
              </a:xfrm>
            </p:grpSpPr>
            <p:sp>
              <p:nvSpPr>
                <p:cNvPr id="42075" name="Rectangle 58">
                  <a:extLst>
                    <a:ext uri="{FF2B5EF4-FFF2-40B4-BE49-F238E27FC236}">
                      <a16:creationId xmlns:a16="http://schemas.microsoft.com/office/drawing/2014/main" id="{A65E3135-73E4-4BB2-AEFF-9626C460550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6" y="3000"/>
                  <a:ext cx="807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b="1">
                      <a:cs typeface="Arial" panose="020B0604020202020204" pitchFamily="34" charset="0"/>
                    </a:rPr>
                    <a:t>09.10.05 19:42:56</a:t>
                  </a:r>
                  <a:endParaRPr lang="ru-RU" altLang="ru-RU" sz="1200">
                    <a:cs typeface="Times New Roman" panose="02020603050405020304" pitchFamily="18" charset="0"/>
                  </a:endParaRPr>
                </a:p>
                <a:p>
                  <a:endParaRPr lang="ru-RU" altLang="ru-RU"/>
                </a:p>
              </p:txBody>
            </p:sp>
            <p:sp>
              <p:nvSpPr>
                <p:cNvPr id="42076" name="Rectangle 59">
                  <a:extLst>
                    <a:ext uri="{FF2B5EF4-FFF2-40B4-BE49-F238E27FC236}">
                      <a16:creationId xmlns:a16="http://schemas.microsoft.com/office/drawing/2014/main" id="{A5894B0E-CBF6-4BD3-A779-B89B03722A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33" y="3000"/>
                  <a:ext cx="893" cy="75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2009" name="Group 60">
                <a:extLst>
                  <a:ext uri="{FF2B5EF4-FFF2-40B4-BE49-F238E27FC236}">
                    <a16:creationId xmlns:a16="http://schemas.microsoft.com/office/drawing/2014/main" id="{E4C9E55B-6435-4881-925A-BE835A8DD7F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26" y="3000"/>
                <a:ext cx="2907" cy="750"/>
                <a:chOff x="1426" y="3000"/>
                <a:chExt cx="2907" cy="750"/>
              </a:xfrm>
            </p:grpSpPr>
            <p:sp>
              <p:nvSpPr>
                <p:cNvPr id="42073" name="Rectangle 61">
                  <a:extLst>
                    <a:ext uri="{FF2B5EF4-FFF2-40B4-BE49-F238E27FC236}">
                      <a16:creationId xmlns:a16="http://schemas.microsoft.com/office/drawing/2014/main" id="{B624FDCD-CDA3-4805-8D11-AC38621DD36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69" y="3000"/>
                  <a:ext cx="2821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b="1">
                      <a:cs typeface="Arial" panose="020B0604020202020204" pitchFamily="34" charset="0"/>
                    </a:rPr>
                    <a:t>Списки лиц, ответственных за аварию на СШГЭС, могут быть расширены.</a:t>
                  </a:r>
                  <a:endParaRPr lang="ru-RU" altLang="ru-RU" sz="1200">
                    <a:cs typeface="Times New Roman" panose="02020603050405020304" pitchFamily="18" charset="0"/>
                  </a:endParaRPr>
                </a:p>
                <a:p>
                  <a:endParaRPr lang="ru-RU" altLang="ru-RU"/>
                </a:p>
              </p:txBody>
            </p:sp>
            <p:sp>
              <p:nvSpPr>
                <p:cNvPr id="42074" name="Rectangle 62">
                  <a:extLst>
                    <a:ext uri="{FF2B5EF4-FFF2-40B4-BE49-F238E27FC236}">
                      <a16:creationId xmlns:a16="http://schemas.microsoft.com/office/drawing/2014/main" id="{16AF12FA-A311-418F-ACBA-A71ED180AE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26" y="3000"/>
                  <a:ext cx="2907" cy="75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2010" name="Group 63">
                <a:extLst>
                  <a:ext uri="{FF2B5EF4-FFF2-40B4-BE49-F238E27FC236}">
                    <a16:creationId xmlns:a16="http://schemas.microsoft.com/office/drawing/2014/main" id="{695F546C-740E-437F-A1E3-8D533A261FB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33" y="3000"/>
                <a:ext cx="1745" cy="750"/>
                <a:chOff x="4333" y="3000"/>
                <a:chExt cx="1745" cy="750"/>
              </a:xfrm>
            </p:grpSpPr>
            <p:sp>
              <p:nvSpPr>
                <p:cNvPr id="42071" name="Rectangle 64">
                  <a:extLst>
                    <a:ext uri="{FF2B5EF4-FFF2-40B4-BE49-F238E27FC236}">
                      <a16:creationId xmlns:a16="http://schemas.microsoft.com/office/drawing/2014/main" id="{9F2858DF-7119-4991-98A9-D4A03600901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76" y="3000"/>
                  <a:ext cx="1659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>
                      <a:cs typeface="Arial" panose="020B0604020202020204" pitchFamily="34" charset="0"/>
                    </a:rPr>
                    <a:t>РБК. Главные </a:t>
                  </a:r>
                  <a:br>
                    <a:rPr lang="ru-RU" altLang="ru-RU"/>
                  </a:br>
                  <a:r>
                    <a:rPr lang="ru-RU" altLang="ru-RU">
                      <a:cs typeface="Arial" panose="020B0604020202020204" pitchFamily="34" charset="0"/>
                    </a:rPr>
                    <a:t>новости</a:t>
                  </a:r>
                  <a:endParaRPr lang="ru-RU" altLang="ru-RU"/>
                </a:p>
              </p:txBody>
            </p:sp>
            <p:sp>
              <p:nvSpPr>
                <p:cNvPr id="42072" name="Rectangle 65">
                  <a:extLst>
                    <a:ext uri="{FF2B5EF4-FFF2-40B4-BE49-F238E27FC236}">
                      <a16:creationId xmlns:a16="http://schemas.microsoft.com/office/drawing/2014/main" id="{DCBEAE8C-EE51-419C-9E1F-A66AD65BDC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33" y="3000"/>
                  <a:ext cx="1745" cy="75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2011" name="Group 66">
                <a:extLst>
                  <a:ext uri="{FF2B5EF4-FFF2-40B4-BE49-F238E27FC236}">
                    <a16:creationId xmlns:a16="http://schemas.microsoft.com/office/drawing/2014/main" id="{DA0D5549-5FAA-4847-A24D-93E8E614F81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3750"/>
                <a:ext cx="533" cy="750"/>
                <a:chOff x="0" y="3750"/>
                <a:chExt cx="533" cy="750"/>
              </a:xfrm>
            </p:grpSpPr>
            <p:sp>
              <p:nvSpPr>
                <p:cNvPr id="42069" name="Rectangle 67">
                  <a:extLst>
                    <a:ext uri="{FF2B5EF4-FFF2-40B4-BE49-F238E27FC236}">
                      <a16:creationId xmlns:a16="http://schemas.microsoft.com/office/drawing/2014/main" id="{A2517380-50C2-4ADF-B4A4-7C3049368BF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" y="3750"/>
                  <a:ext cx="447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sz="2000" b="1">
                      <a:solidFill>
                        <a:schemeClr val="accent2"/>
                      </a:solidFill>
                      <a:cs typeface="Arial" panose="020B0604020202020204" pitchFamily="34" charset="0"/>
                    </a:rPr>
                    <a:t>0,28</a:t>
                  </a:r>
                  <a:endParaRPr lang="ru-RU" altLang="ru-RU" sz="2000" b="1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42070" name="Rectangle 68">
                  <a:extLst>
                    <a:ext uri="{FF2B5EF4-FFF2-40B4-BE49-F238E27FC236}">
                      <a16:creationId xmlns:a16="http://schemas.microsoft.com/office/drawing/2014/main" id="{7E46A2BA-DDA8-4C82-A637-872188D6BA2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3750"/>
                  <a:ext cx="533" cy="75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2012" name="Group 69">
                <a:extLst>
                  <a:ext uri="{FF2B5EF4-FFF2-40B4-BE49-F238E27FC236}">
                    <a16:creationId xmlns:a16="http://schemas.microsoft.com/office/drawing/2014/main" id="{98087EAF-E0CF-4574-B7FE-09C67B5E86F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33" y="3750"/>
                <a:ext cx="893" cy="750"/>
                <a:chOff x="533" y="3750"/>
                <a:chExt cx="893" cy="750"/>
              </a:xfrm>
            </p:grpSpPr>
            <p:sp>
              <p:nvSpPr>
                <p:cNvPr id="42067" name="Rectangle 70">
                  <a:extLst>
                    <a:ext uri="{FF2B5EF4-FFF2-40B4-BE49-F238E27FC236}">
                      <a16:creationId xmlns:a16="http://schemas.microsoft.com/office/drawing/2014/main" id="{F2BC9DE1-1A7B-47C0-B7BE-DF1A22ACF76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6" y="3750"/>
                  <a:ext cx="807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b="1">
                      <a:cs typeface="Arial" panose="020B0604020202020204" pitchFamily="34" charset="0"/>
                    </a:rPr>
                    <a:t>09.10.05 19:52:32</a:t>
                  </a:r>
                  <a:endParaRPr lang="ru-RU" altLang="ru-RU" sz="1200">
                    <a:cs typeface="Times New Roman" panose="02020603050405020304" pitchFamily="18" charset="0"/>
                  </a:endParaRPr>
                </a:p>
                <a:p>
                  <a:endParaRPr lang="ru-RU" altLang="ru-RU"/>
                </a:p>
              </p:txBody>
            </p:sp>
            <p:sp>
              <p:nvSpPr>
                <p:cNvPr id="42068" name="Rectangle 71">
                  <a:extLst>
                    <a:ext uri="{FF2B5EF4-FFF2-40B4-BE49-F238E27FC236}">
                      <a16:creationId xmlns:a16="http://schemas.microsoft.com/office/drawing/2014/main" id="{B0D9EAE9-47BA-47AA-9CCF-81A95EE4BE6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33" y="3750"/>
                  <a:ext cx="893" cy="75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2013" name="Group 72">
                <a:extLst>
                  <a:ext uri="{FF2B5EF4-FFF2-40B4-BE49-F238E27FC236}">
                    <a16:creationId xmlns:a16="http://schemas.microsoft.com/office/drawing/2014/main" id="{65EBA350-AA39-405B-9952-BC34D796A74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26" y="3750"/>
                <a:ext cx="2907" cy="750"/>
                <a:chOff x="1426" y="3750"/>
                <a:chExt cx="2907" cy="750"/>
              </a:xfrm>
            </p:grpSpPr>
            <p:sp>
              <p:nvSpPr>
                <p:cNvPr id="42065" name="Rectangle 73">
                  <a:extLst>
                    <a:ext uri="{FF2B5EF4-FFF2-40B4-BE49-F238E27FC236}">
                      <a16:creationId xmlns:a16="http://schemas.microsoft.com/office/drawing/2014/main" id="{E5D847D7-560C-4A08-8307-9F0A88BCAB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69" y="3750"/>
                  <a:ext cx="2821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sz="2000" b="1">
                      <a:solidFill>
                        <a:schemeClr val="accent2"/>
                      </a:solidFill>
                      <a:cs typeface="Arial" panose="020B0604020202020204" pitchFamily="34" charset="0"/>
                    </a:rPr>
                    <a:t>Ростехнадзор утвердил методику проверок ГЭС</a:t>
                  </a:r>
                  <a:endParaRPr lang="ru-RU" altLang="ru-RU" sz="2000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42066" name="Rectangle 74">
                  <a:extLst>
                    <a:ext uri="{FF2B5EF4-FFF2-40B4-BE49-F238E27FC236}">
                      <a16:creationId xmlns:a16="http://schemas.microsoft.com/office/drawing/2014/main" id="{23C2AB72-879E-4019-8832-DF211E80780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26" y="3750"/>
                  <a:ext cx="2907" cy="75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2014" name="Group 75">
                <a:extLst>
                  <a:ext uri="{FF2B5EF4-FFF2-40B4-BE49-F238E27FC236}">
                    <a16:creationId xmlns:a16="http://schemas.microsoft.com/office/drawing/2014/main" id="{5F5C4FB6-9AC9-4717-A861-50EA1C01910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33" y="3750"/>
                <a:ext cx="1745" cy="750"/>
                <a:chOff x="4333" y="3750"/>
                <a:chExt cx="1745" cy="750"/>
              </a:xfrm>
            </p:grpSpPr>
            <p:sp>
              <p:nvSpPr>
                <p:cNvPr id="42063" name="Rectangle 76">
                  <a:extLst>
                    <a:ext uri="{FF2B5EF4-FFF2-40B4-BE49-F238E27FC236}">
                      <a16:creationId xmlns:a16="http://schemas.microsoft.com/office/drawing/2014/main" id="{5380BE1F-C947-4825-9F9A-C4C6303E9E4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76" y="3750"/>
                  <a:ext cx="1659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>
                      <a:cs typeface="Arial" panose="020B0604020202020204" pitchFamily="34" charset="0"/>
                    </a:rPr>
                    <a:t>Голос России – </a:t>
                  </a:r>
                  <a:br>
                    <a:rPr lang="ru-RU" altLang="ru-RU"/>
                  </a:br>
                  <a:r>
                    <a:rPr lang="ru-RU" altLang="ru-RU">
                      <a:cs typeface="Arial" panose="020B0604020202020204" pitchFamily="34" charset="0"/>
                    </a:rPr>
                    <a:t>новости</a:t>
                  </a:r>
                  <a:endParaRPr lang="ru-RU" altLang="ru-RU"/>
                </a:p>
              </p:txBody>
            </p:sp>
            <p:sp>
              <p:nvSpPr>
                <p:cNvPr id="42064" name="Rectangle 77">
                  <a:extLst>
                    <a:ext uri="{FF2B5EF4-FFF2-40B4-BE49-F238E27FC236}">
                      <a16:creationId xmlns:a16="http://schemas.microsoft.com/office/drawing/2014/main" id="{DCE60DBB-F8B6-4033-9A5A-4006923E111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33" y="3750"/>
                  <a:ext cx="1745" cy="75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2015" name="Group 78">
                <a:extLst>
                  <a:ext uri="{FF2B5EF4-FFF2-40B4-BE49-F238E27FC236}">
                    <a16:creationId xmlns:a16="http://schemas.microsoft.com/office/drawing/2014/main" id="{9C4E753E-23E3-485F-9639-3D56F4611FB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4500"/>
                <a:ext cx="533" cy="750"/>
                <a:chOff x="0" y="4500"/>
                <a:chExt cx="533" cy="750"/>
              </a:xfrm>
            </p:grpSpPr>
            <p:sp>
              <p:nvSpPr>
                <p:cNvPr id="42061" name="Rectangle 79">
                  <a:extLst>
                    <a:ext uri="{FF2B5EF4-FFF2-40B4-BE49-F238E27FC236}">
                      <a16:creationId xmlns:a16="http://schemas.microsoft.com/office/drawing/2014/main" id="{09FB1A51-6B5D-4AB6-92BA-D1ECB583F44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" y="4500"/>
                  <a:ext cx="447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sz="2000" b="1">
                      <a:solidFill>
                        <a:schemeClr val="accent2"/>
                      </a:solidFill>
                      <a:cs typeface="Arial" panose="020B0604020202020204" pitchFamily="34" charset="0"/>
                    </a:rPr>
                    <a:t>0,20</a:t>
                  </a:r>
                  <a:endParaRPr lang="ru-RU" altLang="ru-RU" sz="2000" b="1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42062" name="Rectangle 80">
                  <a:extLst>
                    <a:ext uri="{FF2B5EF4-FFF2-40B4-BE49-F238E27FC236}">
                      <a16:creationId xmlns:a16="http://schemas.microsoft.com/office/drawing/2014/main" id="{11AB3A06-D16C-4EBA-8C44-79AEF4CB43C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4500"/>
                  <a:ext cx="533" cy="75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2016" name="Group 81">
                <a:extLst>
                  <a:ext uri="{FF2B5EF4-FFF2-40B4-BE49-F238E27FC236}">
                    <a16:creationId xmlns:a16="http://schemas.microsoft.com/office/drawing/2014/main" id="{BE49DA91-CBCE-45D8-ADAC-D24501DF8DB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33" y="4500"/>
                <a:ext cx="893" cy="750"/>
                <a:chOff x="533" y="4500"/>
                <a:chExt cx="893" cy="750"/>
              </a:xfrm>
            </p:grpSpPr>
            <p:sp>
              <p:nvSpPr>
                <p:cNvPr id="42059" name="Rectangle 82">
                  <a:extLst>
                    <a:ext uri="{FF2B5EF4-FFF2-40B4-BE49-F238E27FC236}">
                      <a16:creationId xmlns:a16="http://schemas.microsoft.com/office/drawing/2014/main" id="{ECF9A310-93E9-4206-87EC-5C3352D6EB1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6" y="4500"/>
                  <a:ext cx="807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b="1">
                      <a:cs typeface="Arial" panose="020B0604020202020204" pitchFamily="34" charset="0"/>
                    </a:rPr>
                    <a:t>09.10.05 19:54:11</a:t>
                  </a:r>
                  <a:endParaRPr lang="ru-RU" altLang="ru-RU" sz="1200">
                    <a:cs typeface="Times New Roman" panose="02020603050405020304" pitchFamily="18" charset="0"/>
                  </a:endParaRPr>
                </a:p>
                <a:p>
                  <a:endParaRPr lang="ru-RU" altLang="ru-RU"/>
                </a:p>
              </p:txBody>
            </p:sp>
            <p:sp>
              <p:nvSpPr>
                <p:cNvPr id="42060" name="Rectangle 83">
                  <a:extLst>
                    <a:ext uri="{FF2B5EF4-FFF2-40B4-BE49-F238E27FC236}">
                      <a16:creationId xmlns:a16="http://schemas.microsoft.com/office/drawing/2014/main" id="{6CF9A288-551B-4F3A-97F0-2696A1DAEBC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33" y="4500"/>
                  <a:ext cx="893" cy="75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2017" name="Group 84">
                <a:extLst>
                  <a:ext uri="{FF2B5EF4-FFF2-40B4-BE49-F238E27FC236}">
                    <a16:creationId xmlns:a16="http://schemas.microsoft.com/office/drawing/2014/main" id="{A1DFE560-AFDB-4C6A-A53B-E0D8DBE63D5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26" y="4500"/>
                <a:ext cx="2907" cy="750"/>
                <a:chOff x="1426" y="4500"/>
                <a:chExt cx="2907" cy="750"/>
              </a:xfrm>
            </p:grpSpPr>
            <p:sp>
              <p:nvSpPr>
                <p:cNvPr id="42057" name="Rectangle 85">
                  <a:extLst>
                    <a:ext uri="{FF2B5EF4-FFF2-40B4-BE49-F238E27FC236}">
                      <a16:creationId xmlns:a16="http://schemas.microsoft.com/office/drawing/2014/main" id="{4A2070D6-A689-468E-AA8D-36F0E9DAAA3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69" y="4500"/>
                  <a:ext cx="2821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sz="2000" b="1">
                      <a:solidFill>
                        <a:schemeClr val="accent2"/>
                      </a:solidFill>
                      <a:cs typeface="Arial" panose="020B0604020202020204" pitchFamily="34" charset="0"/>
                    </a:rPr>
                    <a:t>Секреты долгожителя Чубайса</a:t>
                  </a:r>
                  <a:endParaRPr lang="ru-RU" altLang="ru-RU" sz="2000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42058" name="Rectangle 86">
                  <a:extLst>
                    <a:ext uri="{FF2B5EF4-FFF2-40B4-BE49-F238E27FC236}">
                      <a16:creationId xmlns:a16="http://schemas.microsoft.com/office/drawing/2014/main" id="{E5AB0157-AD38-45EA-BA19-4D605109829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26" y="4500"/>
                  <a:ext cx="2907" cy="75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2018" name="Group 87">
                <a:extLst>
                  <a:ext uri="{FF2B5EF4-FFF2-40B4-BE49-F238E27FC236}">
                    <a16:creationId xmlns:a16="http://schemas.microsoft.com/office/drawing/2014/main" id="{C93BAA98-A7A8-47DB-838C-42A587295C2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33" y="4500"/>
                <a:ext cx="1745" cy="750"/>
                <a:chOff x="4333" y="4500"/>
                <a:chExt cx="1745" cy="750"/>
              </a:xfrm>
            </p:grpSpPr>
            <p:sp>
              <p:nvSpPr>
                <p:cNvPr id="42055" name="Rectangle 88">
                  <a:extLst>
                    <a:ext uri="{FF2B5EF4-FFF2-40B4-BE49-F238E27FC236}">
                      <a16:creationId xmlns:a16="http://schemas.microsoft.com/office/drawing/2014/main" id="{B785E64D-27C1-42E0-985F-942DC4E195D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76" y="4500"/>
                  <a:ext cx="1659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en-US" altLang="ru-RU">
                      <a:cs typeface="Arial" panose="020B0604020202020204" pitchFamily="34" charset="0"/>
                    </a:rPr>
                    <a:t>Svobodanews.ru</a:t>
                  </a:r>
                  <a:endParaRPr lang="ru-RU" altLang="ru-RU" sz="1200">
                    <a:cs typeface="Times New Roman" panose="02020603050405020304" pitchFamily="18" charset="0"/>
                  </a:endParaRPr>
                </a:p>
                <a:p>
                  <a:endParaRPr lang="ru-RU" altLang="ru-RU"/>
                </a:p>
              </p:txBody>
            </p:sp>
            <p:sp>
              <p:nvSpPr>
                <p:cNvPr id="42056" name="Rectangle 89">
                  <a:extLst>
                    <a:ext uri="{FF2B5EF4-FFF2-40B4-BE49-F238E27FC236}">
                      <a16:creationId xmlns:a16="http://schemas.microsoft.com/office/drawing/2014/main" id="{9D1531F5-6A59-4A41-9CBC-EE5DF13FC8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33" y="4500"/>
                  <a:ext cx="1745" cy="75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2019" name="Group 90">
                <a:extLst>
                  <a:ext uri="{FF2B5EF4-FFF2-40B4-BE49-F238E27FC236}">
                    <a16:creationId xmlns:a16="http://schemas.microsoft.com/office/drawing/2014/main" id="{DFD59599-06E1-49F9-B103-0DA91B4D96C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5250"/>
                <a:ext cx="533" cy="750"/>
                <a:chOff x="0" y="5250"/>
                <a:chExt cx="533" cy="750"/>
              </a:xfrm>
            </p:grpSpPr>
            <p:sp>
              <p:nvSpPr>
                <p:cNvPr id="42053" name="Rectangle 91">
                  <a:extLst>
                    <a:ext uri="{FF2B5EF4-FFF2-40B4-BE49-F238E27FC236}">
                      <a16:creationId xmlns:a16="http://schemas.microsoft.com/office/drawing/2014/main" id="{257419D1-2AE8-4B68-AC39-0B60237ADB1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" y="5250"/>
                  <a:ext cx="447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b="1">
                      <a:solidFill>
                        <a:srgbClr val="FF3300"/>
                      </a:solidFill>
                      <a:cs typeface="Arial" panose="020B0604020202020204" pitchFamily="34" charset="0"/>
                    </a:rPr>
                    <a:t>0,45</a:t>
                  </a:r>
                  <a:endParaRPr lang="ru-RU" altLang="ru-RU" b="1">
                    <a:solidFill>
                      <a:srgbClr val="FF3300"/>
                    </a:solidFill>
                    <a:cs typeface="Times New Roman" panose="02020603050405020304" pitchFamily="18" charset="0"/>
                  </a:endParaRPr>
                </a:p>
                <a:p>
                  <a:endParaRPr lang="ru-RU" altLang="ru-RU"/>
                </a:p>
              </p:txBody>
            </p:sp>
            <p:sp>
              <p:nvSpPr>
                <p:cNvPr id="42054" name="Rectangle 92">
                  <a:extLst>
                    <a:ext uri="{FF2B5EF4-FFF2-40B4-BE49-F238E27FC236}">
                      <a16:creationId xmlns:a16="http://schemas.microsoft.com/office/drawing/2014/main" id="{17E90CBA-2C9B-46DB-991A-0C3590211BB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5250"/>
                  <a:ext cx="533" cy="75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2020" name="Group 93">
                <a:extLst>
                  <a:ext uri="{FF2B5EF4-FFF2-40B4-BE49-F238E27FC236}">
                    <a16:creationId xmlns:a16="http://schemas.microsoft.com/office/drawing/2014/main" id="{2BC99E20-C87C-464E-BE62-FF86A66503F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33" y="5250"/>
                <a:ext cx="893" cy="750"/>
                <a:chOff x="533" y="5250"/>
                <a:chExt cx="893" cy="750"/>
              </a:xfrm>
            </p:grpSpPr>
            <p:sp>
              <p:nvSpPr>
                <p:cNvPr id="42051" name="Rectangle 94">
                  <a:extLst>
                    <a:ext uri="{FF2B5EF4-FFF2-40B4-BE49-F238E27FC236}">
                      <a16:creationId xmlns:a16="http://schemas.microsoft.com/office/drawing/2014/main" id="{D564E24F-04B4-4326-B1C2-AA644B6721C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6" y="5250"/>
                  <a:ext cx="807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b="1">
                      <a:cs typeface="Arial" panose="020B0604020202020204" pitchFamily="34" charset="0"/>
                    </a:rPr>
                    <a:t>2009.10.05 20:06:14</a:t>
                  </a:r>
                  <a:endParaRPr lang="ru-RU" altLang="ru-RU" sz="1200">
                    <a:cs typeface="Times New Roman" panose="02020603050405020304" pitchFamily="18" charset="0"/>
                  </a:endParaRPr>
                </a:p>
                <a:p>
                  <a:endParaRPr lang="ru-RU" altLang="ru-RU"/>
                </a:p>
              </p:txBody>
            </p:sp>
            <p:sp>
              <p:nvSpPr>
                <p:cNvPr id="42052" name="Rectangle 95">
                  <a:extLst>
                    <a:ext uri="{FF2B5EF4-FFF2-40B4-BE49-F238E27FC236}">
                      <a16:creationId xmlns:a16="http://schemas.microsoft.com/office/drawing/2014/main" id="{78B0D289-5011-481C-87F9-F2A4FDE6227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33" y="5250"/>
                  <a:ext cx="893" cy="75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2021" name="Group 96">
                <a:extLst>
                  <a:ext uri="{FF2B5EF4-FFF2-40B4-BE49-F238E27FC236}">
                    <a16:creationId xmlns:a16="http://schemas.microsoft.com/office/drawing/2014/main" id="{DC54D918-F0D4-4852-85FE-980DD60BEC0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26" y="5250"/>
                <a:ext cx="2907" cy="750"/>
                <a:chOff x="1426" y="5250"/>
                <a:chExt cx="2907" cy="750"/>
              </a:xfrm>
            </p:grpSpPr>
            <p:sp>
              <p:nvSpPr>
                <p:cNvPr id="42049" name="Rectangle 97">
                  <a:extLst>
                    <a:ext uri="{FF2B5EF4-FFF2-40B4-BE49-F238E27FC236}">
                      <a16:creationId xmlns:a16="http://schemas.microsoft.com/office/drawing/2014/main" id="{EBC934A7-95AB-464C-AF8B-8E3789D0969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69" y="5250"/>
                  <a:ext cx="2821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b="1">
                      <a:cs typeface="Arial" panose="020B0604020202020204" pitchFamily="34" charset="0"/>
                    </a:rPr>
                    <a:t>Ростехнадзор продолжит изучать последствия аварии на СШГЭС</a:t>
                  </a:r>
                  <a:endParaRPr lang="ru-RU" altLang="ru-RU"/>
                </a:p>
              </p:txBody>
            </p:sp>
            <p:sp>
              <p:nvSpPr>
                <p:cNvPr id="42050" name="Rectangle 98">
                  <a:extLst>
                    <a:ext uri="{FF2B5EF4-FFF2-40B4-BE49-F238E27FC236}">
                      <a16:creationId xmlns:a16="http://schemas.microsoft.com/office/drawing/2014/main" id="{20DBF631-D844-4F53-BA24-BDA51106801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26" y="5250"/>
                  <a:ext cx="2907" cy="75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2022" name="Group 99">
                <a:extLst>
                  <a:ext uri="{FF2B5EF4-FFF2-40B4-BE49-F238E27FC236}">
                    <a16:creationId xmlns:a16="http://schemas.microsoft.com/office/drawing/2014/main" id="{1EF1DCE4-321C-4A91-8557-F1F191F39AC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33" y="5250"/>
                <a:ext cx="1745" cy="750"/>
                <a:chOff x="4333" y="5250"/>
                <a:chExt cx="1745" cy="750"/>
              </a:xfrm>
            </p:grpSpPr>
            <p:sp>
              <p:nvSpPr>
                <p:cNvPr id="42047" name="Rectangle 100">
                  <a:extLst>
                    <a:ext uri="{FF2B5EF4-FFF2-40B4-BE49-F238E27FC236}">
                      <a16:creationId xmlns:a16="http://schemas.microsoft.com/office/drawing/2014/main" id="{AEB27A74-0DEC-4182-B4DE-12E5361B4D8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76" y="5250"/>
                  <a:ext cx="1659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>
                      <a:cs typeface="Arial" panose="020B0604020202020204" pitchFamily="34" charset="0"/>
                    </a:rPr>
                    <a:t>Деловая газета </a:t>
                  </a:r>
                  <a:br>
                    <a:rPr lang="en-US" altLang="ru-RU">
                      <a:cs typeface="Arial" panose="020B0604020202020204" pitchFamily="34" charset="0"/>
                    </a:rPr>
                  </a:br>
                  <a:r>
                    <a:rPr lang="ru-RU" altLang="ru-RU">
                      <a:cs typeface="Arial" panose="020B0604020202020204" pitchFamily="34" charset="0"/>
                    </a:rPr>
                    <a:t>"Взгляд"</a:t>
                  </a:r>
                  <a:endParaRPr lang="ru-RU" altLang="ru-RU"/>
                </a:p>
              </p:txBody>
            </p:sp>
            <p:sp>
              <p:nvSpPr>
                <p:cNvPr id="42048" name="Rectangle 101">
                  <a:extLst>
                    <a:ext uri="{FF2B5EF4-FFF2-40B4-BE49-F238E27FC236}">
                      <a16:creationId xmlns:a16="http://schemas.microsoft.com/office/drawing/2014/main" id="{DF6925EB-218C-457D-8954-71B357AC7F7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33" y="5250"/>
                  <a:ext cx="1745" cy="75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2023" name="Group 102">
                <a:extLst>
                  <a:ext uri="{FF2B5EF4-FFF2-40B4-BE49-F238E27FC236}">
                    <a16:creationId xmlns:a16="http://schemas.microsoft.com/office/drawing/2014/main" id="{86EB15AD-2B3C-4A6B-88F3-B3769EC33C3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6000"/>
                <a:ext cx="533" cy="750"/>
                <a:chOff x="0" y="6000"/>
                <a:chExt cx="533" cy="750"/>
              </a:xfrm>
            </p:grpSpPr>
            <p:sp>
              <p:nvSpPr>
                <p:cNvPr id="42045" name="Rectangle 103">
                  <a:extLst>
                    <a:ext uri="{FF2B5EF4-FFF2-40B4-BE49-F238E27FC236}">
                      <a16:creationId xmlns:a16="http://schemas.microsoft.com/office/drawing/2014/main" id="{F2BC7E5C-F8B6-4A81-B741-24C6D5FF8B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" y="6000"/>
                  <a:ext cx="447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b="1">
                      <a:solidFill>
                        <a:srgbClr val="FF3300"/>
                      </a:solidFill>
                      <a:cs typeface="Arial" panose="020B0604020202020204" pitchFamily="34" charset="0"/>
                    </a:rPr>
                    <a:t>0,61</a:t>
                  </a:r>
                  <a:endParaRPr lang="ru-RU" altLang="ru-RU" sz="1200">
                    <a:solidFill>
                      <a:srgbClr val="FF3300"/>
                    </a:solidFill>
                    <a:cs typeface="Times New Roman" panose="02020603050405020304" pitchFamily="18" charset="0"/>
                  </a:endParaRPr>
                </a:p>
                <a:p>
                  <a:endParaRPr lang="ru-RU" altLang="ru-RU">
                    <a:solidFill>
                      <a:srgbClr val="FF3300"/>
                    </a:solidFill>
                  </a:endParaRPr>
                </a:p>
              </p:txBody>
            </p:sp>
            <p:sp>
              <p:nvSpPr>
                <p:cNvPr id="42046" name="Rectangle 104">
                  <a:extLst>
                    <a:ext uri="{FF2B5EF4-FFF2-40B4-BE49-F238E27FC236}">
                      <a16:creationId xmlns:a16="http://schemas.microsoft.com/office/drawing/2014/main" id="{A6FF265B-9D94-48C8-A37C-1ED74D8975D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6000"/>
                  <a:ext cx="533" cy="75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2024" name="Group 105">
                <a:extLst>
                  <a:ext uri="{FF2B5EF4-FFF2-40B4-BE49-F238E27FC236}">
                    <a16:creationId xmlns:a16="http://schemas.microsoft.com/office/drawing/2014/main" id="{C7A3D984-5788-4C2E-A749-F96C3FF9DB2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33" y="6000"/>
                <a:ext cx="893" cy="750"/>
                <a:chOff x="533" y="6000"/>
                <a:chExt cx="893" cy="750"/>
              </a:xfrm>
            </p:grpSpPr>
            <p:sp>
              <p:nvSpPr>
                <p:cNvPr id="42043" name="Rectangle 106">
                  <a:extLst>
                    <a:ext uri="{FF2B5EF4-FFF2-40B4-BE49-F238E27FC236}">
                      <a16:creationId xmlns:a16="http://schemas.microsoft.com/office/drawing/2014/main" id="{63D1ECF9-330A-4F9F-9E9D-F009DBC711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6" y="6000"/>
                  <a:ext cx="807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b="1">
                      <a:cs typeface="Arial" panose="020B0604020202020204" pitchFamily="34" charset="0"/>
                    </a:rPr>
                    <a:t>2009.10.05 20:36:04</a:t>
                  </a:r>
                  <a:endParaRPr lang="ru-RU" altLang="ru-RU" sz="1200">
                    <a:cs typeface="Times New Roman" panose="02020603050405020304" pitchFamily="18" charset="0"/>
                  </a:endParaRPr>
                </a:p>
                <a:p>
                  <a:endParaRPr lang="ru-RU" altLang="ru-RU"/>
                </a:p>
              </p:txBody>
            </p:sp>
            <p:sp>
              <p:nvSpPr>
                <p:cNvPr id="42044" name="Rectangle 107">
                  <a:extLst>
                    <a:ext uri="{FF2B5EF4-FFF2-40B4-BE49-F238E27FC236}">
                      <a16:creationId xmlns:a16="http://schemas.microsoft.com/office/drawing/2014/main" id="{DD3447F8-2EF8-4CC1-9028-69FA74054B5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33" y="6000"/>
                  <a:ext cx="893" cy="75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2025" name="Group 108">
                <a:extLst>
                  <a:ext uri="{FF2B5EF4-FFF2-40B4-BE49-F238E27FC236}">
                    <a16:creationId xmlns:a16="http://schemas.microsoft.com/office/drawing/2014/main" id="{78F9C2DE-7DBA-431F-825B-0ECEF647F3A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26" y="6000"/>
                <a:ext cx="2907" cy="750"/>
                <a:chOff x="1426" y="6000"/>
                <a:chExt cx="2907" cy="750"/>
              </a:xfrm>
            </p:grpSpPr>
            <p:sp>
              <p:nvSpPr>
                <p:cNvPr id="42041" name="Rectangle 109">
                  <a:extLst>
                    <a:ext uri="{FF2B5EF4-FFF2-40B4-BE49-F238E27FC236}">
                      <a16:creationId xmlns:a16="http://schemas.microsoft.com/office/drawing/2014/main" id="{1BFC1C2B-BF6D-40A8-93E6-0A0B11A62B2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69" y="6000"/>
                  <a:ext cx="2821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b="1">
                      <a:cs typeface="Arial" panose="020B0604020202020204" pitchFamily="34" charset="0"/>
                    </a:rPr>
                    <a:t>Ответственных за аварию на Саяно-Шушенской ГЭС станет больше</a:t>
                  </a:r>
                  <a:endParaRPr lang="ru-RU" altLang="ru-RU"/>
                </a:p>
              </p:txBody>
            </p:sp>
            <p:sp>
              <p:nvSpPr>
                <p:cNvPr id="42042" name="Rectangle 110">
                  <a:extLst>
                    <a:ext uri="{FF2B5EF4-FFF2-40B4-BE49-F238E27FC236}">
                      <a16:creationId xmlns:a16="http://schemas.microsoft.com/office/drawing/2014/main" id="{DE184143-C993-4773-8FAA-6A09A0322AE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26" y="6000"/>
                  <a:ext cx="2907" cy="75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2026" name="Group 111">
                <a:extLst>
                  <a:ext uri="{FF2B5EF4-FFF2-40B4-BE49-F238E27FC236}">
                    <a16:creationId xmlns:a16="http://schemas.microsoft.com/office/drawing/2014/main" id="{480A79BD-C98A-49A9-9088-E8633C3596B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33" y="6000"/>
                <a:ext cx="1745" cy="750"/>
                <a:chOff x="4333" y="6000"/>
                <a:chExt cx="1745" cy="750"/>
              </a:xfrm>
            </p:grpSpPr>
            <p:sp>
              <p:nvSpPr>
                <p:cNvPr id="42039" name="Rectangle 112">
                  <a:extLst>
                    <a:ext uri="{FF2B5EF4-FFF2-40B4-BE49-F238E27FC236}">
                      <a16:creationId xmlns:a16="http://schemas.microsoft.com/office/drawing/2014/main" id="{DD7049D0-F6DE-4562-A067-2157C5BF372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76" y="6000"/>
                  <a:ext cx="1659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>
                      <a:cs typeface="Arial" panose="020B0604020202020204" pitchFamily="34" charset="0"/>
                    </a:rPr>
                    <a:t>MIGnews.com.ua - Украина</a:t>
                  </a:r>
                  <a:endParaRPr lang="ru-RU" altLang="ru-RU"/>
                </a:p>
              </p:txBody>
            </p:sp>
            <p:sp>
              <p:nvSpPr>
                <p:cNvPr id="42040" name="Rectangle 113">
                  <a:extLst>
                    <a:ext uri="{FF2B5EF4-FFF2-40B4-BE49-F238E27FC236}">
                      <a16:creationId xmlns:a16="http://schemas.microsoft.com/office/drawing/2014/main" id="{C0A9931E-2E3C-4B15-8B24-6E047A9B3B2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33" y="6000"/>
                  <a:ext cx="1745" cy="75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2027" name="Group 114">
                <a:extLst>
                  <a:ext uri="{FF2B5EF4-FFF2-40B4-BE49-F238E27FC236}">
                    <a16:creationId xmlns:a16="http://schemas.microsoft.com/office/drawing/2014/main" id="{93A5348D-26C7-4845-9102-0A344AB1B61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6750"/>
                <a:ext cx="533" cy="750"/>
                <a:chOff x="0" y="6750"/>
                <a:chExt cx="533" cy="750"/>
              </a:xfrm>
            </p:grpSpPr>
            <p:sp>
              <p:nvSpPr>
                <p:cNvPr id="42037" name="Rectangle 115">
                  <a:extLst>
                    <a:ext uri="{FF2B5EF4-FFF2-40B4-BE49-F238E27FC236}">
                      <a16:creationId xmlns:a16="http://schemas.microsoft.com/office/drawing/2014/main" id="{B19CA57E-83FF-4B4C-8698-5490C2649E2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" y="6750"/>
                  <a:ext cx="447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b="1">
                      <a:solidFill>
                        <a:srgbClr val="FF3300"/>
                      </a:solidFill>
                      <a:cs typeface="Arial" panose="020B0604020202020204" pitchFamily="34" charset="0"/>
                    </a:rPr>
                    <a:t>1,00</a:t>
                  </a:r>
                  <a:endParaRPr lang="ru-RU" altLang="ru-RU" b="1">
                    <a:solidFill>
                      <a:srgbClr val="FF3300"/>
                    </a:solidFill>
                    <a:cs typeface="Times New Roman" panose="02020603050405020304" pitchFamily="18" charset="0"/>
                  </a:endParaRPr>
                </a:p>
                <a:p>
                  <a:endParaRPr lang="ru-RU" altLang="ru-RU"/>
                </a:p>
              </p:txBody>
            </p:sp>
            <p:sp>
              <p:nvSpPr>
                <p:cNvPr id="42038" name="Rectangle 116">
                  <a:extLst>
                    <a:ext uri="{FF2B5EF4-FFF2-40B4-BE49-F238E27FC236}">
                      <a16:creationId xmlns:a16="http://schemas.microsoft.com/office/drawing/2014/main" id="{00AECDBE-4150-451F-BB6E-1C09E07E7EC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6750"/>
                  <a:ext cx="533" cy="75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2028" name="Group 117">
                <a:extLst>
                  <a:ext uri="{FF2B5EF4-FFF2-40B4-BE49-F238E27FC236}">
                    <a16:creationId xmlns:a16="http://schemas.microsoft.com/office/drawing/2014/main" id="{E22A0D8A-BD4D-4180-B3DC-65735FB2D47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33" y="6750"/>
                <a:ext cx="893" cy="750"/>
                <a:chOff x="533" y="6750"/>
                <a:chExt cx="893" cy="750"/>
              </a:xfrm>
            </p:grpSpPr>
            <p:sp>
              <p:nvSpPr>
                <p:cNvPr id="42035" name="Rectangle 118">
                  <a:extLst>
                    <a:ext uri="{FF2B5EF4-FFF2-40B4-BE49-F238E27FC236}">
                      <a16:creationId xmlns:a16="http://schemas.microsoft.com/office/drawing/2014/main" id="{2177E00D-E59C-4CE5-A8CE-660E33AAFB7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6" y="6750"/>
                  <a:ext cx="807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b="1">
                      <a:cs typeface="Arial" panose="020B0604020202020204" pitchFamily="34" charset="0"/>
                    </a:rPr>
                    <a:t>2009.10.05 20:51:33</a:t>
                  </a:r>
                  <a:endParaRPr lang="ru-RU" altLang="ru-RU" sz="1200">
                    <a:cs typeface="Times New Roman" panose="02020603050405020304" pitchFamily="18" charset="0"/>
                  </a:endParaRPr>
                </a:p>
                <a:p>
                  <a:endParaRPr lang="ru-RU" altLang="ru-RU"/>
                </a:p>
              </p:txBody>
            </p:sp>
            <p:sp>
              <p:nvSpPr>
                <p:cNvPr id="42036" name="Rectangle 119">
                  <a:extLst>
                    <a:ext uri="{FF2B5EF4-FFF2-40B4-BE49-F238E27FC236}">
                      <a16:creationId xmlns:a16="http://schemas.microsoft.com/office/drawing/2014/main" id="{799070DF-ECEA-45F4-B346-955951F96E7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33" y="6750"/>
                  <a:ext cx="893" cy="75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2029" name="Group 120">
                <a:extLst>
                  <a:ext uri="{FF2B5EF4-FFF2-40B4-BE49-F238E27FC236}">
                    <a16:creationId xmlns:a16="http://schemas.microsoft.com/office/drawing/2014/main" id="{76B530EF-056A-4ACF-9C72-559C53FCC8F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26" y="6750"/>
                <a:ext cx="2907" cy="750"/>
                <a:chOff x="1426" y="6750"/>
                <a:chExt cx="2907" cy="750"/>
              </a:xfrm>
            </p:grpSpPr>
            <p:sp>
              <p:nvSpPr>
                <p:cNvPr id="42033" name="Rectangle 121">
                  <a:extLst>
                    <a:ext uri="{FF2B5EF4-FFF2-40B4-BE49-F238E27FC236}">
                      <a16:creationId xmlns:a16="http://schemas.microsoft.com/office/drawing/2014/main" id="{C94756C1-7487-421F-847F-7C3DDAE8E5F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69" y="6750"/>
                  <a:ext cx="2821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b="1">
                      <a:solidFill>
                        <a:srgbClr val="FF3300"/>
                      </a:solidFill>
                      <a:cs typeface="Arial" panose="020B0604020202020204" pitchFamily="34" charset="0"/>
                    </a:rPr>
                    <a:t>Ростехнадзор пообещал расширить список виновных в аварии на Саяно-Шушенской ГЭС</a:t>
                  </a:r>
                  <a:endParaRPr lang="ru-RU" altLang="ru-RU">
                    <a:solidFill>
                      <a:srgbClr val="FF3300"/>
                    </a:solidFill>
                  </a:endParaRPr>
                </a:p>
              </p:txBody>
            </p:sp>
            <p:sp>
              <p:nvSpPr>
                <p:cNvPr id="42034" name="Rectangle 122">
                  <a:extLst>
                    <a:ext uri="{FF2B5EF4-FFF2-40B4-BE49-F238E27FC236}">
                      <a16:creationId xmlns:a16="http://schemas.microsoft.com/office/drawing/2014/main" id="{2C006681-F1F7-4834-B017-7F7F8F16A8A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26" y="6750"/>
                  <a:ext cx="2907" cy="75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2030" name="Group 123">
                <a:extLst>
                  <a:ext uri="{FF2B5EF4-FFF2-40B4-BE49-F238E27FC236}">
                    <a16:creationId xmlns:a16="http://schemas.microsoft.com/office/drawing/2014/main" id="{4DC54EED-FFEC-4D5A-BCE4-84C3622A53D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33" y="6750"/>
                <a:ext cx="1745" cy="750"/>
                <a:chOff x="4333" y="6750"/>
                <a:chExt cx="1745" cy="750"/>
              </a:xfrm>
            </p:grpSpPr>
            <p:sp>
              <p:nvSpPr>
                <p:cNvPr id="42031" name="Rectangle 124">
                  <a:extLst>
                    <a:ext uri="{FF2B5EF4-FFF2-40B4-BE49-F238E27FC236}">
                      <a16:creationId xmlns:a16="http://schemas.microsoft.com/office/drawing/2014/main" id="{6778E2DE-3645-41C2-BA49-987DEFB390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76" y="6750"/>
                  <a:ext cx="1659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>
                      <a:cs typeface="Arial" panose="020B0604020202020204" pitchFamily="34" charset="0"/>
                    </a:rPr>
                    <a:t>РегКорреспондент.net - Украина - Россия</a:t>
                  </a:r>
                  <a:endParaRPr lang="ru-RU" altLang="ru-RU"/>
                </a:p>
              </p:txBody>
            </p:sp>
            <p:sp>
              <p:nvSpPr>
                <p:cNvPr id="42032" name="Rectangle 125">
                  <a:extLst>
                    <a:ext uri="{FF2B5EF4-FFF2-40B4-BE49-F238E27FC236}">
                      <a16:creationId xmlns:a16="http://schemas.microsoft.com/office/drawing/2014/main" id="{58C016CB-91B7-4253-958D-4F1FB541EC3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33" y="6750"/>
                  <a:ext cx="1745" cy="75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</p:grpSp>
        <p:sp>
          <p:nvSpPr>
            <p:cNvPr id="41990" name="Rectangle 126">
              <a:extLst>
                <a:ext uri="{FF2B5EF4-FFF2-40B4-BE49-F238E27FC236}">
                  <a16:creationId xmlns:a16="http://schemas.microsoft.com/office/drawing/2014/main" id="{BE562697-7797-49A7-B2F0-E64ED6B644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" y="-3"/>
              <a:ext cx="6084" cy="7506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E79CC1D-BE9A-403F-A24F-79F01A11D0B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9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F70EAC2C-7D2C-426E-9E38-99EB660E869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188913"/>
            <a:ext cx="8229600" cy="503237"/>
          </a:xfrm>
        </p:spPr>
        <p:txBody>
          <a:bodyPr anchor="b"/>
          <a:lstStyle/>
          <a:p>
            <a:pPr eaLnBrk="1" hangingPunct="1"/>
            <a:r>
              <a:rPr lang="ru-RU" altLang="ru-RU" sz="3200">
                <a:solidFill>
                  <a:srgbClr val="990099"/>
                </a:solidFill>
              </a:rPr>
              <a:t>Документы как вектора в пространстве</a:t>
            </a:r>
            <a:endParaRPr lang="en-US" altLang="ru-RU" sz="3200">
              <a:solidFill>
                <a:srgbClr val="990099"/>
              </a:solidFill>
            </a:endParaRPr>
          </a:p>
        </p:txBody>
      </p:sp>
      <p:pic>
        <p:nvPicPr>
          <p:cNvPr id="14339" name="Picture 3">
            <a:extLst>
              <a:ext uri="{FF2B5EF4-FFF2-40B4-BE49-F238E27FC236}">
                <a16:creationId xmlns:a16="http://schemas.microsoft.com/office/drawing/2014/main" id="{6994AC55-7C58-4573-8386-F140F99693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600200"/>
            <a:ext cx="6986588" cy="505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TextBox 4">
            <a:extLst>
              <a:ext uri="{FF2B5EF4-FFF2-40B4-BE49-F238E27FC236}">
                <a16:creationId xmlns:a16="http://schemas.microsoft.com/office/drawing/2014/main" id="{BD2FA034-B80A-4451-AA64-0CF7366C07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8445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Ch. 16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F100697-69E5-4E8A-A125-6A782F90D1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>
            <a:extLst>
              <a:ext uri="{FF2B5EF4-FFF2-40B4-BE49-F238E27FC236}">
                <a16:creationId xmlns:a16="http://schemas.microsoft.com/office/drawing/2014/main" id="{461EC7D4-A598-43ED-B1AB-5E064EED33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13"/>
            <a:ext cx="9144000" cy="684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CBD4DB4-8744-456B-8FC8-5315357E69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0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id="{803B36C7-2364-4164-8D1E-E1DED5F1D2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639763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3600" dirty="0">
                <a:solidFill>
                  <a:schemeClr val="tx1"/>
                </a:solidFill>
                <a:latin typeface="+mn-lt"/>
              </a:rPr>
              <a:t>Требования к новостной кластеризации</a:t>
            </a:r>
          </a:p>
        </p:txBody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42458012-01AD-4063-86BF-F2FFDB75CB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23850" y="836613"/>
            <a:ext cx="8229600" cy="3168650"/>
          </a:xfrm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ru-RU" altLang="ru-RU" sz="2400"/>
              <a:t>Минимизация времени работы </a:t>
            </a:r>
            <a:br>
              <a:rPr lang="ru-RU" altLang="ru-RU" sz="2400"/>
            </a:br>
            <a:r>
              <a:rPr lang="ru-RU" altLang="ru-RU" sz="2400"/>
              <a:t>(максимально 15-30 минут)</a:t>
            </a:r>
          </a:p>
          <a:p>
            <a:pPr eaLnBrk="1" hangingPunct="1">
              <a:spcBef>
                <a:spcPct val="50000"/>
              </a:spcBef>
            </a:pPr>
            <a:r>
              <a:rPr lang="ru-RU" altLang="ru-RU" sz="2400"/>
              <a:t>Актуальность (главное сообщение)</a:t>
            </a:r>
          </a:p>
          <a:p>
            <a:pPr eaLnBrk="1" hangingPunct="1">
              <a:spcBef>
                <a:spcPct val="50000"/>
              </a:spcBef>
            </a:pPr>
            <a:r>
              <a:rPr lang="ru-RU" altLang="ru-RU" sz="2400"/>
              <a:t>Публикация всех кластеров</a:t>
            </a:r>
            <a:br>
              <a:rPr lang="ru-RU" altLang="ru-RU" sz="2400"/>
            </a:br>
            <a:r>
              <a:rPr lang="ru-RU" altLang="ru-RU" sz="2400"/>
              <a:t>(не только больших, но и малых)</a:t>
            </a:r>
          </a:p>
          <a:p>
            <a:pPr eaLnBrk="1" hangingPunct="1">
              <a:spcBef>
                <a:spcPct val="50000"/>
              </a:spcBef>
            </a:pPr>
            <a:r>
              <a:rPr lang="ru-RU" altLang="ru-RU" sz="2400"/>
              <a:t>Учет перепечаток</a:t>
            </a:r>
          </a:p>
        </p:txBody>
      </p:sp>
      <p:sp>
        <p:nvSpPr>
          <p:cNvPr id="44036" name="Rectangle 4">
            <a:extLst>
              <a:ext uri="{FF2B5EF4-FFF2-40B4-BE49-F238E27FC236}">
                <a16:creationId xmlns:a16="http://schemas.microsoft.com/office/drawing/2014/main" id="{6A497E6D-4095-4D64-9566-F726DB0AE9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4076700"/>
            <a:ext cx="8229600" cy="261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ru-RU" altLang="ru-RU" sz="2400"/>
              <a:t>Точность важнее полноты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ru-RU" altLang="ru-RU" sz="2400"/>
              <a:t>Эволюционность кластеризации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ru-RU" altLang="ru-RU" sz="2400"/>
              <a:t>Учет ручного вмешательства:</a:t>
            </a:r>
          </a:p>
          <a:p>
            <a:pPr lvl="1" eaLnBrk="1" hangingPunct="1">
              <a:lnSpc>
                <a:spcPct val="80000"/>
              </a:lnSpc>
              <a:spcBef>
                <a:spcPct val="50000"/>
              </a:spcBef>
              <a:buFontTx/>
              <a:buChar char="–"/>
            </a:pPr>
            <a:r>
              <a:rPr lang="ru-RU" altLang="ru-RU" sz="2400"/>
              <a:t>корректировка кластеризации</a:t>
            </a:r>
          </a:p>
          <a:p>
            <a:pPr lvl="1" eaLnBrk="1" hangingPunct="1">
              <a:lnSpc>
                <a:spcPct val="80000"/>
              </a:lnSpc>
              <a:spcBef>
                <a:spcPct val="50000"/>
              </a:spcBef>
              <a:buFontTx/>
              <a:buChar char="–"/>
            </a:pPr>
            <a:r>
              <a:rPr lang="ru-RU" altLang="ru-RU" sz="2400"/>
              <a:t>корректировка представления на портале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B85DEE8-02DF-40E7-B003-2F355AEB08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5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A67A7318-4D05-4FC1-8193-F4FE3B0FDAB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-171450"/>
            <a:ext cx="8229600" cy="936625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3200" dirty="0">
                <a:solidFill>
                  <a:schemeClr val="tx1"/>
                </a:solidFill>
                <a:latin typeface="+mn-lt"/>
              </a:rPr>
              <a:t>Данные для исследования</a:t>
            </a:r>
          </a:p>
        </p:txBody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72106713-5CB6-4006-B67B-2D6CF2182F86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0" y="620713"/>
            <a:ext cx="3851275" cy="504825"/>
          </a:xfrm>
        </p:spPr>
        <p:txBody>
          <a:bodyPr/>
          <a:lstStyle/>
          <a:p>
            <a:pPr eaLnBrk="1" hangingPunct="1"/>
            <a:r>
              <a:rPr lang="ru-RU" altLang="ru-RU" sz="2400"/>
              <a:t>Данные </a:t>
            </a:r>
            <a:r>
              <a:rPr lang="en-US" altLang="ru-RU" sz="2400"/>
              <a:t>Romip-2006</a:t>
            </a:r>
          </a:p>
        </p:txBody>
      </p:sp>
      <p:graphicFrame>
        <p:nvGraphicFramePr>
          <p:cNvPr id="45060" name="Group 4">
            <a:extLst>
              <a:ext uri="{FF2B5EF4-FFF2-40B4-BE49-F238E27FC236}">
                <a16:creationId xmlns:a16="http://schemas.microsoft.com/office/drawing/2014/main" id="{1F54B90D-6070-4F73-B284-7E263D317E2A}"/>
              </a:ext>
            </a:extLst>
          </p:cNvPr>
          <p:cNvGraphicFramePr>
            <a:graphicFrameLocks noGrp="1"/>
          </p:cNvGraphicFramePr>
          <p:nvPr>
            <p:ph sz="quarter" idx="2"/>
          </p:nvPr>
        </p:nvGraphicFramePr>
        <p:xfrm>
          <a:off x="468313" y="1125538"/>
          <a:ext cx="7859712" cy="3072256"/>
        </p:xfrm>
        <a:graphic>
          <a:graphicData uri="http://schemas.openxmlformats.org/drawingml/2006/table">
            <a:tbl>
              <a:tblPr/>
              <a:tblGrid>
                <a:gridCol w="2619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09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19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71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Недели</a:t>
                      </a:r>
                    </a:p>
                  </a:txBody>
                  <a:tcPr marT="45704" marB="457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Дни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Размер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28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Неделя Шеварднадзе</a:t>
                      </a:r>
                    </a:p>
                  </a:txBody>
                  <a:tcPr marT="45704" marB="457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2003.11.20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1752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59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Обычная неделя</a:t>
                      </a:r>
                    </a:p>
                  </a:txBody>
                  <a:tcPr marT="45704" marB="457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2003.12.03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1715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59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Неделя выборов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04" marB="457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2004.04.02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1809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9218" name="Object 26">
            <a:extLst>
              <a:ext uri="{FF2B5EF4-FFF2-40B4-BE49-F238E27FC236}">
                <a16:creationId xmlns:a16="http://schemas.microsoft.com/office/drawing/2014/main" id="{B02E1AC7-8851-4196-945A-5D3C1B86D7AF}"/>
              </a:ext>
            </a:extLst>
          </p:cNvPr>
          <p:cNvGraphicFramePr>
            <a:graphicFrameLocks noGrp="1" noChangeAspect="1"/>
          </p:cNvGraphicFramePr>
          <p:nvPr>
            <p:ph sz="quarter" idx="3"/>
          </p:nvPr>
        </p:nvGraphicFramePr>
        <p:xfrm>
          <a:off x="4572000" y="4508500"/>
          <a:ext cx="4464050" cy="234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2" name="Диаграмма" r:id="rId5" imgW="6258154" imgH="4029456" progId="Excel.Chart.8">
                  <p:embed/>
                </p:oleObj>
              </mc:Choice>
              <mc:Fallback>
                <p:oleObj name="Диаграмма" r:id="rId5" imgW="6258154" imgH="4029456" progId="Excel.Chart.8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4508500"/>
                        <a:ext cx="4464050" cy="2349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093B1EB-3D93-468E-A33A-F7C36D8D8EC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3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>
            <a:extLst>
              <a:ext uri="{FF2B5EF4-FFF2-40B4-BE49-F238E27FC236}">
                <a16:creationId xmlns:a16="http://schemas.microsoft.com/office/drawing/2014/main" id="{204D19C5-F3CA-486B-91BA-492E977A393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115888"/>
            <a:ext cx="8229600" cy="633412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3200" dirty="0">
                <a:solidFill>
                  <a:schemeClr val="tx1"/>
                </a:solidFill>
                <a:latin typeface="+mn-lt"/>
              </a:rPr>
              <a:t>Эталонное распределение</a:t>
            </a:r>
          </a:p>
        </p:txBody>
      </p:sp>
      <p:sp>
        <p:nvSpPr>
          <p:cNvPr id="45059" name="Rectangle 3">
            <a:extLst>
              <a:ext uri="{FF2B5EF4-FFF2-40B4-BE49-F238E27FC236}">
                <a16:creationId xmlns:a16="http://schemas.microsoft.com/office/drawing/2014/main" id="{9D8AC85E-5C96-4CB4-90B3-8661A384684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87338" y="1196975"/>
            <a:ext cx="8856662" cy="51117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800"/>
              <a:t>Возможности редактора: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ru-RU" sz="2800"/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Визуализировать, сортировать кластеры по </a:t>
            </a:r>
            <a:br>
              <a:rPr lang="ru-RU" altLang="ru-RU" sz="2800"/>
            </a:br>
            <a:r>
              <a:rPr lang="ru-RU" altLang="ru-RU" sz="2800"/>
              <a:t>дате, близости к центру и т.п.</a:t>
            </a:r>
          </a:p>
          <a:p>
            <a:pPr eaLnBrk="1" hangingPunct="1">
              <a:lnSpc>
                <a:spcPct val="90000"/>
              </a:lnSpc>
            </a:pPr>
            <a:endParaRPr lang="en-US" altLang="ru-RU" sz="2800"/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Просматривать близкие кластеры к рассматриваемому (кандидаты на склейку)</a:t>
            </a:r>
          </a:p>
          <a:p>
            <a:pPr eaLnBrk="1" hangingPunct="1">
              <a:lnSpc>
                <a:spcPct val="90000"/>
              </a:lnSpc>
            </a:pPr>
            <a:endParaRPr lang="en-US" altLang="ru-RU" sz="2800"/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Объединять близкие кластеры</a:t>
            </a:r>
          </a:p>
          <a:p>
            <a:pPr eaLnBrk="1" hangingPunct="1">
              <a:lnSpc>
                <a:spcPct val="90000"/>
              </a:lnSpc>
            </a:pPr>
            <a:endParaRPr lang="ru-RU" altLang="ru-RU" sz="2800"/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Разделять существующие кластеры</a:t>
            </a:r>
            <a:endParaRPr lang="en-US" altLang="ru-RU" sz="2800"/>
          </a:p>
          <a:p>
            <a:pPr eaLnBrk="1" hangingPunct="1">
              <a:lnSpc>
                <a:spcPct val="90000"/>
              </a:lnSpc>
            </a:pPr>
            <a:endParaRPr lang="ru-RU" altLang="ru-RU" sz="28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0EF99A8-CCB2-499A-8E3E-1287905A3AA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8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200AB1C7-8EF0-4C4E-8003-1C388772E5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46083" name="Picture 3">
            <a:extLst>
              <a:ext uri="{FF2B5EF4-FFF2-40B4-BE49-F238E27FC236}">
                <a16:creationId xmlns:a16="http://schemas.microsoft.com/office/drawing/2014/main" id="{5D8CC556-01DA-4FF1-B2A0-A869713491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8893175" cy="682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4" name="Text Box 4">
            <a:extLst>
              <a:ext uri="{FF2B5EF4-FFF2-40B4-BE49-F238E27FC236}">
                <a16:creationId xmlns:a16="http://schemas.microsoft.com/office/drawing/2014/main" id="{122C98D8-4BE2-4429-B96C-C20876FB54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4750" y="3305175"/>
            <a:ext cx="352583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Близкие кластеры тоже похожи</a:t>
            </a:r>
          </a:p>
        </p:txBody>
      </p:sp>
      <p:pic>
        <p:nvPicPr>
          <p:cNvPr id="46085" name="Picture 5">
            <a:extLst>
              <a:ext uri="{FF2B5EF4-FFF2-40B4-BE49-F238E27FC236}">
                <a16:creationId xmlns:a16="http://schemas.microsoft.com/office/drawing/2014/main" id="{2859F315-7833-48E9-A35A-C0DCFAC67F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8893175" cy="682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6" name="Text Box 6">
            <a:extLst>
              <a:ext uri="{FF2B5EF4-FFF2-40B4-BE49-F238E27FC236}">
                <a16:creationId xmlns:a16="http://schemas.microsoft.com/office/drawing/2014/main" id="{AE15BF38-FA21-4D78-9F31-C5B6C9F004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6188" y="4024313"/>
            <a:ext cx="3560762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Пример работы редактора</a:t>
            </a:r>
          </a:p>
          <a:p>
            <a:pPr eaLnBrk="1" hangingPunct="1"/>
            <a:r>
              <a:rPr lang="ru-RU" altLang="ru-RU"/>
              <a:t>для еще более сложной задачи</a:t>
            </a:r>
          </a:p>
          <a:p>
            <a:pPr eaLnBrk="1" hangingPunct="1"/>
            <a:r>
              <a:rPr lang="ru-RU" altLang="ru-RU"/>
              <a:t>кластеризации судебных</a:t>
            </a:r>
          </a:p>
          <a:p>
            <a:pPr eaLnBrk="1" hangingPunct="1"/>
            <a:r>
              <a:rPr lang="ru-RU" altLang="ru-RU"/>
              <a:t>решений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42B014E-6CF1-4F2E-91A1-4C8974F0F6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54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>
            <a:extLst>
              <a:ext uri="{FF2B5EF4-FFF2-40B4-BE49-F238E27FC236}">
                <a16:creationId xmlns:a16="http://schemas.microsoft.com/office/drawing/2014/main" id="{123005A5-06C0-4BA3-8AFD-7E4EEC86E7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765175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3200" dirty="0">
                <a:solidFill>
                  <a:schemeClr val="tx1"/>
                </a:solidFill>
                <a:latin typeface="+mn-lt"/>
              </a:rPr>
              <a:t>Внутренние меры</a:t>
            </a:r>
          </a:p>
        </p:txBody>
      </p:sp>
      <p:graphicFrame>
        <p:nvGraphicFramePr>
          <p:cNvPr id="47107" name="Group 3">
            <a:extLst>
              <a:ext uri="{FF2B5EF4-FFF2-40B4-BE49-F238E27FC236}">
                <a16:creationId xmlns:a16="http://schemas.microsoft.com/office/drawing/2014/main" id="{6A2D4708-6979-4F7F-B05D-DFC81C4DF054}"/>
              </a:ext>
            </a:extLst>
          </p:cNvPr>
          <p:cNvGraphicFramePr>
            <a:graphicFrameLocks noGrp="1"/>
          </p:cNvGraphicFramePr>
          <p:nvPr/>
        </p:nvGraphicFramePr>
        <p:xfrm>
          <a:off x="2124075" y="1916113"/>
          <a:ext cx="5040313" cy="2449512"/>
        </p:xfrm>
        <a:graphic>
          <a:graphicData uri="http://schemas.openxmlformats.org/drawingml/2006/table">
            <a:tbl>
              <a:tblPr/>
              <a:tblGrid>
                <a:gridCol w="252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3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55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N11</a:t>
                      </a:r>
                      <a:endParaRPr kumimoji="0" lang="ru-RU" sz="4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N01</a:t>
                      </a:r>
                      <a:endParaRPr kumimoji="0" lang="ru-RU" sz="4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3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N10</a:t>
                      </a:r>
                      <a:endParaRPr kumimoji="0" lang="ru-RU" sz="4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N00</a:t>
                      </a:r>
                      <a:endParaRPr kumimoji="0" lang="ru-RU" sz="4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7118" name="Text Box 14">
            <a:extLst>
              <a:ext uri="{FF2B5EF4-FFF2-40B4-BE49-F238E27FC236}">
                <a16:creationId xmlns:a16="http://schemas.microsoft.com/office/drawing/2014/main" id="{A92E7E33-49C0-47D4-B796-EB35A99A4E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4075" y="765175"/>
            <a:ext cx="2646363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/>
              <a:t>В эталонном </a:t>
            </a:r>
          </a:p>
          <a:p>
            <a:pPr eaLnBrk="1" hangingPunct="1"/>
            <a:r>
              <a:rPr lang="ru-RU" altLang="ru-RU" sz="2000"/>
              <a:t>распределении пара</a:t>
            </a:r>
          </a:p>
          <a:p>
            <a:pPr eaLnBrk="1" hangingPunct="1"/>
            <a:r>
              <a:rPr lang="ru-RU" altLang="ru-RU" sz="2000"/>
              <a:t>в одном кластере</a:t>
            </a:r>
          </a:p>
        </p:txBody>
      </p:sp>
      <p:sp>
        <p:nvSpPr>
          <p:cNvPr id="47119" name="Text Box 15">
            <a:extLst>
              <a:ext uri="{FF2B5EF4-FFF2-40B4-BE49-F238E27FC236}">
                <a16:creationId xmlns:a16="http://schemas.microsoft.com/office/drawing/2014/main" id="{616FFF95-D593-413C-A4D2-B0E2D929B8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7900" y="765175"/>
            <a:ext cx="2646363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/>
              <a:t>В эталонном </a:t>
            </a:r>
          </a:p>
          <a:p>
            <a:pPr eaLnBrk="1" hangingPunct="1"/>
            <a:r>
              <a:rPr lang="ru-RU" altLang="ru-RU" sz="2000"/>
              <a:t>распределении пара</a:t>
            </a:r>
          </a:p>
          <a:p>
            <a:pPr eaLnBrk="1" hangingPunct="1"/>
            <a:r>
              <a:rPr lang="ru-RU" altLang="ru-RU" sz="2000"/>
              <a:t>в разных кластерах</a:t>
            </a:r>
          </a:p>
        </p:txBody>
      </p:sp>
      <p:sp>
        <p:nvSpPr>
          <p:cNvPr id="47120" name="Text Box 16">
            <a:extLst>
              <a:ext uri="{FF2B5EF4-FFF2-40B4-BE49-F238E27FC236}">
                <a16:creationId xmlns:a16="http://schemas.microsoft.com/office/drawing/2014/main" id="{54B7B443-B5B1-43C4-8516-6CEEA21891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844675"/>
            <a:ext cx="2084388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/>
              <a:t>В исследуемом </a:t>
            </a:r>
          </a:p>
          <a:p>
            <a:pPr eaLnBrk="1" hangingPunct="1"/>
            <a:r>
              <a:rPr lang="ru-RU" altLang="ru-RU" sz="2000"/>
              <a:t>распределении</a:t>
            </a:r>
          </a:p>
          <a:p>
            <a:pPr eaLnBrk="1" hangingPunct="1"/>
            <a:r>
              <a:rPr lang="ru-RU" altLang="ru-RU" sz="2000"/>
              <a:t>пара в одном</a:t>
            </a:r>
          </a:p>
          <a:p>
            <a:pPr eaLnBrk="1" hangingPunct="1"/>
            <a:r>
              <a:rPr lang="ru-RU" altLang="ru-RU" sz="2000"/>
              <a:t>кластере</a:t>
            </a:r>
          </a:p>
        </p:txBody>
      </p:sp>
      <p:sp>
        <p:nvSpPr>
          <p:cNvPr id="47121" name="Text Box 17">
            <a:extLst>
              <a:ext uri="{FF2B5EF4-FFF2-40B4-BE49-F238E27FC236}">
                <a16:creationId xmlns:a16="http://schemas.microsoft.com/office/drawing/2014/main" id="{D51DB535-EEA9-45F8-AA4F-EAA791EA6A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213100"/>
            <a:ext cx="2084388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/>
              <a:t>В исследуемом </a:t>
            </a:r>
          </a:p>
          <a:p>
            <a:pPr eaLnBrk="1" hangingPunct="1"/>
            <a:r>
              <a:rPr lang="ru-RU" altLang="ru-RU" sz="2000"/>
              <a:t>распределении</a:t>
            </a:r>
          </a:p>
          <a:p>
            <a:pPr eaLnBrk="1" hangingPunct="1"/>
            <a:r>
              <a:rPr lang="ru-RU" altLang="ru-RU" sz="2000"/>
              <a:t>пара в разных</a:t>
            </a:r>
          </a:p>
          <a:p>
            <a:pPr eaLnBrk="1" hangingPunct="1"/>
            <a:r>
              <a:rPr lang="ru-RU" altLang="ru-RU" sz="2000"/>
              <a:t>кластерах</a:t>
            </a:r>
          </a:p>
        </p:txBody>
      </p:sp>
      <p:sp>
        <p:nvSpPr>
          <p:cNvPr id="47122" name="Rectangle 18">
            <a:extLst>
              <a:ext uri="{FF2B5EF4-FFF2-40B4-BE49-F238E27FC236}">
                <a16:creationId xmlns:a16="http://schemas.microsoft.com/office/drawing/2014/main" id="{2034CE02-76F7-4727-B739-19E8F79DD6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650" y="4868863"/>
            <a:ext cx="82296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altLang="ru-RU" sz="3200"/>
              <a:t>Точность:     </a:t>
            </a:r>
            <a:r>
              <a:rPr lang="en-US" altLang="ru-RU" sz="3200"/>
              <a:t>P = N11 / (N11 + N01)</a:t>
            </a:r>
            <a:endParaRPr lang="ru-RU" altLang="ru-RU" sz="3200"/>
          </a:p>
          <a:p>
            <a:pPr eaLnBrk="1" hangingPunct="1">
              <a:spcBef>
                <a:spcPct val="20000"/>
              </a:spcBef>
            </a:pPr>
            <a:r>
              <a:rPr lang="ru-RU" altLang="ru-RU" sz="3200"/>
              <a:t>Полнота:</a:t>
            </a:r>
            <a:r>
              <a:rPr lang="en-US" altLang="ru-RU" sz="3200"/>
              <a:t> </a:t>
            </a:r>
            <a:r>
              <a:rPr lang="ru-RU" altLang="ru-RU" sz="3200"/>
              <a:t>     </a:t>
            </a:r>
            <a:r>
              <a:rPr lang="en-US" altLang="ru-RU" sz="3200"/>
              <a:t>R = N11 / (N11 + N10)</a:t>
            </a:r>
            <a:endParaRPr lang="ru-RU" altLang="ru-RU" sz="3200"/>
          </a:p>
          <a:p>
            <a:pPr eaLnBrk="1" hangingPunct="1">
              <a:spcBef>
                <a:spcPct val="20000"/>
              </a:spcBef>
            </a:pPr>
            <a:r>
              <a:rPr lang="en-US" altLang="ru-RU" sz="3200"/>
              <a:t>F1-</a:t>
            </a:r>
            <a:r>
              <a:rPr lang="ru-RU" altLang="ru-RU" sz="3200"/>
              <a:t>мера:      </a:t>
            </a:r>
            <a:r>
              <a:rPr lang="en-US" altLang="ru-RU" sz="3200"/>
              <a:t>F</a:t>
            </a:r>
            <a:r>
              <a:rPr lang="ru-RU" altLang="ru-RU" sz="3200"/>
              <a:t>1</a:t>
            </a:r>
            <a:r>
              <a:rPr lang="en-US" altLang="ru-RU" sz="3200"/>
              <a:t> = 2 * P * R / (P + R)</a:t>
            </a:r>
            <a:endParaRPr lang="ru-RU" altLang="ru-RU" sz="32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BF4DF63-0C65-4A1A-B2CB-5D247DD690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id="{2C656EFE-76CA-47B1-B013-A91B15968D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69215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3200" dirty="0">
                <a:solidFill>
                  <a:schemeClr val="tx1"/>
                </a:solidFill>
                <a:latin typeface="+mn-lt"/>
              </a:rPr>
              <a:t>Результаты сравнения </a:t>
            </a:r>
            <a:r>
              <a:rPr lang="en-US" altLang="ru-RU" sz="3200" dirty="0">
                <a:solidFill>
                  <a:schemeClr val="tx1"/>
                </a:solidFill>
                <a:latin typeface="+mn-lt"/>
              </a:rPr>
              <a:t>F1-</a:t>
            </a:r>
            <a:r>
              <a:rPr lang="ru-RU" altLang="ru-RU" sz="3200" dirty="0">
                <a:solidFill>
                  <a:schemeClr val="tx1"/>
                </a:solidFill>
                <a:latin typeface="+mn-lt"/>
              </a:rPr>
              <a:t>меры</a:t>
            </a:r>
          </a:p>
        </p:txBody>
      </p:sp>
      <p:graphicFrame>
        <p:nvGraphicFramePr>
          <p:cNvPr id="48131" name="Group 3">
            <a:extLst>
              <a:ext uri="{FF2B5EF4-FFF2-40B4-BE49-F238E27FC236}">
                <a16:creationId xmlns:a16="http://schemas.microsoft.com/office/drawing/2014/main" id="{D9BECECA-F8A5-44BF-8182-1EA024C9300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0" y="836613"/>
          <a:ext cx="9144000" cy="5816601"/>
        </p:xfrm>
        <a:graphic>
          <a:graphicData uri="http://schemas.openxmlformats.org/drawingml/2006/table">
            <a:tbl>
              <a:tblPr/>
              <a:tblGrid>
                <a:gridCol w="1303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3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875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875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397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Метод</a:t>
                      </a:r>
                      <a:endParaRPr kumimoji="0" lang="ru-RU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2003-11-21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2003-12-03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2004-04-02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Среднее</a:t>
                      </a:r>
                      <a:endParaRPr kumimoji="0" lang="ru-RU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FOREL</a:t>
                      </a:r>
                      <a:endParaRPr kumimoji="0" lang="ru-RU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60:20:20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Result = 0,5282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Ratio = 1,092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Method = center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Threshold = 0,32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Result = 0,8383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Ratio = 1,036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Method = center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Threshold = 0,34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Result = 0,7364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Ratio = 1,073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Method = average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Threshold = 0,24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Result = 0,6890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Ratio = 1,051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Method = center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Threshold = 0,34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DBSCAN</a:t>
                      </a:r>
                      <a:endParaRPr kumimoji="0" lang="ru-RU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60:20:20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Result = 0,5173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Ratio = 1,115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Number = 8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Threshold = 0,28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Result = 0,8648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Ratio = 1,004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Number = 5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Threshold = 0,30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Result = 0,7504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Ratio = 1,053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Number = 3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Threshold = 0,32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Result = 0,6879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Ratio = 1,053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Number = 5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Threshold = 0,30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5413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Modified</a:t>
                      </a:r>
                      <a:endParaRPr kumimoji="0" lang="ru-RU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K-Means</a:t>
                      </a:r>
                      <a:endParaRPr kumimoji="0" lang="ru-RU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60:15:25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Result = 0,5767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Ratio = 1,000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Iterations = 0,26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Remaining = 0,20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Remaining2 = 0,06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Glue = 0,30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Result = 0,8515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Ratio = 1,020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Iterations = 0,22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Remaining = 0,22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Remaining2 = 0,10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Glue = 0,28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Result = 0,7616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Ratio = 1,038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Iterations = 0,22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Remaining = 0,22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Remaining2 = 0,06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Glue = 0,32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Result = 0,7141</a:t>
                      </a:r>
                      <a:endParaRPr kumimoji="0" lang="ru-RU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Ratio = 1,014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Iterations = 0,24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Remaining = 0,22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Remaining2 = 0,06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Glue = 0,32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Agglome</a:t>
                      </a:r>
                      <a:r>
                        <a:rPr kumimoji="0" 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-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rative</a:t>
                      </a:r>
                      <a:endParaRPr kumimoji="0" lang="ru-RU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60:15:25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Result = 0,5470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Ratio = 1,054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Method = center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Threshold = 0,26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Result = 0,8250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Ratio = 1,053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Method = average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Threshold = 0,18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Result = 0,7549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Ratio = 1,047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Method = min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Threshold = 0,30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Result = 0,7003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Ratio = 1,034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Method = center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Threshold = 0,26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5093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Agglome</a:t>
                      </a:r>
                      <a:r>
                        <a:rPr kumimoji="0" 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-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rative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Result = 0,5716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Ratio = 1,008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LCH = 40:40:20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Method = average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Threshold = 0,22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Result = 0,8685</a:t>
                      </a:r>
                      <a:endParaRPr kumimoji="0" lang="ru-RU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Ratio = 1,000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LCH = 40:30:30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Method = center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Threshold = 0,32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Result = 0,7904</a:t>
                      </a:r>
                      <a:endParaRPr kumimoji="0" lang="ru-RU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Ratio = 1,000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LCH = 20:50:30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Method = center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Threshold = 0,34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Result = 0,7243</a:t>
                      </a:r>
                      <a:endParaRPr kumimoji="0" lang="ru-RU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Ratio = 1,000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LCH = 40:30:30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Method = center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Threshold = 0,30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69832A83-80BA-4A10-A4A6-80A1DE9DE2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4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Заголовок 1">
            <a:extLst>
              <a:ext uri="{FF2B5EF4-FFF2-40B4-BE49-F238E27FC236}">
                <a16:creationId xmlns:a16="http://schemas.microsoft.com/office/drawing/2014/main" id="{5A5E16AE-DF6E-4BA0-9170-306810B52D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5888"/>
            <a:ext cx="8147050" cy="792162"/>
          </a:xfrm>
        </p:spPr>
        <p:txBody>
          <a:bodyPr/>
          <a:lstStyle/>
          <a:p>
            <a:r>
              <a:rPr lang="ru-RU" altLang="ru-RU" sz="3600"/>
              <a:t>Тезаурус в кластеризации</a:t>
            </a:r>
          </a:p>
        </p:txBody>
      </p:sp>
      <p:pic>
        <p:nvPicPr>
          <p:cNvPr id="49155" name="Picture 3">
            <a:extLst>
              <a:ext uri="{FF2B5EF4-FFF2-40B4-BE49-F238E27FC236}">
                <a16:creationId xmlns:a16="http://schemas.microsoft.com/office/drawing/2014/main" id="{563E63E7-F6ED-425D-990E-B711070C3C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908050"/>
            <a:ext cx="8640762" cy="568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F80B97B-5809-4761-AC31-43D69190171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5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>
            <a:extLst>
              <a:ext uri="{FF2B5EF4-FFF2-40B4-BE49-F238E27FC236}">
                <a16:creationId xmlns:a16="http://schemas.microsoft.com/office/drawing/2014/main" id="{7E0F349E-CDFE-4F81-8BEF-C025B5C0D2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50" y="0"/>
            <a:ext cx="903605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3200" dirty="0">
                <a:solidFill>
                  <a:schemeClr val="tx1"/>
                </a:solidFill>
                <a:latin typeface="+mn-lt"/>
              </a:rPr>
              <a:t>Различные способы векторизации для </a:t>
            </a:r>
            <a:br>
              <a:rPr lang="ru-RU" altLang="ru-RU" sz="3200" dirty="0">
                <a:solidFill>
                  <a:schemeClr val="tx1"/>
                </a:solidFill>
                <a:latin typeface="+mn-lt"/>
              </a:rPr>
            </a:br>
            <a:r>
              <a:rPr lang="ru-RU" altLang="ru-RU" sz="3200" dirty="0">
                <a:solidFill>
                  <a:schemeClr val="tx1"/>
                </a:solidFill>
                <a:latin typeface="+mn-lt"/>
              </a:rPr>
              <a:t> метода кластеризации </a:t>
            </a:r>
            <a:r>
              <a:rPr lang="ru-RU" altLang="ru-RU" sz="3200" dirty="0" err="1">
                <a:solidFill>
                  <a:schemeClr val="tx1"/>
                </a:solidFill>
                <a:latin typeface="+mn-lt"/>
              </a:rPr>
              <a:t>Agglomerative</a:t>
            </a:r>
            <a:endParaRPr lang="ru-RU" altLang="ru-RU" sz="3200" dirty="0">
              <a:solidFill>
                <a:schemeClr val="tx1"/>
              </a:solidFill>
              <a:latin typeface="+mn-lt"/>
            </a:endParaRPr>
          </a:p>
        </p:txBody>
      </p:sp>
      <p:graphicFrame>
        <p:nvGraphicFramePr>
          <p:cNvPr id="49155" name="Group 3">
            <a:extLst>
              <a:ext uri="{FF2B5EF4-FFF2-40B4-BE49-F238E27FC236}">
                <a16:creationId xmlns:a16="http://schemas.microsoft.com/office/drawing/2014/main" id="{B1071C13-A3E9-43B9-8E92-20852F1C42B3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07950" y="1600200"/>
          <a:ext cx="9036050" cy="3379788"/>
        </p:xfrm>
        <a:graphic>
          <a:graphicData uri="http://schemas.openxmlformats.org/drawingml/2006/table">
            <a:tbl>
              <a:tblPr/>
              <a:tblGrid>
                <a:gridCol w="22590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590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590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590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88832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LCH = (0, 0, 100)</a:t>
                      </a:r>
                      <a:endParaRPr kumimoji="0" lang="ru-RU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(только заголовки)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LCH = (100 ,0, 0)</a:t>
                      </a:r>
                      <a:endParaRPr kumimoji="0" lang="ru-RU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(только леммы)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LCH = (x,0,100-x)</a:t>
                      </a:r>
                      <a:endParaRPr kumimoji="0" lang="ru-RU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(без тезауруса)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LCH = (x,y,100-x-y)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095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Result =0,4972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Ratio = 1,457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Method = center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Threshold = 0,38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Result =0,5767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Ratio = 1,256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Method = min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Threshold = 0,38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Result =0,6866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Ratio = 1,055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LCH = 70:00:30</a:t>
                      </a:r>
                      <a:endParaRPr kumimoji="0" lang="ru-RU" sz="1800" b="1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Method = center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Threshold = 0,26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Result = 0,7243</a:t>
                      </a:r>
                      <a:endParaRPr kumimoji="0" lang="ru-RU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Ratio = 1,000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LCH = 40:30:30</a:t>
                      </a:r>
                      <a:endParaRPr kumimoji="0" lang="ru-RU" sz="1800" b="1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Method = center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Threshold = 0,30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917379F-60BD-4789-8D3A-9FA5D70901B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88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>
            <a:extLst>
              <a:ext uri="{FF2B5EF4-FFF2-40B4-BE49-F238E27FC236}">
                <a16:creationId xmlns:a16="http://schemas.microsoft.com/office/drawing/2014/main" id="{9E46B1E8-0E9D-473A-9CB0-2323A0D506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847013" cy="908050"/>
          </a:xfrm>
        </p:spPr>
        <p:txBody>
          <a:bodyPr/>
          <a:lstStyle/>
          <a:p>
            <a:r>
              <a:rPr lang="ru-RU" altLang="ru-RU" sz="3200">
                <a:solidFill>
                  <a:srgbClr val="800080"/>
                </a:solidFill>
              </a:rPr>
              <a:t>В качестве заключения: </a:t>
            </a:r>
            <a:br>
              <a:rPr lang="ru-RU" altLang="ru-RU" sz="3200">
                <a:solidFill>
                  <a:srgbClr val="800080"/>
                </a:solidFill>
              </a:rPr>
            </a:br>
            <a:r>
              <a:rPr lang="ru-RU" altLang="ru-RU" sz="3200">
                <a:solidFill>
                  <a:srgbClr val="800080"/>
                </a:solidFill>
              </a:rPr>
              <a:t>Вариативность кластеризации</a:t>
            </a:r>
            <a:r>
              <a:rPr lang="ru-RU" altLang="ru-RU" sz="3200" b="1"/>
              <a:t> </a:t>
            </a:r>
          </a:p>
        </p:txBody>
      </p:sp>
      <p:grpSp>
        <p:nvGrpSpPr>
          <p:cNvPr id="51203" name="Group 3">
            <a:extLst>
              <a:ext uri="{FF2B5EF4-FFF2-40B4-BE49-F238E27FC236}">
                <a16:creationId xmlns:a16="http://schemas.microsoft.com/office/drawing/2014/main" id="{323FBA9E-E1AB-471B-A693-CCDDFFFC8A47}"/>
              </a:ext>
            </a:extLst>
          </p:cNvPr>
          <p:cNvGrpSpPr>
            <a:grpSpLocks/>
          </p:cNvGrpSpPr>
          <p:nvPr/>
        </p:nvGrpSpPr>
        <p:grpSpPr bwMode="auto">
          <a:xfrm>
            <a:off x="0" y="914400"/>
            <a:ext cx="3124200" cy="3429000"/>
            <a:chOff x="1152" y="912"/>
            <a:chExt cx="3408" cy="3228"/>
          </a:xfrm>
        </p:grpSpPr>
        <p:sp>
          <p:nvSpPr>
            <p:cNvPr id="51265" name="Oval 4">
              <a:extLst>
                <a:ext uri="{FF2B5EF4-FFF2-40B4-BE49-F238E27FC236}">
                  <a16:creationId xmlns:a16="http://schemas.microsoft.com/office/drawing/2014/main" id="{CDEE08B5-11C3-4011-8380-4E01F70B7F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0" y="1008"/>
              <a:ext cx="3360" cy="307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66" name="Oval 5" descr="Small checker board">
              <a:extLst>
                <a:ext uri="{FF2B5EF4-FFF2-40B4-BE49-F238E27FC236}">
                  <a16:creationId xmlns:a16="http://schemas.microsoft.com/office/drawing/2014/main" id="{99F0841C-E339-4D4B-A760-0706F140CA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0" y="2160"/>
              <a:ext cx="249" cy="300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67" name="Oval 6" descr="Small checker board">
              <a:extLst>
                <a:ext uri="{FF2B5EF4-FFF2-40B4-BE49-F238E27FC236}">
                  <a16:creationId xmlns:a16="http://schemas.microsoft.com/office/drawing/2014/main" id="{48ECC7CC-F6DB-4955-A8D3-32E6CB0CEB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6" y="912"/>
              <a:ext cx="249" cy="300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68" name="Oval 7" descr="Small checker board">
              <a:extLst>
                <a:ext uri="{FF2B5EF4-FFF2-40B4-BE49-F238E27FC236}">
                  <a16:creationId xmlns:a16="http://schemas.microsoft.com/office/drawing/2014/main" id="{7C1C8147-F10B-48BB-8CC1-E8A67A1191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4" y="1056"/>
              <a:ext cx="249" cy="300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69" name="Oval 8" descr="Small checker board">
              <a:extLst>
                <a:ext uri="{FF2B5EF4-FFF2-40B4-BE49-F238E27FC236}">
                  <a16:creationId xmlns:a16="http://schemas.microsoft.com/office/drawing/2014/main" id="{CAFB9387-A910-43B8-9E86-6434941771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4" y="1632"/>
              <a:ext cx="249" cy="300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70" name="Oval 9" descr="Small checker board">
              <a:extLst>
                <a:ext uri="{FF2B5EF4-FFF2-40B4-BE49-F238E27FC236}">
                  <a16:creationId xmlns:a16="http://schemas.microsoft.com/office/drawing/2014/main" id="{ADF9CFD4-E332-4FA2-84B3-CEFEA9625E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8" y="3360"/>
              <a:ext cx="249" cy="300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71" name="Oval 10" descr="Small checker board">
              <a:extLst>
                <a:ext uri="{FF2B5EF4-FFF2-40B4-BE49-F238E27FC236}">
                  <a16:creationId xmlns:a16="http://schemas.microsoft.com/office/drawing/2014/main" id="{BAAC3510-8D11-497A-9AA3-866B89E997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4" y="3648"/>
              <a:ext cx="249" cy="300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72" name="Oval 11" descr="Small checker board">
              <a:extLst>
                <a:ext uri="{FF2B5EF4-FFF2-40B4-BE49-F238E27FC236}">
                  <a16:creationId xmlns:a16="http://schemas.microsoft.com/office/drawing/2014/main" id="{AAA1D374-D2FE-4DF9-B027-B90757943A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" y="3840"/>
              <a:ext cx="249" cy="300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73" name="Oval 12" descr="Small checker board">
              <a:extLst>
                <a:ext uri="{FF2B5EF4-FFF2-40B4-BE49-F238E27FC236}">
                  <a16:creationId xmlns:a16="http://schemas.microsoft.com/office/drawing/2014/main" id="{95254914-9528-4FBD-8706-7207D19020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6" y="3648"/>
              <a:ext cx="249" cy="300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74" name="Oval 13" descr="Small checker board">
              <a:extLst>
                <a:ext uri="{FF2B5EF4-FFF2-40B4-BE49-F238E27FC236}">
                  <a16:creationId xmlns:a16="http://schemas.microsoft.com/office/drawing/2014/main" id="{B70DDCE1-3782-4D4E-8FF8-292D24C736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" y="3120"/>
              <a:ext cx="249" cy="300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75" name="Oval 14" descr="Small checker board">
              <a:extLst>
                <a:ext uri="{FF2B5EF4-FFF2-40B4-BE49-F238E27FC236}">
                  <a16:creationId xmlns:a16="http://schemas.microsoft.com/office/drawing/2014/main" id="{2FCD76C7-D522-40F0-8B6B-A2B2F27A54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" y="2064"/>
              <a:ext cx="249" cy="300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76" name="Oval 15" descr="Small checker board">
              <a:extLst>
                <a:ext uri="{FF2B5EF4-FFF2-40B4-BE49-F238E27FC236}">
                  <a16:creationId xmlns:a16="http://schemas.microsoft.com/office/drawing/2014/main" id="{FAE98187-0955-4E82-8DD5-D4B855C70A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2" y="3024"/>
              <a:ext cx="249" cy="300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77" name="Oval 16">
              <a:extLst>
                <a:ext uri="{FF2B5EF4-FFF2-40B4-BE49-F238E27FC236}">
                  <a16:creationId xmlns:a16="http://schemas.microsoft.com/office/drawing/2014/main" id="{3DFD3324-1610-41C1-9F93-CD59884E3B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8" y="1440"/>
              <a:ext cx="2304" cy="2208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78" name="Oval 17" descr="Small checker board">
              <a:extLst>
                <a:ext uri="{FF2B5EF4-FFF2-40B4-BE49-F238E27FC236}">
                  <a16:creationId xmlns:a16="http://schemas.microsoft.com/office/drawing/2014/main" id="{E44585B3-B384-4E27-B0B6-32293439C0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8" y="2880"/>
              <a:ext cx="249" cy="300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79" name="Oval 18" descr="Small checker board">
              <a:extLst>
                <a:ext uri="{FF2B5EF4-FFF2-40B4-BE49-F238E27FC236}">
                  <a16:creationId xmlns:a16="http://schemas.microsoft.com/office/drawing/2014/main" id="{6F3E6CDF-6C9F-46C2-9AD6-527D15F48D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2" y="3216"/>
              <a:ext cx="249" cy="300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80" name="Oval 19" descr="Small checker board">
              <a:extLst>
                <a:ext uri="{FF2B5EF4-FFF2-40B4-BE49-F238E27FC236}">
                  <a16:creationId xmlns:a16="http://schemas.microsoft.com/office/drawing/2014/main" id="{62CBC6D7-459B-4E86-9468-37F7883725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0" y="3372"/>
              <a:ext cx="249" cy="276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81" name="Oval 20" descr="Small checker board">
              <a:extLst>
                <a:ext uri="{FF2B5EF4-FFF2-40B4-BE49-F238E27FC236}">
                  <a16:creationId xmlns:a16="http://schemas.microsoft.com/office/drawing/2014/main" id="{5C450B6B-FCBF-431D-A9B8-F1146FC80D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6" y="3216"/>
              <a:ext cx="249" cy="276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82" name="Oval 21" descr="Small checker board">
              <a:extLst>
                <a:ext uri="{FF2B5EF4-FFF2-40B4-BE49-F238E27FC236}">
                  <a16:creationId xmlns:a16="http://schemas.microsoft.com/office/drawing/2014/main" id="{25AD2BD8-A0CF-4525-A293-2E90DDACC6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92" y="2832"/>
              <a:ext cx="249" cy="276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83" name="Oval 22" descr="Small checker board">
              <a:extLst>
                <a:ext uri="{FF2B5EF4-FFF2-40B4-BE49-F238E27FC236}">
                  <a16:creationId xmlns:a16="http://schemas.microsoft.com/office/drawing/2014/main" id="{ABCE35E4-5C95-49E0-B74A-70E5ECD596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92" y="1920"/>
              <a:ext cx="249" cy="276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84" name="Oval 23" descr="Small checker board">
              <a:extLst>
                <a:ext uri="{FF2B5EF4-FFF2-40B4-BE49-F238E27FC236}">
                  <a16:creationId xmlns:a16="http://schemas.microsoft.com/office/drawing/2014/main" id="{C73E9772-AB4A-405F-AAF8-AF2376BE48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6" y="1344"/>
              <a:ext cx="249" cy="276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85" name="Oval 24">
              <a:extLst>
                <a:ext uri="{FF2B5EF4-FFF2-40B4-BE49-F238E27FC236}">
                  <a16:creationId xmlns:a16="http://schemas.microsoft.com/office/drawing/2014/main" id="{FA7C6DB3-6EEC-4C5B-BC9D-4CE00E45CD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4" y="1920"/>
              <a:ext cx="1248" cy="12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86" name="Oval 25" descr="Small checker board">
              <a:extLst>
                <a:ext uri="{FF2B5EF4-FFF2-40B4-BE49-F238E27FC236}">
                  <a16:creationId xmlns:a16="http://schemas.microsoft.com/office/drawing/2014/main" id="{27457CFC-1C17-41CF-AA7B-07667E1C0A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2592"/>
              <a:ext cx="249" cy="276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87" name="Oval 26" descr="Small checker board">
              <a:extLst>
                <a:ext uri="{FF2B5EF4-FFF2-40B4-BE49-F238E27FC236}">
                  <a16:creationId xmlns:a16="http://schemas.microsoft.com/office/drawing/2014/main" id="{B7E1CF85-4B20-48DE-A590-B7766EFB78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2928"/>
              <a:ext cx="249" cy="276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88" name="Oval 27" descr="Small checker board">
              <a:extLst>
                <a:ext uri="{FF2B5EF4-FFF2-40B4-BE49-F238E27FC236}">
                  <a16:creationId xmlns:a16="http://schemas.microsoft.com/office/drawing/2014/main" id="{D44348AC-EFB6-40A8-8663-929E4E375B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6" y="1824"/>
              <a:ext cx="249" cy="276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89" name="Oval 28" descr="Small checker board">
              <a:extLst>
                <a:ext uri="{FF2B5EF4-FFF2-40B4-BE49-F238E27FC236}">
                  <a16:creationId xmlns:a16="http://schemas.microsoft.com/office/drawing/2014/main" id="{5D58ADB4-4B1B-4436-ABE3-D026FEDCBD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2160"/>
              <a:ext cx="249" cy="276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90" name="Oval 29" descr="Small checker board">
              <a:extLst>
                <a:ext uri="{FF2B5EF4-FFF2-40B4-BE49-F238E27FC236}">
                  <a16:creationId xmlns:a16="http://schemas.microsoft.com/office/drawing/2014/main" id="{BF8BA1B0-4155-4386-979E-CFF5DD49CE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2" y="2832"/>
              <a:ext cx="249" cy="276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91" name="Oval 30" descr="Small checker board">
              <a:extLst>
                <a:ext uri="{FF2B5EF4-FFF2-40B4-BE49-F238E27FC236}">
                  <a16:creationId xmlns:a16="http://schemas.microsoft.com/office/drawing/2014/main" id="{30E2B728-9C04-4181-9DF7-7D1E122098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8" y="2544"/>
              <a:ext cx="249" cy="276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  <p:grpSp>
        <p:nvGrpSpPr>
          <p:cNvPr id="51204" name="Group 31">
            <a:extLst>
              <a:ext uri="{FF2B5EF4-FFF2-40B4-BE49-F238E27FC236}">
                <a16:creationId xmlns:a16="http://schemas.microsoft.com/office/drawing/2014/main" id="{A83555AD-2EDA-4842-A907-5316D99F4976}"/>
              </a:ext>
            </a:extLst>
          </p:cNvPr>
          <p:cNvGrpSpPr>
            <a:grpSpLocks/>
          </p:cNvGrpSpPr>
          <p:nvPr/>
        </p:nvGrpSpPr>
        <p:grpSpPr bwMode="auto">
          <a:xfrm>
            <a:off x="5562600" y="685800"/>
            <a:ext cx="3581400" cy="3276600"/>
            <a:chOff x="960" y="816"/>
            <a:chExt cx="3840" cy="3504"/>
          </a:xfrm>
        </p:grpSpPr>
        <p:grpSp>
          <p:nvGrpSpPr>
            <p:cNvPr id="51233" name="Group 32">
              <a:extLst>
                <a:ext uri="{FF2B5EF4-FFF2-40B4-BE49-F238E27FC236}">
                  <a16:creationId xmlns:a16="http://schemas.microsoft.com/office/drawing/2014/main" id="{332141E4-CE6C-44AE-B7B0-2A9891FAB2B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60" y="816"/>
              <a:ext cx="3840" cy="3324"/>
              <a:chOff x="960" y="816"/>
              <a:chExt cx="3840" cy="3324"/>
            </a:xfrm>
          </p:grpSpPr>
          <p:sp>
            <p:nvSpPr>
              <p:cNvPr id="51235" name="Oval 33" descr="Small checker board">
                <a:extLst>
                  <a:ext uri="{FF2B5EF4-FFF2-40B4-BE49-F238E27FC236}">
                    <a16:creationId xmlns:a16="http://schemas.microsoft.com/office/drawing/2014/main" id="{515FE83E-089F-42E0-832B-0F4F15C251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80" y="2160"/>
                <a:ext cx="249" cy="300"/>
              </a:xfrm>
              <a:prstGeom prst="ellipse">
                <a:avLst/>
              </a:prstGeom>
              <a:pattFill prst="smCheck">
                <a:fgClr>
                  <a:srgbClr val="CC99FF"/>
                </a:fgClr>
                <a:bgClr>
                  <a:srgbClr val="FFFFFF"/>
                </a:bgClr>
              </a:pattFill>
              <a:ln w="952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51236" name="Oval 34" descr="Small checker board">
                <a:extLst>
                  <a:ext uri="{FF2B5EF4-FFF2-40B4-BE49-F238E27FC236}">
                    <a16:creationId xmlns:a16="http://schemas.microsoft.com/office/drawing/2014/main" id="{1FFF3E00-26E8-40F0-826C-BE13120931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6" y="912"/>
                <a:ext cx="249" cy="300"/>
              </a:xfrm>
              <a:prstGeom prst="ellipse">
                <a:avLst/>
              </a:prstGeom>
              <a:pattFill prst="smCheck">
                <a:fgClr>
                  <a:srgbClr val="CC99FF"/>
                </a:fgClr>
                <a:bgClr>
                  <a:srgbClr val="FFFFFF"/>
                </a:bgClr>
              </a:pattFill>
              <a:ln w="952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51237" name="Oval 35" descr="Small checker board">
                <a:extLst>
                  <a:ext uri="{FF2B5EF4-FFF2-40B4-BE49-F238E27FC236}">
                    <a16:creationId xmlns:a16="http://schemas.microsoft.com/office/drawing/2014/main" id="{367D7FBF-52FD-4867-A129-CFE7ECF2E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04" y="1056"/>
                <a:ext cx="249" cy="300"/>
              </a:xfrm>
              <a:prstGeom prst="ellipse">
                <a:avLst/>
              </a:prstGeom>
              <a:pattFill prst="smCheck">
                <a:fgClr>
                  <a:srgbClr val="CC99FF"/>
                </a:fgClr>
                <a:bgClr>
                  <a:srgbClr val="FFFFFF"/>
                </a:bgClr>
              </a:pattFill>
              <a:ln w="952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51238" name="Oval 36" descr="Small checker board">
                <a:extLst>
                  <a:ext uri="{FF2B5EF4-FFF2-40B4-BE49-F238E27FC236}">
                    <a16:creationId xmlns:a16="http://schemas.microsoft.com/office/drawing/2014/main" id="{B45E7C70-52D6-4F49-84C3-E434F33BAC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4" y="1632"/>
                <a:ext cx="249" cy="300"/>
              </a:xfrm>
              <a:prstGeom prst="ellipse">
                <a:avLst/>
              </a:prstGeom>
              <a:pattFill prst="smCheck">
                <a:fgClr>
                  <a:srgbClr val="CC99FF"/>
                </a:fgClr>
                <a:bgClr>
                  <a:srgbClr val="FFFFFF"/>
                </a:bgClr>
              </a:pattFill>
              <a:ln w="952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51239" name="Oval 37" descr="Small checker board">
                <a:extLst>
                  <a:ext uri="{FF2B5EF4-FFF2-40B4-BE49-F238E27FC236}">
                    <a16:creationId xmlns:a16="http://schemas.microsoft.com/office/drawing/2014/main" id="{2F257592-0487-423F-94BE-733A276876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28" y="3360"/>
                <a:ext cx="249" cy="300"/>
              </a:xfrm>
              <a:prstGeom prst="ellipse">
                <a:avLst/>
              </a:prstGeom>
              <a:pattFill prst="smCheck">
                <a:fgClr>
                  <a:srgbClr val="CC99FF"/>
                </a:fgClr>
                <a:bgClr>
                  <a:srgbClr val="FFFFFF"/>
                </a:bgClr>
              </a:pattFill>
              <a:ln w="952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51240" name="Oval 38" descr="Small checker board">
                <a:extLst>
                  <a:ext uri="{FF2B5EF4-FFF2-40B4-BE49-F238E27FC236}">
                    <a16:creationId xmlns:a16="http://schemas.microsoft.com/office/drawing/2014/main" id="{2234C891-3D46-45E3-9107-19B66FE556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4" y="3648"/>
                <a:ext cx="249" cy="300"/>
              </a:xfrm>
              <a:prstGeom prst="ellipse">
                <a:avLst/>
              </a:prstGeom>
              <a:pattFill prst="smCheck">
                <a:fgClr>
                  <a:srgbClr val="CC99FF"/>
                </a:fgClr>
                <a:bgClr>
                  <a:srgbClr val="FFFFFF"/>
                </a:bgClr>
              </a:pattFill>
              <a:ln w="952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51241" name="Oval 39" descr="Small checker board">
                <a:extLst>
                  <a:ext uri="{FF2B5EF4-FFF2-40B4-BE49-F238E27FC236}">
                    <a16:creationId xmlns:a16="http://schemas.microsoft.com/office/drawing/2014/main" id="{64929CE5-27F0-4825-BD8C-8C988D2D7C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4" y="3840"/>
                <a:ext cx="249" cy="300"/>
              </a:xfrm>
              <a:prstGeom prst="ellipse">
                <a:avLst/>
              </a:prstGeom>
              <a:pattFill prst="smCheck">
                <a:fgClr>
                  <a:srgbClr val="CC99FF"/>
                </a:fgClr>
                <a:bgClr>
                  <a:srgbClr val="FFFFFF"/>
                </a:bgClr>
              </a:pattFill>
              <a:ln w="952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51242" name="Oval 40" descr="Small checker board">
                <a:extLst>
                  <a:ext uri="{FF2B5EF4-FFF2-40B4-BE49-F238E27FC236}">
                    <a16:creationId xmlns:a16="http://schemas.microsoft.com/office/drawing/2014/main" id="{11A8AF19-6A5C-41BF-A869-2ED9116311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6" y="3648"/>
                <a:ext cx="249" cy="300"/>
              </a:xfrm>
              <a:prstGeom prst="ellipse">
                <a:avLst/>
              </a:prstGeom>
              <a:pattFill prst="smCheck">
                <a:fgClr>
                  <a:srgbClr val="CC99FF"/>
                </a:fgClr>
                <a:bgClr>
                  <a:srgbClr val="FFFFFF"/>
                </a:bgClr>
              </a:pattFill>
              <a:ln w="952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51243" name="Oval 41" descr="Small checker board">
                <a:extLst>
                  <a:ext uri="{FF2B5EF4-FFF2-40B4-BE49-F238E27FC236}">
                    <a16:creationId xmlns:a16="http://schemas.microsoft.com/office/drawing/2014/main" id="{B4B70ABF-F8F6-42E6-A929-8F664BA421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8" y="3120"/>
                <a:ext cx="249" cy="300"/>
              </a:xfrm>
              <a:prstGeom prst="ellipse">
                <a:avLst/>
              </a:prstGeom>
              <a:pattFill prst="smCheck">
                <a:fgClr>
                  <a:srgbClr val="CC99FF"/>
                </a:fgClr>
                <a:bgClr>
                  <a:srgbClr val="FFFFFF"/>
                </a:bgClr>
              </a:pattFill>
              <a:ln w="952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51244" name="Oval 42" descr="Small checker board">
                <a:extLst>
                  <a:ext uri="{FF2B5EF4-FFF2-40B4-BE49-F238E27FC236}">
                    <a16:creationId xmlns:a16="http://schemas.microsoft.com/office/drawing/2014/main" id="{9A1845A4-782D-4519-9319-6852BF920F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" y="2064"/>
                <a:ext cx="249" cy="300"/>
              </a:xfrm>
              <a:prstGeom prst="ellipse">
                <a:avLst/>
              </a:prstGeom>
              <a:pattFill prst="smCheck">
                <a:fgClr>
                  <a:srgbClr val="CC99FF"/>
                </a:fgClr>
                <a:bgClr>
                  <a:srgbClr val="FFFFFF"/>
                </a:bgClr>
              </a:pattFill>
              <a:ln w="952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51245" name="Oval 43" descr="Small checker board">
                <a:extLst>
                  <a:ext uri="{FF2B5EF4-FFF2-40B4-BE49-F238E27FC236}">
                    <a16:creationId xmlns:a16="http://schemas.microsoft.com/office/drawing/2014/main" id="{DD8595D7-C5FF-48D1-BBEC-20437D6306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2" y="3024"/>
                <a:ext cx="249" cy="300"/>
              </a:xfrm>
              <a:prstGeom prst="ellipse">
                <a:avLst/>
              </a:prstGeom>
              <a:pattFill prst="smCheck">
                <a:fgClr>
                  <a:srgbClr val="CC99FF"/>
                </a:fgClr>
                <a:bgClr>
                  <a:srgbClr val="FFFFFF"/>
                </a:bgClr>
              </a:pattFill>
              <a:ln w="952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51246" name="Oval 44" descr="Small checker board">
                <a:extLst>
                  <a:ext uri="{FF2B5EF4-FFF2-40B4-BE49-F238E27FC236}">
                    <a16:creationId xmlns:a16="http://schemas.microsoft.com/office/drawing/2014/main" id="{C524686B-6533-4EE8-B41F-A93EB4D770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8" y="2880"/>
                <a:ext cx="249" cy="300"/>
              </a:xfrm>
              <a:prstGeom prst="ellipse">
                <a:avLst/>
              </a:prstGeom>
              <a:pattFill prst="smCheck">
                <a:fgClr>
                  <a:srgbClr val="CC99FF"/>
                </a:fgClr>
                <a:bgClr>
                  <a:srgbClr val="FFFFFF"/>
                </a:bgClr>
              </a:pattFill>
              <a:ln w="952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51247" name="Oval 45" descr="Small checker board">
                <a:extLst>
                  <a:ext uri="{FF2B5EF4-FFF2-40B4-BE49-F238E27FC236}">
                    <a16:creationId xmlns:a16="http://schemas.microsoft.com/office/drawing/2014/main" id="{5B1F7C19-88DE-4029-9076-E04F30FFB9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12" y="3216"/>
                <a:ext cx="249" cy="300"/>
              </a:xfrm>
              <a:prstGeom prst="ellipse">
                <a:avLst/>
              </a:prstGeom>
              <a:pattFill prst="smCheck">
                <a:fgClr>
                  <a:srgbClr val="CC99FF"/>
                </a:fgClr>
                <a:bgClr>
                  <a:srgbClr val="FFFFFF"/>
                </a:bgClr>
              </a:pattFill>
              <a:ln w="952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51248" name="Oval 46" descr="Small checker board">
                <a:extLst>
                  <a:ext uri="{FF2B5EF4-FFF2-40B4-BE49-F238E27FC236}">
                    <a16:creationId xmlns:a16="http://schemas.microsoft.com/office/drawing/2014/main" id="{2F32E6B8-AEED-492A-AB3B-FB6581BF7C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20" y="3372"/>
                <a:ext cx="249" cy="276"/>
              </a:xfrm>
              <a:prstGeom prst="ellipse">
                <a:avLst/>
              </a:prstGeom>
              <a:pattFill prst="smCheck">
                <a:fgClr>
                  <a:srgbClr val="CC99FF"/>
                </a:fgClr>
                <a:bgClr>
                  <a:srgbClr val="FFFFFF"/>
                </a:bgClr>
              </a:pattFill>
              <a:ln w="952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51249" name="Oval 47" descr="Small checker board">
                <a:extLst>
                  <a:ext uri="{FF2B5EF4-FFF2-40B4-BE49-F238E27FC236}">
                    <a16:creationId xmlns:a16="http://schemas.microsoft.com/office/drawing/2014/main" id="{29620E2B-3425-45BA-8228-DFBCBAA374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6" y="3216"/>
                <a:ext cx="249" cy="276"/>
              </a:xfrm>
              <a:prstGeom prst="ellipse">
                <a:avLst/>
              </a:prstGeom>
              <a:pattFill prst="smCheck">
                <a:fgClr>
                  <a:srgbClr val="CC99FF"/>
                </a:fgClr>
                <a:bgClr>
                  <a:srgbClr val="FFFFFF"/>
                </a:bgClr>
              </a:pattFill>
              <a:ln w="952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51250" name="Oval 48" descr="Small checker board">
                <a:extLst>
                  <a:ext uri="{FF2B5EF4-FFF2-40B4-BE49-F238E27FC236}">
                    <a16:creationId xmlns:a16="http://schemas.microsoft.com/office/drawing/2014/main" id="{299CFEF1-C027-4671-BF25-A2346F9E81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2" y="2832"/>
                <a:ext cx="249" cy="276"/>
              </a:xfrm>
              <a:prstGeom prst="ellipse">
                <a:avLst/>
              </a:prstGeom>
              <a:pattFill prst="smCheck">
                <a:fgClr>
                  <a:srgbClr val="CC99FF"/>
                </a:fgClr>
                <a:bgClr>
                  <a:srgbClr val="FFFFFF"/>
                </a:bgClr>
              </a:pattFill>
              <a:ln w="952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51251" name="Oval 49" descr="Small checker board">
                <a:extLst>
                  <a:ext uri="{FF2B5EF4-FFF2-40B4-BE49-F238E27FC236}">
                    <a16:creationId xmlns:a16="http://schemas.microsoft.com/office/drawing/2014/main" id="{2EBBAFD5-6E70-4A6B-804A-C458C5662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2" y="1920"/>
                <a:ext cx="249" cy="276"/>
              </a:xfrm>
              <a:prstGeom prst="ellipse">
                <a:avLst/>
              </a:prstGeom>
              <a:pattFill prst="smCheck">
                <a:fgClr>
                  <a:srgbClr val="CC99FF"/>
                </a:fgClr>
                <a:bgClr>
                  <a:srgbClr val="FFFFFF"/>
                </a:bgClr>
              </a:pattFill>
              <a:ln w="952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51252" name="Oval 50" descr="Small checker board">
                <a:extLst>
                  <a:ext uri="{FF2B5EF4-FFF2-40B4-BE49-F238E27FC236}">
                    <a16:creationId xmlns:a16="http://schemas.microsoft.com/office/drawing/2014/main" id="{62FABEF4-9508-4161-A116-BE1A7EA6A9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6" y="1344"/>
                <a:ext cx="249" cy="276"/>
              </a:xfrm>
              <a:prstGeom prst="ellipse">
                <a:avLst/>
              </a:prstGeom>
              <a:pattFill prst="smCheck">
                <a:fgClr>
                  <a:srgbClr val="CC99FF"/>
                </a:fgClr>
                <a:bgClr>
                  <a:srgbClr val="FFFFFF"/>
                </a:bgClr>
              </a:pattFill>
              <a:ln w="952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51253" name="Oval 51" descr="Small checker board">
                <a:extLst>
                  <a:ext uri="{FF2B5EF4-FFF2-40B4-BE49-F238E27FC236}">
                    <a16:creationId xmlns:a16="http://schemas.microsoft.com/office/drawing/2014/main" id="{B281A24E-2678-441A-900B-B68EF295F7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12" y="2592"/>
                <a:ext cx="249" cy="276"/>
              </a:xfrm>
              <a:prstGeom prst="ellipse">
                <a:avLst/>
              </a:prstGeom>
              <a:pattFill prst="smCheck">
                <a:fgClr>
                  <a:srgbClr val="CC99FF"/>
                </a:fgClr>
                <a:bgClr>
                  <a:srgbClr val="FFFFFF"/>
                </a:bgClr>
              </a:pattFill>
              <a:ln w="952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51254" name="Oval 52" descr="Small checker board">
                <a:extLst>
                  <a:ext uri="{FF2B5EF4-FFF2-40B4-BE49-F238E27FC236}">
                    <a16:creationId xmlns:a16="http://schemas.microsoft.com/office/drawing/2014/main" id="{1B832231-A43D-423E-9504-6B37DB501C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6" y="2928"/>
                <a:ext cx="249" cy="276"/>
              </a:xfrm>
              <a:prstGeom prst="ellipse">
                <a:avLst/>
              </a:prstGeom>
              <a:pattFill prst="smCheck">
                <a:fgClr>
                  <a:srgbClr val="CC99FF"/>
                </a:fgClr>
                <a:bgClr>
                  <a:srgbClr val="FFFFFF"/>
                </a:bgClr>
              </a:pattFill>
              <a:ln w="952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51255" name="Oval 53" descr="Small checker board">
                <a:extLst>
                  <a:ext uri="{FF2B5EF4-FFF2-40B4-BE49-F238E27FC236}">
                    <a16:creationId xmlns:a16="http://schemas.microsoft.com/office/drawing/2014/main" id="{A6DC665C-248D-47DA-8AFE-C949FE3000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6" y="1824"/>
                <a:ext cx="249" cy="276"/>
              </a:xfrm>
              <a:prstGeom prst="ellipse">
                <a:avLst/>
              </a:prstGeom>
              <a:pattFill prst="smCheck">
                <a:fgClr>
                  <a:srgbClr val="CC99FF"/>
                </a:fgClr>
                <a:bgClr>
                  <a:srgbClr val="FFFFFF"/>
                </a:bgClr>
              </a:pattFill>
              <a:ln w="952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51256" name="Oval 54" descr="Small checker board">
                <a:extLst>
                  <a:ext uri="{FF2B5EF4-FFF2-40B4-BE49-F238E27FC236}">
                    <a16:creationId xmlns:a16="http://schemas.microsoft.com/office/drawing/2014/main" id="{392F496B-0B94-40AD-A89E-D34520526F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12" y="2160"/>
                <a:ext cx="249" cy="276"/>
              </a:xfrm>
              <a:prstGeom prst="ellipse">
                <a:avLst/>
              </a:prstGeom>
              <a:pattFill prst="smCheck">
                <a:fgClr>
                  <a:srgbClr val="CC99FF"/>
                </a:fgClr>
                <a:bgClr>
                  <a:srgbClr val="FFFFFF"/>
                </a:bgClr>
              </a:pattFill>
              <a:ln w="952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51257" name="Oval 55" descr="Small checker board">
                <a:extLst>
                  <a:ext uri="{FF2B5EF4-FFF2-40B4-BE49-F238E27FC236}">
                    <a16:creationId xmlns:a16="http://schemas.microsoft.com/office/drawing/2014/main" id="{64128EAE-F3F2-4E91-A4BA-93484BC9D2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52" y="2832"/>
                <a:ext cx="249" cy="276"/>
              </a:xfrm>
              <a:prstGeom prst="ellipse">
                <a:avLst/>
              </a:prstGeom>
              <a:pattFill prst="smCheck">
                <a:fgClr>
                  <a:srgbClr val="CC99FF"/>
                </a:fgClr>
                <a:bgClr>
                  <a:srgbClr val="FFFFFF"/>
                </a:bgClr>
              </a:pattFill>
              <a:ln w="952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51258" name="Oval 56" descr="Small checker board">
                <a:extLst>
                  <a:ext uri="{FF2B5EF4-FFF2-40B4-BE49-F238E27FC236}">
                    <a16:creationId xmlns:a16="http://schemas.microsoft.com/office/drawing/2014/main" id="{81494AE6-3CB4-4339-9D53-F73D6C2EF8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8" y="2544"/>
                <a:ext cx="249" cy="276"/>
              </a:xfrm>
              <a:prstGeom prst="ellipse">
                <a:avLst/>
              </a:prstGeom>
              <a:pattFill prst="smCheck">
                <a:fgClr>
                  <a:srgbClr val="CC99FF"/>
                </a:fgClr>
                <a:bgClr>
                  <a:srgbClr val="FFFFFF"/>
                </a:bgClr>
              </a:pattFill>
              <a:ln w="952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51259" name="Line 57">
                <a:extLst>
                  <a:ext uri="{FF2B5EF4-FFF2-40B4-BE49-F238E27FC236}">
                    <a16:creationId xmlns:a16="http://schemas.microsoft.com/office/drawing/2014/main" id="{AA36CC91-2A58-4228-82A3-CBA0C0E258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680" y="2496"/>
                <a:ext cx="1152" cy="16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260" name="Line 58">
                <a:extLst>
                  <a:ext uri="{FF2B5EF4-FFF2-40B4-BE49-F238E27FC236}">
                    <a16:creationId xmlns:a16="http://schemas.microsoft.com/office/drawing/2014/main" id="{FF3BAF4B-2EA7-4F5D-AC66-43CDD71CEA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60" y="2448"/>
                <a:ext cx="1872" cy="105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261" name="Line 59">
                <a:extLst>
                  <a:ext uri="{FF2B5EF4-FFF2-40B4-BE49-F238E27FC236}">
                    <a16:creationId xmlns:a16="http://schemas.microsoft.com/office/drawing/2014/main" id="{B5215004-B881-4C4C-9CD7-FC0FC867C5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32" y="816"/>
                <a:ext cx="48" cy="16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262" name="Line 60">
                <a:extLst>
                  <a:ext uri="{FF2B5EF4-FFF2-40B4-BE49-F238E27FC236}">
                    <a16:creationId xmlns:a16="http://schemas.microsoft.com/office/drawing/2014/main" id="{A963E24F-8444-47BC-A44D-4DCC31D0BD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08" y="2160"/>
                <a:ext cx="1824" cy="28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263" name="Line 61">
                <a:extLst>
                  <a:ext uri="{FF2B5EF4-FFF2-40B4-BE49-F238E27FC236}">
                    <a16:creationId xmlns:a16="http://schemas.microsoft.com/office/drawing/2014/main" id="{4E429EA9-E176-47F5-886A-01462926AE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80" y="1536"/>
                <a:ext cx="1920" cy="100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264" name="Line 62">
                <a:extLst>
                  <a:ext uri="{FF2B5EF4-FFF2-40B4-BE49-F238E27FC236}">
                    <a16:creationId xmlns:a16="http://schemas.microsoft.com/office/drawing/2014/main" id="{A6BA0731-BEA3-4233-A46F-B64FC7AC17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80" y="2496"/>
                <a:ext cx="1920" cy="86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51234" name="Line 63">
              <a:extLst>
                <a:ext uri="{FF2B5EF4-FFF2-40B4-BE49-F238E27FC236}">
                  <a16:creationId xmlns:a16="http://schemas.microsoft.com/office/drawing/2014/main" id="{DCD5B18F-B243-437C-B4D9-183917C7CB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0" y="2496"/>
              <a:ext cx="624" cy="18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1205" name="Group 64">
            <a:extLst>
              <a:ext uri="{FF2B5EF4-FFF2-40B4-BE49-F238E27FC236}">
                <a16:creationId xmlns:a16="http://schemas.microsoft.com/office/drawing/2014/main" id="{6F85A6D4-9DB8-4AED-8995-8F119166CD96}"/>
              </a:ext>
            </a:extLst>
          </p:cNvPr>
          <p:cNvGrpSpPr>
            <a:grpSpLocks/>
          </p:cNvGrpSpPr>
          <p:nvPr/>
        </p:nvGrpSpPr>
        <p:grpSpPr bwMode="auto">
          <a:xfrm>
            <a:off x="2286000" y="3429000"/>
            <a:ext cx="3581400" cy="3429000"/>
            <a:chOff x="624" y="480"/>
            <a:chExt cx="4176" cy="3696"/>
          </a:xfrm>
        </p:grpSpPr>
        <p:sp>
          <p:nvSpPr>
            <p:cNvPr id="51206" name="Oval 65" descr="Small checker board">
              <a:extLst>
                <a:ext uri="{FF2B5EF4-FFF2-40B4-BE49-F238E27FC236}">
                  <a16:creationId xmlns:a16="http://schemas.microsoft.com/office/drawing/2014/main" id="{7D2C09C8-CEC0-435F-8BC5-1A19A26A59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0" y="2160"/>
              <a:ext cx="249" cy="300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07" name="Oval 66" descr="Small checker board">
              <a:extLst>
                <a:ext uri="{FF2B5EF4-FFF2-40B4-BE49-F238E27FC236}">
                  <a16:creationId xmlns:a16="http://schemas.microsoft.com/office/drawing/2014/main" id="{4A289F4B-EE08-4DFC-A235-0FDEA5D309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6" y="912"/>
              <a:ext cx="249" cy="300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08" name="Oval 67" descr="Small checker board">
              <a:extLst>
                <a:ext uri="{FF2B5EF4-FFF2-40B4-BE49-F238E27FC236}">
                  <a16:creationId xmlns:a16="http://schemas.microsoft.com/office/drawing/2014/main" id="{30A9E2D5-F2E2-4AE0-9D68-176F21E4EE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4" y="1056"/>
              <a:ext cx="249" cy="300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09" name="Oval 68" descr="Small checker board">
              <a:extLst>
                <a:ext uri="{FF2B5EF4-FFF2-40B4-BE49-F238E27FC236}">
                  <a16:creationId xmlns:a16="http://schemas.microsoft.com/office/drawing/2014/main" id="{3717D684-33AE-4579-A37B-212F419E07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4" y="1632"/>
              <a:ext cx="249" cy="300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10" name="Oval 69" descr="Small checker board">
              <a:extLst>
                <a:ext uri="{FF2B5EF4-FFF2-40B4-BE49-F238E27FC236}">
                  <a16:creationId xmlns:a16="http://schemas.microsoft.com/office/drawing/2014/main" id="{BF40482D-D09B-4237-AC15-4A5C47B3C1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8" y="3360"/>
              <a:ext cx="249" cy="300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11" name="Oval 70" descr="Small checker board">
              <a:extLst>
                <a:ext uri="{FF2B5EF4-FFF2-40B4-BE49-F238E27FC236}">
                  <a16:creationId xmlns:a16="http://schemas.microsoft.com/office/drawing/2014/main" id="{27BD5462-0B04-44F3-BAA0-A5A4466043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4" y="3648"/>
              <a:ext cx="249" cy="300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12" name="Oval 71" descr="Small checker board">
              <a:extLst>
                <a:ext uri="{FF2B5EF4-FFF2-40B4-BE49-F238E27FC236}">
                  <a16:creationId xmlns:a16="http://schemas.microsoft.com/office/drawing/2014/main" id="{98DFD5AD-2827-4ADB-A77D-9F0F396E59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" y="3840"/>
              <a:ext cx="249" cy="300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13" name="Oval 72" descr="Small checker board">
              <a:extLst>
                <a:ext uri="{FF2B5EF4-FFF2-40B4-BE49-F238E27FC236}">
                  <a16:creationId xmlns:a16="http://schemas.microsoft.com/office/drawing/2014/main" id="{478755DE-51E6-4B6C-A18B-3742330B21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6" y="3648"/>
              <a:ext cx="249" cy="300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14" name="Oval 73" descr="Small checker board">
              <a:extLst>
                <a:ext uri="{FF2B5EF4-FFF2-40B4-BE49-F238E27FC236}">
                  <a16:creationId xmlns:a16="http://schemas.microsoft.com/office/drawing/2014/main" id="{E4B22320-DA5A-4468-A5B1-88EC7B796B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" y="3120"/>
              <a:ext cx="249" cy="300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15" name="Oval 74" descr="Small checker board">
              <a:extLst>
                <a:ext uri="{FF2B5EF4-FFF2-40B4-BE49-F238E27FC236}">
                  <a16:creationId xmlns:a16="http://schemas.microsoft.com/office/drawing/2014/main" id="{75D9BE82-DCAA-4D68-B6A8-6E21BE4286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" y="2064"/>
              <a:ext cx="249" cy="300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16" name="Oval 75" descr="Small checker board">
              <a:extLst>
                <a:ext uri="{FF2B5EF4-FFF2-40B4-BE49-F238E27FC236}">
                  <a16:creationId xmlns:a16="http://schemas.microsoft.com/office/drawing/2014/main" id="{D42597A1-71F3-4A82-ADE5-DA664EB17B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2" y="3024"/>
              <a:ext cx="249" cy="300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17" name="Oval 76" descr="Small checker board">
              <a:extLst>
                <a:ext uri="{FF2B5EF4-FFF2-40B4-BE49-F238E27FC236}">
                  <a16:creationId xmlns:a16="http://schemas.microsoft.com/office/drawing/2014/main" id="{F804993F-538B-4D74-A21D-4FB9E92D16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8" y="2880"/>
              <a:ext cx="249" cy="300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18" name="Oval 77" descr="Small checker board">
              <a:extLst>
                <a:ext uri="{FF2B5EF4-FFF2-40B4-BE49-F238E27FC236}">
                  <a16:creationId xmlns:a16="http://schemas.microsoft.com/office/drawing/2014/main" id="{8F037CDA-71D5-4E3F-929F-1B99263338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2" y="3216"/>
              <a:ext cx="249" cy="300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19" name="Oval 78" descr="Small checker board">
              <a:extLst>
                <a:ext uri="{FF2B5EF4-FFF2-40B4-BE49-F238E27FC236}">
                  <a16:creationId xmlns:a16="http://schemas.microsoft.com/office/drawing/2014/main" id="{0BEDC256-9A07-4E0F-9955-79EBFEE43B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0" y="3372"/>
              <a:ext cx="249" cy="276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20" name="Oval 79" descr="Small checker board">
              <a:extLst>
                <a:ext uri="{FF2B5EF4-FFF2-40B4-BE49-F238E27FC236}">
                  <a16:creationId xmlns:a16="http://schemas.microsoft.com/office/drawing/2014/main" id="{8D1277E0-7CA7-4837-9F15-CCC3412DB4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6" y="3216"/>
              <a:ext cx="249" cy="276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21" name="Oval 80" descr="Small checker board">
              <a:extLst>
                <a:ext uri="{FF2B5EF4-FFF2-40B4-BE49-F238E27FC236}">
                  <a16:creationId xmlns:a16="http://schemas.microsoft.com/office/drawing/2014/main" id="{C7418277-DCF1-48FD-86A1-FB503B6EE9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92" y="2832"/>
              <a:ext cx="249" cy="276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22" name="Oval 81" descr="Small checker board">
              <a:extLst>
                <a:ext uri="{FF2B5EF4-FFF2-40B4-BE49-F238E27FC236}">
                  <a16:creationId xmlns:a16="http://schemas.microsoft.com/office/drawing/2014/main" id="{14F0E553-221D-4716-A9C2-3CA627B32A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92" y="1920"/>
              <a:ext cx="249" cy="276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23" name="Oval 82" descr="Small checker board">
              <a:extLst>
                <a:ext uri="{FF2B5EF4-FFF2-40B4-BE49-F238E27FC236}">
                  <a16:creationId xmlns:a16="http://schemas.microsoft.com/office/drawing/2014/main" id="{AADD4272-E661-4CA5-9BB6-A9C43C3376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6" y="1344"/>
              <a:ext cx="249" cy="276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24" name="Oval 83" descr="Small checker board">
              <a:extLst>
                <a:ext uri="{FF2B5EF4-FFF2-40B4-BE49-F238E27FC236}">
                  <a16:creationId xmlns:a16="http://schemas.microsoft.com/office/drawing/2014/main" id="{8CA7E1FA-1E75-434A-8936-27D0DA49C7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2592"/>
              <a:ext cx="249" cy="276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25" name="Oval 84" descr="Small checker board">
              <a:extLst>
                <a:ext uri="{FF2B5EF4-FFF2-40B4-BE49-F238E27FC236}">
                  <a16:creationId xmlns:a16="http://schemas.microsoft.com/office/drawing/2014/main" id="{56BA1F35-A98E-4805-98F4-27E25A4D43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2928"/>
              <a:ext cx="249" cy="276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26" name="Oval 85" descr="Small checker board">
              <a:extLst>
                <a:ext uri="{FF2B5EF4-FFF2-40B4-BE49-F238E27FC236}">
                  <a16:creationId xmlns:a16="http://schemas.microsoft.com/office/drawing/2014/main" id="{3FE493A0-0149-46E0-8A42-E3B97E9BCE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6" y="1824"/>
              <a:ext cx="249" cy="276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27" name="Oval 86" descr="Small checker board">
              <a:extLst>
                <a:ext uri="{FF2B5EF4-FFF2-40B4-BE49-F238E27FC236}">
                  <a16:creationId xmlns:a16="http://schemas.microsoft.com/office/drawing/2014/main" id="{D754CAAB-4329-4A80-98BC-4EDA6B6CA2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2160"/>
              <a:ext cx="249" cy="276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28" name="Oval 87" descr="Small checker board">
              <a:extLst>
                <a:ext uri="{FF2B5EF4-FFF2-40B4-BE49-F238E27FC236}">
                  <a16:creationId xmlns:a16="http://schemas.microsoft.com/office/drawing/2014/main" id="{B8379D7F-F1A1-4B25-A31A-4074BB2182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2" y="2832"/>
              <a:ext cx="249" cy="276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29" name="Oval 88" descr="Small checker board">
              <a:extLst>
                <a:ext uri="{FF2B5EF4-FFF2-40B4-BE49-F238E27FC236}">
                  <a16:creationId xmlns:a16="http://schemas.microsoft.com/office/drawing/2014/main" id="{25B86A8C-580E-4A8D-9F54-9502997A36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8" y="2544"/>
              <a:ext cx="249" cy="276"/>
            </a:xfrm>
            <a:prstGeom prst="ellipse">
              <a:avLst/>
            </a:prstGeom>
            <a:pattFill prst="smCheck">
              <a:fgClr>
                <a:srgbClr val="CC99FF"/>
              </a:fgClr>
              <a:bgClr>
                <a:srgbClr val="FFFFFF"/>
              </a:bgClr>
            </a:patt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30" name="Oval 89">
              <a:extLst>
                <a:ext uri="{FF2B5EF4-FFF2-40B4-BE49-F238E27FC236}">
                  <a16:creationId xmlns:a16="http://schemas.microsoft.com/office/drawing/2014/main" id="{C0DBD867-E12E-4D12-B039-E3F54FC274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6" y="2592"/>
              <a:ext cx="2064" cy="158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31" name="Oval 90">
              <a:extLst>
                <a:ext uri="{FF2B5EF4-FFF2-40B4-BE49-F238E27FC236}">
                  <a16:creationId xmlns:a16="http://schemas.microsoft.com/office/drawing/2014/main" id="{CE9AA6D1-7FBA-4DA1-A265-EAB454F28F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" y="1968"/>
              <a:ext cx="2064" cy="192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232" name="Oval 91">
              <a:extLst>
                <a:ext uri="{FF2B5EF4-FFF2-40B4-BE49-F238E27FC236}">
                  <a16:creationId xmlns:a16="http://schemas.microsoft.com/office/drawing/2014/main" id="{21136862-DE62-4119-AB65-22ACB55BB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480"/>
              <a:ext cx="2064" cy="192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061896A-8EE7-4BAC-A670-11FDC83BE00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88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33E5E800-80DC-40D5-8662-B89D2C4260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435975" cy="692150"/>
          </a:xfrm>
        </p:spPr>
        <p:txBody>
          <a:bodyPr/>
          <a:lstStyle/>
          <a:p>
            <a:r>
              <a:rPr lang="ru-RU" altLang="ru-RU" sz="3200">
                <a:solidFill>
                  <a:srgbClr val="990099"/>
                </a:solidFill>
              </a:rPr>
              <a:t>Кластеризация выдачи поисковой системы</a:t>
            </a:r>
          </a:p>
        </p:txBody>
      </p:sp>
      <p:pic>
        <p:nvPicPr>
          <p:cNvPr id="15363" name="Picture 3">
            <a:extLst>
              <a:ext uri="{FF2B5EF4-FFF2-40B4-BE49-F238E27FC236}">
                <a16:creationId xmlns:a16="http://schemas.microsoft.com/office/drawing/2014/main" id="{15315DEE-C873-4367-A86B-C5773A2252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765175"/>
            <a:ext cx="8893175" cy="609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4E4CA53-5920-4CCE-BA93-B95BDFCD64F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46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Заголовок 1">
            <a:extLst>
              <a:ext uri="{FF2B5EF4-FFF2-40B4-BE49-F238E27FC236}">
                <a16:creationId xmlns:a16="http://schemas.microsoft.com/office/drawing/2014/main" id="{9D4FF7C6-7E06-45E9-8CBD-81327EFD72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sz="3600"/>
              <a:t>Задача на кластеризацию</a:t>
            </a:r>
          </a:p>
        </p:txBody>
      </p:sp>
      <p:pic>
        <p:nvPicPr>
          <p:cNvPr id="52227" name="Picture 2">
            <a:extLst>
              <a:ext uri="{FF2B5EF4-FFF2-40B4-BE49-F238E27FC236}">
                <a16:creationId xmlns:a16="http://schemas.microsoft.com/office/drawing/2014/main" id="{9E985DB7-E4B8-4FBB-A1BA-00B375677C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700213"/>
            <a:ext cx="7019925" cy="453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1">
            <a:extLst>
              <a:ext uri="{FF2B5EF4-FFF2-40B4-BE49-F238E27FC236}">
                <a16:creationId xmlns:a16="http://schemas.microsoft.com/office/drawing/2014/main" id="{17E5EC0E-5912-4DF3-8328-FB0A2745D3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8" y="260350"/>
            <a:ext cx="8229600" cy="647700"/>
          </a:xfrm>
        </p:spPr>
        <p:txBody>
          <a:bodyPr/>
          <a:lstStyle/>
          <a:p>
            <a:pPr eaLnBrk="1" hangingPunct="1"/>
            <a:r>
              <a:rPr lang="ru-RU" altLang="ru-RU" sz="3200"/>
              <a:t>Задание. Продолжение</a:t>
            </a:r>
          </a:p>
        </p:txBody>
      </p:sp>
      <p:sp>
        <p:nvSpPr>
          <p:cNvPr id="53251" name="Содержимое 2">
            <a:extLst>
              <a:ext uri="{FF2B5EF4-FFF2-40B4-BE49-F238E27FC236}">
                <a16:creationId xmlns:a16="http://schemas.microsoft.com/office/drawing/2014/main" id="{DAF3BF4E-B5E8-4283-8009-740DCF1E3A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52513"/>
            <a:ext cx="8291513" cy="5689600"/>
          </a:xfrm>
        </p:spPr>
        <p:txBody>
          <a:bodyPr/>
          <a:lstStyle/>
          <a:p>
            <a:pPr eaLnBrk="1" hangingPunct="1"/>
            <a:r>
              <a:rPr lang="en-US" altLang="ru-RU" sz="2800"/>
              <a:t>S</a:t>
            </a:r>
            <a:r>
              <a:rPr lang="ru-RU" altLang="ru-RU" sz="2800"/>
              <a:t>ingle-link, complete link</a:t>
            </a:r>
          </a:p>
          <a:p>
            <a:pPr eaLnBrk="1" hangingPunct="1"/>
            <a:r>
              <a:rPr lang="ru-RU" altLang="ru-RU" sz="2800"/>
              <a:t>Косинусная мера сходства</a:t>
            </a:r>
          </a:p>
          <a:p>
            <a:pPr eaLnBrk="1" hangingPunct="1"/>
            <a:r>
              <a:rPr lang="ru-RU" altLang="ru-RU" sz="2800"/>
              <a:t>Координаты точек:</a:t>
            </a:r>
          </a:p>
          <a:p>
            <a:pPr lvl="1" eaLnBrk="1" hangingPunct="1"/>
            <a:r>
              <a:rPr lang="ru-RU" altLang="ru-RU" sz="2000"/>
              <a:t>a (0.6, 1.9)</a:t>
            </a:r>
          </a:p>
          <a:p>
            <a:pPr lvl="1" eaLnBrk="1" hangingPunct="1"/>
            <a:r>
              <a:rPr lang="ru-RU" altLang="ru-RU" sz="2000"/>
              <a:t>b (1.8, 1.6)</a:t>
            </a:r>
          </a:p>
          <a:p>
            <a:pPr lvl="1" eaLnBrk="1" hangingPunct="1"/>
            <a:r>
              <a:rPr lang="ru-RU" altLang="ru-RU" sz="2000"/>
              <a:t>c  (2.7, 2.0)</a:t>
            </a:r>
          </a:p>
          <a:p>
            <a:pPr lvl="1" eaLnBrk="1" hangingPunct="1"/>
            <a:r>
              <a:rPr lang="ru-RU" altLang="ru-RU" sz="2000"/>
              <a:t>d (3.0, 2.1)</a:t>
            </a:r>
          </a:p>
          <a:p>
            <a:pPr lvl="1" eaLnBrk="1" hangingPunct="1"/>
            <a:r>
              <a:rPr lang="ru-RU" altLang="ru-RU" sz="2000"/>
              <a:t>e (3.0, 2.6)</a:t>
            </a:r>
          </a:p>
          <a:p>
            <a:pPr lvl="1" eaLnBrk="1" hangingPunct="1"/>
            <a:r>
              <a:rPr lang="ru-RU" altLang="ru-RU" sz="2000"/>
              <a:t>f (3.1, 4.5)</a:t>
            </a:r>
          </a:p>
          <a:p>
            <a:pPr lvl="1" eaLnBrk="1" hangingPunct="1"/>
            <a:r>
              <a:rPr lang="ru-RU" altLang="ru-RU" sz="2000"/>
              <a:t>g(3.8, 0.6)</a:t>
            </a:r>
          </a:p>
          <a:p>
            <a:pPr lvl="1" eaLnBrk="1" hangingPunct="1"/>
            <a:r>
              <a:rPr lang="ru-RU" altLang="ru-RU" sz="2000"/>
              <a:t>h (4.2, 2.7)</a:t>
            </a:r>
          </a:p>
          <a:p>
            <a:pPr lvl="1" eaLnBrk="1" hangingPunct="1">
              <a:buFontTx/>
              <a:buNone/>
            </a:pPr>
            <a:r>
              <a:rPr lang="ru-RU" altLang="ru-RU"/>
              <a:t>Выполнить кластеризацию и показать на рисунке.</a:t>
            </a:r>
          </a:p>
          <a:p>
            <a:pPr lvl="1" eaLnBrk="1" hangingPunct="1"/>
            <a:endParaRPr lang="ru-RU" altLang="ru-RU" b="1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6">
            <a:extLst>
              <a:ext uri="{FF2B5EF4-FFF2-40B4-BE49-F238E27FC236}">
                <a16:creationId xmlns:a16="http://schemas.microsoft.com/office/drawing/2014/main" id="{A44C7BCE-A923-47BB-88AB-CF0EDE97F34C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15888"/>
            <a:ext cx="8229600" cy="936625"/>
          </a:xfrm>
        </p:spPr>
        <p:txBody>
          <a:bodyPr anchor="b"/>
          <a:lstStyle/>
          <a:p>
            <a:pPr eaLnBrk="1" hangingPunct="1"/>
            <a:r>
              <a:rPr lang="ru-RU" altLang="ru-RU" sz="3200">
                <a:solidFill>
                  <a:srgbClr val="990099"/>
                </a:solidFill>
              </a:rPr>
              <a:t>Для визуализации тематик в коллекции документов</a:t>
            </a:r>
            <a:endParaRPr lang="en-US" altLang="ru-RU" sz="3200">
              <a:solidFill>
                <a:srgbClr val="990099"/>
              </a:solidFill>
            </a:endParaRPr>
          </a:p>
        </p:txBody>
      </p:sp>
      <p:sp>
        <p:nvSpPr>
          <p:cNvPr id="16387" name="Rectangle 7">
            <a:extLst>
              <a:ext uri="{FF2B5EF4-FFF2-40B4-BE49-F238E27FC236}">
                <a16:creationId xmlns:a16="http://schemas.microsoft.com/office/drawing/2014/main" id="{88ADF0B2-DAA7-40CE-8387-0CA7857A4E2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 eaLnBrk="1" hangingPunct="1"/>
            <a:r>
              <a:rPr lang="en-US" altLang="ru-RU" sz="2800"/>
              <a:t>Wise et al, “Visualizing the non-visual”</a:t>
            </a:r>
          </a:p>
          <a:p>
            <a:pPr eaLnBrk="1" hangingPunct="1"/>
            <a:r>
              <a:rPr lang="en-US" altLang="ru-RU" sz="2800"/>
              <a:t>ThemeScapes, Cartia</a:t>
            </a:r>
          </a:p>
          <a:p>
            <a:pPr lvl="1" eaLnBrk="1" hangingPunct="1"/>
            <a:r>
              <a:rPr lang="en-US" altLang="ru-RU" sz="1900">
                <a:solidFill>
                  <a:schemeClr val="folHlink"/>
                </a:solidFill>
              </a:rPr>
              <a:t>[Mountain height = cluster size]</a:t>
            </a:r>
            <a:endParaRPr lang="en-US" altLang="ru-RU" sz="1900"/>
          </a:p>
        </p:txBody>
      </p:sp>
      <p:pic>
        <p:nvPicPr>
          <p:cNvPr id="16388" name="Picture 4" descr="themeview800">
            <a:extLst>
              <a:ext uri="{FF2B5EF4-FFF2-40B4-BE49-F238E27FC236}">
                <a16:creationId xmlns:a16="http://schemas.microsoft.com/office/drawing/2014/main" id="{D5F592A9-868D-40E0-B24F-557353B525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8" t="2156" r="3448" b="3009"/>
          <a:stretch>
            <a:fillRect/>
          </a:stretch>
        </p:blipFill>
        <p:spPr bwMode="auto">
          <a:xfrm>
            <a:off x="0" y="3132138"/>
            <a:ext cx="4572000" cy="372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5" descr="starr_report">
            <a:extLst>
              <a:ext uri="{FF2B5EF4-FFF2-40B4-BE49-F238E27FC236}">
                <a16:creationId xmlns:a16="http://schemas.microsoft.com/office/drawing/2014/main" id="{265145EB-1B48-413F-9ADE-595BFA19DC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3143250"/>
            <a:ext cx="4953000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49F62E8-A2A3-41BA-8563-B792B55977A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07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4DA5AF9A-9AC8-4652-9C25-E4EADCE94B81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609600"/>
          </a:xfrm>
        </p:spPr>
        <p:txBody>
          <a:bodyPr/>
          <a:lstStyle/>
          <a:p>
            <a:pPr eaLnBrk="1" hangingPunct="1"/>
            <a:r>
              <a:rPr lang="ru-RU" altLang="ru-RU" sz="3200">
                <a:solidFill>
                  <a:srgbClr val="990099"/>
                </a:solidFill>
              </a:rPr>
              <a:t>Новостные агрегаторы</a:t>
            </a:r>
          </a:p>
        </p:txBody>
      </p:sp>
      <p:pic>
        <p:nvPicPr>
          <p:cNvPr id="17411" name="Picture 3">
            <a:extLst>
              <a:ext uri="{FF2B5EF4-FFF2-40B4-BE49-F238E27FC236}">
                <a16:creationId xmlns:a16="http://schemas.microsoft.com/office/drawing/2014/main" id="{15242616-2377-462A-8694-0D158844DB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714750"/>
            <a:ext cx="4191000" cy="3143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>
            <a:extLst>
              <a:ext uri="{FF2B5EF4-FFF2-40B4-BE49-F238E27FC236}">
                <a16:creationId xmlns:a16="http://schemas.microsoft.com/office/drawing/2014/main" id="{B37C8FCA-0D9F-4DDC-9BCF-E553D5176B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609600"/>
            <a:ext cx="4191000" cy="297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3" name="Picture 5">
            <a:extLst>
              <a:ext uri="{FF2B5EF4-FFF2-40B4-BE49-F238E27FC236}">
                <a16:creationId xmlns:a16="http://schemas.microsoft.com/office/drawing/2014/main" id="{51BA02AD-7843-484D-8D9B-E393689893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609600"/>
            <a:ext cx="3962400" cy="297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>
            <a:extLst>
              <a:ext uri="{FF2B5EF4-FFF2-40B4-BE49-F238E27FC236}">
                <a16:creationId xmlns:a16="http://schemas.microsoft.com/office/drawing/2014/main" id="{27E061C0-076C-499D-BB4B-A7875CF8CF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657600"/>
            <a:ext cx="3962400" cy="3200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12941E2-90BD-419B-B9DA-71D032106FF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1196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BF4A0916-6822-46D7-989D-441F0A86C17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633412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Понятие сходства/расстояния</a:t>
            </a:r>
            <a:endParaRPr lang="en-US" altLang="ru-RU" sz="3600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9A79536E-CB07-4208-A7AC-728F3393FEF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268413"/>
            <a:ext cx="8229600" cy="5284787"/>
          </a:xfrm>
        </p:spPr>
        <p:txBody>
          <a:bodyPr/>
          <a:lstStyle/>
          <a:p>
            <a:pPr eaLnBrk="1" hangingPunct="1"/>
            <a:r>
              <a:rPr lang="ru-RU" altLang="ru-RU" sz="2800"/>
              <a:t>Идеал</a:t>
            </a:r>
            <a:r>
              <a:rPr lang="en-US" altLang="ru-RU" sz="2800"/>
              <a:t>: </a:t>
            </a:r>
            <a:r>
              <a:rPr lang="ru-RU" altLang="ru-RU" sz="2800"/>
              <a:t>семантическое сходство</a:t>
            </a:r>
          </a:p>
          <a:p>
            <a:pPr eaLnBrk="1" hangingPunct="1"/>
            <a:endParaRPr lang="en-US" altLang="ru-RU" sz="2800"/>
          </a:p>
          <a:p>
            <a:pPr eaLnBrk="1" hangingPunct="1"/>
            <a:r>
              <a:rPr lang="ru-RU" altLang="ru-RU" sz="2800"/>
              <a:t>На практике</a:t>
            </a:r>
            <a:r>
              <a:rPr lang="en-US" altLang="ru-RU" sz="2800"/>
              <a:t>: </a:t>
            </a:r>
            <a:r>
              <a:rPr lang="ru-RU" altLang="ru-RU" sz="2800"/>
              <a:t>статистическое сходство</a:t>
            </a:r>
            <a:endParaRPr lang="en-US" altLang="ru-RU" sz="2800"/>
          </a:p>
          <a:p>
            <a:pPr lvl="1" eaLnBrk="1" hangingPunct="1"/>
            <a:r>
              <a:rPr lang="ru-RU" altLang="ru-RU"/>
              <a:t>Косинусное сходство</a:t>
            </a:r>
            <a:endParaRPr lang="en-US" altLang="ru-RU"/>
          </a:p>
          <a:p>
            <a:pPr lvl="1" eaLnBrk="1" hangingPunct="1"/>
            <a:r>
              <a:rPr lang="ru-RU" altLang="ru-RU"/>
              <a:t>Документы как вектора</a:t>
            </a:r>
            <a:endParaRPr lang="en-US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4EED79A-A0C9-4AB4-8B62-813EA5E256F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1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026">
            <a:extLst>
              <a:ext uri="{FF2B5EF4-FFF2-40B4-BE49-F238E27FC236}">
                <a16:creationId xmlns:a16="http://schemas.microsoft.com/office/drawing/2014/main" id="{DBE3BEE3-6C50-48B2-8624-32FFA333C5D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504825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Алгоритмы кластеризации</a:t>
            </a:r>
            <a:endParaRPr lang="en-US" altLang="ru-RU" sz="3600"/>
          </a:p>
        </p:txBody>
      </p:sp>
      <p:sp>
        <p:nvSpPr>
          <p:cNvPr id="19459" name="Rectangle 1027">
            <a:extLst>
              <a:ext uri="{FF2B5EF4-FFF2-40B4-BE49-F238E27FC236}">
                <a16:creationId xmlns:a16="http://schemas.microsoft.com/office/drawing/2014/main" id="{E46C438A-51F6-4CCC-9817-5374BC18B4BD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052513"/>
            <a:ext cx="8229600" cy="5500687"/>
          </a:xfrm>
        </p:spPr>
        <p:txBody>
          <a:bodyPr/>
          <a:lstStyle/>
          <a:p>
            <a:pPr eaLnBrk="1" hangingPunct="1"/>
            <a:r>
              <a:rPr lang="ru-RU" altLang="ru-RU" sz="3400"/>
              <a:t>Плоские алгоритмы</a:t>
            </a:r>
            <a:endParaRPr lang="en-US" altLang="ru-RU" sz="3400"/>
          </a:p>
          <a:p>
            <a:pPr lvl="1" eaLnBrk="1" hangingPunct="1"/>
            <a:r>
              <a:rPr lang="ru-RU" altLang="ru-RU" sz="3200"/>
              <a:t>Обычно начинаются со случайного разбиения</a:t>
            </a:r>
            <a:endParaRPr lang="en-US" altLang="ru-RU" sz="3200"/>
          </a:p>
          <a:p>
            <a:pPr lvl="1" eaLnBrk="1" hangingPunct="1"/>
            <a:r>
              <a:rPr lang="ru-RU" altLang="ru-RU" sz="3200"/>
              <a:t>Итеративное уточнение</a:t>
            </a:r>
            <a:endParaRPr lang="en-US" altLang="ru-RU" sz="1600"/>
          </a:p>
          <a:p>
            <a:pPr lvl="2" eaLnBrk="1" hangingPunct="1"/>
            <a:r>
              <a:rPr lang="en-US" altLang="ru-RU" sz="2800" i="1"/>
              <a:t>K</a:t>
            </a:r>
            <a:r>
              <a:rPr lang="ru-RU" altLang="ru-RU" sz="2800" i="1"/>
              <a:t> средних (К</a:t>
            </a:r>
            <a:r>
              <a:rPr lang="en-US" altLang="ru-RU" sz="2800" i="1"/>
              <a:t> </a:t>
            </a:r>
            <a:r>
              <a:rPr lang="en-US" altLang="ru-RU" sz="2800"/>
              <a:t>means</a:t>
            </a:r>
            <a:r>
              <a:rPr lang="ru-RU" altLang="ru-RU" sz="2800"/>
              <a:t>)</a:t>
            </a:r>
          </a:p>
          <a:p>
            <a:pPr lvl="2" eaLnBrk="1" hangingPunct="1"/>
            <a:endParaRPr lang="en-US" altLang="ru-RU" sz="2800"/>
          </a:p>
          <a:p>
            <a:pPr eaLnBrk="1" hangingPunct="1"/>
            <a:r>
              <a:rPr lang="ru-RU" altLang="ru-RU" sz="3400"/>
              <a:t>Иерархические алгоритмы</a:t>
            </a:r>
            <a:endParaRPr lang="en-US" altLang="ru-RU" sz="3400"/>
          </a:p>
          <a:p>
            <a:pPr lvl="1" eaLnBrk="1" hangingPunct="1"/>
            <a:r>
              <a:rPr lang="ru-RU" altLang="ru-RU" sz="3200"/>
              <a:t>Снизу-вверх</a:t>
            </a:r>
            <a:r>
              <a:rPr lang="en-US" altLang="ru-RU" sz="3200"/>
              <a:t>, </a:t>
            </a:r>
            <a:r>
              <a:rPr lang="ru-RU" altLang="ru-RU" sz="3200"/>
              <a:t>аггломеративный</a:t>
            </a:r>
            <a:endParaRPr lang="en-US" altLang="ru-RU" sz="3200"/>
          </a:p>
          <a:p>
            <a:pPr lvl="1" eaLnBrk="1" hangingPunct="1"/>
            <a:r>
              <a:rPr lang="en-US" altLang="ru-RU" sz="3200"/>
              <a:t>(</a:t>
            </a:r>
            <a:r>
              <a:rPr lang="ru-RU" altLang="ru-RU" sz="3200"/>
              <a:t>Сверху-вниз, разбиение)</a:t>
            </a:r>
            <a:endParaRPr lang="en-US" altLang="ru-RU" sz="32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C9B2178F-0CCB-47FA-9239-FD63BB45A7C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9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</TotalTime>
  <Words>1997</Words>
  <Application>Microsoft Office PowerPoint</Application>
  <PresentationFormat>Экран (4:3)</PresentationFormat>
  <Paragraphs>549</Paragraphs>
  <Slides>51</Slides>
  <Notes>1</Notes>
  <HiddenSlides>0</HiddenSlides>
  <MMClips>49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51</vt:i4>
      </vt:variant>
    </vt:vector>
  </HeadingPairs>
  <TitlesOfParts>
    <vt:vector size="59" baseType="lpstr">
      <vt:lpstr>Arial</vt:lpstr>
      <vt:lpstr>Calibri</vt:lpstr>
      <vt:lpstr>Lucida Sans</vt:lpstr>
      <vt:lpstr>Times New Roman</vt:lpstr>
      <vt:lpstr>Оформление по умолчанию</vt:lpstr>
      <vt:lpstr>Equation</vt:lpstr>
      <vt:lpstr>Bitmap Image</vt:lpstr>
      <vt:lpstr>Диаграмма</vt:lpstr>
      <vt:lpstr>Кластеризация текстов</vt:lpstr>
      <vt:lpstr>Автоматическая кластеризация текстов</vt:lpstr>
      <vt:lpstr>Прошлые лекции: векторная модель представления документов</vt:lpstr>
      <vt:lpstr>Документы как вектора в пространстве</vt:lpstr>
      <vt:lpstr>Кластеризация выдачи поисковой системы</vt:lpstr>
      <vt:lpstr>Для визуализации тематик в коллекции документов</vt:lpstr>
      <vt:lpstr>Новостные агрегаторы</vt:lpstr>
      <vt:lpstr>Понятие сходства/расстояния</vt:lpstr>
      <vt:lpstr>Алгоритмы кластеризации</vt:lpstr>
      <vt:lpstr>Жесткая и мягкая кластеризация</vt:lpstr>
      <vt:lpstr>K-Means: основные идеи</vt:lpstr>
      <vt:lpstr>Алгоритм K-Means</vt:lpstr>
      <vt:lpstr>Презентация PowerPoint</vt:lpstr>
      <vt:lpstr>K Means (Пример)(K=2)</vt:lpstr>
      <vt:lpstr>Условия остановки</vt:lpstr>
      <vt:lpstr>Сколько кластеров?</vt:lpstr>
      <vt:lpstr>Презентация PowerPoint</vt:lpstr>
      <vt:lpstr>Итог: проблемы K-means</vt:lpstr>
      <vt:lpstr>Иерархическая кластеризация</vt:lpstr>
      <vt:lpstr>Дендрограмма:  Иерархическая кластеризация</vt:lpstr>
      <vt:lpstr>Презентация PowerPoint</vt:lpstr>
      <vt:lpstr>Иерархическая агломеративная кластеризация</vt:lpstr>
      <vt:lpstr>Ближайшая пара кластеров</vt:lpstr>
      <vt:lpstr>Аггломеративная кластеризация:  Single Link</vt:lpstr>
      <vt:lpstr>Пример Single Link</vt:lpstr>
      <vt:lpstr>Кластеризация по всем связям  (complete link)</vt:lpstr>
      <vt:lpstr>Пример Complete Link </vt:lpstr>
      <vt:lpstr>Что такое хорошая кластеризация?</vt:lpstr>
      <vt:lpstr>Внешние критерии качества кластеризации</vt:lpstr>
      <vt:lpstr>Внешняя оценка качества кластеров: чистота (purity)</vt:lpstr>
      <vt:lpstr>Пример оценки чистоты</vt:lpstr>
      <vt:lpstr>Индекс Rand между парами решений, здесь RI = 0.68</vt:lpstr>
      <vt:lpstr>Rand index и F-мера</vt:lpstr>
      <vt:lpstr>Особенности кластеризации новостей</vt:lpstr>
      <vt:lpstr>Особенности обработки  новостного потока</vt:lpstr>
      <vt:lpstr>Что такое новость?</vt:lpstr>
      <vt:lpstr>Типичная структура новостного сообщения</vt:lpstr>
      <vt:lpstr>Презентация PowerPoint</vt:lpstr>
      <vt:lpstr>Фрагмент сложного новостного кластера</vt:lpstr>
      <vt:lpstr>Презентация PowerPoint</vt:lpstr>
      <vt:lpstr>Требования к новостной кластеризации</vt:lpstr>
      <vt:lpstr>Данные для исследования</vt:lpstr>
      <vt:lpstr>Эталонное распределение</vt:lpstr>
      <vt:lpstr>Презентация PowerPoint</vt:lpstr>
      <vt:lpstr>Внутренние меры</vt:lpstr>
      <vt:lpstr>Результаты сравнения F1-меры</vt:lpstr>
      <vt:lpstr>Тезаурус в кластеризации</vt:lpstr>
      <vt:lpstr>Различные способы векторизации для   метода кластеризации Agglomerative</vt:lpstr>
      <vt:lpstr>В качестве заключения:  Вариативность кластеризации </vt:lpstr>
      <vt:lpstr>Задача на кластеризацию</vt:lpstr>
      <vt:lpstr>Задание. Продолжение</vt:lpstr>
    </vt:vector>
  </TitlesOfParts>
  <Company>CIR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08-Кластеризация текстов</dc:title>
  <dc:creator>boris</dc:creator>
  <cp:lastModifiedBy>Наталья Лукашевич</cp:lastModifiedBy>
  <cp:revision>82</cp:revision>
  <dcterms:created xsi:type="dcterms:W3CDTF">2011-07-01T11:49:59Z</dcterms:created>
  <dcterms:modified xsi:type="dcterms:W3CDTF">2019-06-07T16:40:40Z</dcterms:modified>
</cp:coreProperties>
</file>