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4"/>
  </p:notesMasterIdLst>
  <p:sldIdLst>
    <p:sldId id="256" r:id="rId2"/>
    <p:sldId id="329" r:id="rId3"/>
    <p:sldId id="390" r:id="rId4"/>
    <p:sldId id="391" r:id="rId5"/>
    <p:sldId id="470" r:id="rId6"/>
    <p:sldId id="380" r:id="rId7"/>
    <p:sldId id="469" r:id="rId8"/>
    <p:sldId id="471" r:id="rId9"/>
    <p:sldId id="392" r:id="rId10"/>
    <p:sldId id="393" r:id="rId11"/>
    <p:sldId id="381" r:id="rId12"/>
    <p:sldId id="472" r:id="rId13"/>
    <p:sldId id="473" r:id="rId14"/>
    <p:sldId id="476" r:id="rId15"/>
    <p:sldId id="481" r:id="rId16"/>
    <p:sldId id="467" r:id="rId17"/>
    <p:sldId id="466" r:id="rId18"/>
    <p:sldId id="477" r:id="rId19"/>
    <p:sldId id="409" r:id="rId20"/>
    <p:sldId id="315" r:id="rId21"/>
    <p:sldId id="326" r:id="rId22"/>
    <p:sldId id="257" r:id="rId23"/>
    <p:sldId id="258" r:id="rId24"/>
    <p:sldId id="278" r:id="rId25"/>
    <p:sldId id="279" r:id="rId26"/>
    <p:sldId id="282" r:id="rId27"/>
    <p:sldId id="474" r:id="rId28"/>
    <p:sldId id="384" r:id="rId29"/>
    <p:sldId id="385" r:id="rId30"/>
    <p:sldId id="386" r:id="rId31"/>
    <p:sldId id="387" r:id="rId32"/>
    <p:sldId id="388" r:id="rId33"/>
    <p:sldId id="412" r:id="rId34"/>
    <p:sldId id="413" r:id="rId35"/>
    <p:sldId id="414" r:id="rId36"/>
    <p:sldId id="415" r:id="rId37"/>
    <p:sldId id="416" r:id="rId38"/>
    <p:sldId id="417" r:id="rId39"/>
    <p:sldId id="431" r:id="rId40"/>
    <p:sldId id="479" r:id="rId41"/>
    <p:sldId id="432" r:id="rId42"/>
    <p:sldId id="478" r:id="rId43"/>
    <p:sldId id="434" r:id="rId44"/>
    <p:sldId id="480" r:id="rId45"/>
    <p:sldId id="436" r:id="rId46"/>
    <p:sldId id="438" r:id="rId47"/>
    <p:sldId id="439" r:id="rId48"/>
    <p:sldId id="440" r:id="rId49"/>
    <p:sldId id="437" r:id="rId50"/>
    <p:sldId id="441" r:id="rId51"/>
    <p:sldId id="442" r:id="rId52"/>
    <p:sldId id="443" r:id="rId5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25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31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26.xml"/><Relationship Id="rId1" Type="http://schemas.openxmlformats.org/officeDocument/2006/relationships/slide" Target="slides/slide2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>
            <a:extLst>
              <a:ext uri="{FF2B5EF4-FFF2-40B4-BE49-F238E27FC236}">
                <a16:creationId xmlns:a16="http://schemas.microsoft.com/office/drawing/2014/main" id="{FC237302-0213-4B96-B070-203A13FA7AC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5299" name="Rectangle 3">
            <a:extLst>
              <a:ext uri="{FF2B5EF4-FFF2-40B4-BE49-F238E27FC236}">
                <a16:creationId xmlns:a16="http://schemas.microsoft.com/office/drawing/2014/main" id="{8B3118C0-4A4C-44F9-8062-2835BEEA7FD6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5300" name="Rectangle 4">
            <a:extLst>
              <a:ext uri="{FF2B5EF4-FFF2-40B4-BE49-F238E27FC236}">
                <a16:creationId xmlns:a16="http://schemas.microsoft.com/office/drawing/2014/main" id="{7EA1FBAA-32E1-4997-9A86-926FBEDAFA96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301" name="Rectangle 5">
            <a:extLst>
              <a:ext uri="{FF2B5EF4-FFF2-40B4-BE49-F238E27FC236}">
                <a16:creationId xmlns:a16="http://schemas.microsoft.com/office/drawing/2014/main" id="{F91CC375-4628-4DE6-8CB9-835B66FBBA91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55302" name="Rectangle 6">
            <a:extLst>
              <a:ext uri="{FF2B5EF4-FFF2-40B4-BE49-F238E27FC236}">
                <a16:creationId xmlns:a16="http://schemas.microsoft.com/office/drawing/2014/main" id="{61974FC5-A278-411B-A37C-B0E7D61D42B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5303" name="Rectangle 7">
            <a:extLst>
              <a:ext uri="{FF2B5EF4-FFF2-40B4-BE49-F238E27FC236}">
                <a16:creationId xmlns:a16="http://schemas.microsoft.com/office/drawing/2014/main" id="{72F5C5CD-2FC1-4991-9207-530A1DF9D05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DB0F79F-FF00-4C6D-898C-258FB396BA38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>
            <a:extLst>
              <a:ext uri="{FF2B5EF4-FFF2-40B4-BE49-F238E27FC236}">
                <a16:creationId xmlns:a16="http://schemas.microsoft.com/office/drawing/2014/main" id="{0864D930-22FC-4E22-9E43-4C49DF85697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714ECAB5-8243-4288-8755-483F41727622}" type="slidenum">
              <a:rPr lang="ru-RU" altLang="ru-RU"/>
              <a:pPr eaLnBrk="1" hangingPunct="1"/>
              <a:t>9</a:t>
            </a:fld>
            <a:endParaRPr lang="ru-RU" altLang="ru-RU"/>
          </a:p>
        </p:txBody>
      </p:sp>
      <p:sp>
        <p:nvSpPr>
          <p:cNvPr id="56323" name="Slide Image Placeholder 1">
            <a:extLst>
              <a:ext uri="{FF2B5EF4-FFF2-40B4-BE49-F238E27FC236}">
                <a16:creationId xmlns:a16="http://schemas.microsoft.com/office/drawing/2014/main" id="{43F80113-C59F-4E29-A761-2F5EE8418F7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6324" name="Notes Placeholder 2">
            <a:extLst>
              <a:ext uri="{FF2B5EF4-FFF2-40B4-BE49-F238E27FC236}">
                <a16:creationId xmlns:a16="http://schemas.microsoft.com/office/drawing/2014/main" id="{904EBD6B-2A8F-405B-8114-ACAFB242FE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83" tIns="45041" rIns="90083" bIns="45041"/>
          <a:lstStyle/>
          <a:p>
            <a:pPr eaLnBrk="1" hangingPunct="1"/>
            <a:r>
              <a:rPr lang="en-US" altLang="ru-RU"/>
              <a:t>But note that Naïve Bayes also finds an optimal solution … just under a different definition of optimality.</a:t>
            </a:r>
          </a:p>
        </p:txBody>
      </p:sp>
      <p:sp>
        <p:nvSpPr>
          <p:cNvPr id="56325" name="Slide Number Placeholder 3">
            <a:extLst>
              <a:ext uri="{FF2B5EF4-FFF2-40B4-BE49-F238E27FC236}">
                <a16:creationId xmlns:a16="http://schemas.microsoft.com/office/drawing/2014/main" id="{D139B5DA-CA94-472C-8509-1A736FC4B9DF}"/>
              </a:ext>
            </a:extLst>
          </p:cNvPr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83" tIns="45041" rIns="90083" bIns="45041" anchor="b"/>
          <a:lstStyle>
            <a:lvl1pPr defTabSz="8651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651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651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651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651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65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65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65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65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72DD29E5-A192-4929-8652-C188181DD79A}" type="slidenum">
              <a:rPr lang="en-US" altLang="ru-RU" sz="1100">
                <a:latin typeface="Lucida Sans" panose="020B0602030504020204" pitchFamily="34" charset="0"/>
                <a:ea typeface="Arial Unicode MS" pitchFamily="34" charset="-128"/>
              </a:rPr>
              <a:pPr algn="r" eaLnBrk="1" hangingPunct="1"/>
              <a:t>9</a:t>
            </a:fld>
            <a:endParaRPr lang="en-US" altLang="ru-RU" sz="1100">
              <a:latin typeface="Lucida Sans" panose="020B0602030504020204" pitchFamily="34" charset="0"/>
              <a:ea typeface="Arial Unicode MS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82D8668-2407-4AAA-BBDD-8A7C267E0AE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3A21A6B-522D-4CBB-B8F4-2A5200B7CE8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972CF86-54B4-4E19-B7F5-DB9A40B64E7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3F4448-9626-485F-9FAB-F8BE4D1CA27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15217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E1B57D7-42D9-4871-96E8-35702BEF7E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BE2461D-8AF0-4818-9C89-CC45C364446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8301E82-B67A-4DE0-8781-B253E2D1918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960A69-72D5-453E-AD99-2F73B4D1DA5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83079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F4B3D07-9A16-4FF4-AEDB-F7CF4F9440E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C51D495-8A6E-4A3E-98D6-57D7E8B37F2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EEE0F6E-038D-417A-B046-31E14021D07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D4BAD-4ABB-4D32-8DB7-12B51BF7364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13778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2E9C40A-82AA-4987-A1AF-F298A4A67AF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CD354E7-B3F0-4A48-8F4A-760874F1505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FE9DDC5-F9F8-49F2-A238-1EACF52225C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1CEDD4-DAAA-40EB-8934-C698784CD21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61246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5366C2C-4CCA-4074-8B09-D5EDEF52A16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BA77030-BB2C-4416-B256-B87780CA3C0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EC05F7E-52A1-429A-9D1F-C52F7280A3A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046B9AE-21BB-4D82-A883-6A1B1CECE93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9768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18F4A44-8571-4428-9B57-F11CA734965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805D34-B73A-47C8-8CD9-25CCE7C56D9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3EECAD9-1876-46C2-AC39-CEEB19B9A5D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F627EE3-83C8-4B57-B5B5-094A549E6CF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903010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4C6D90A0-3882-4D96-AD1E-72ED2527FE8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496D632-1D5A-4A8A-86D2-DAF9E16841B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61A21F0C-686D-48D7-BA62-EF5312BE699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F248168-C1F9-4583-B216-11710CAE2F3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671908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50AB3A9C-29EF-45C7-8BD6-B87A3D52622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7F435EEF-0963-4C1D-9CDD-F96743DB35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E96D68E1-F9BE-46D2-B926-5C2720970EF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DD8B313-9403-40AD-A558-5257C49A895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990620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0B1A444E-FB2A-41B8-AFE5-22F7321E4C0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2FD59291-410E-49EF-814F-35C6A2F9BB2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D7A54146-FCB8-4E3A-83B4-A7464FDE6DC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BC4E78A-3E71-4DBE-BF7D-11BFD391A32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011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5F8C8B2-608F-4A98-8000-E8E727C9A19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1F71C06-7BDB-4AD7-9DB7-7A8660BF71D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ED80919-B5BA-4756-B881-4D2CE118100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A96695-15AA-41FF-9AF5-DE1DD81AECC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05055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73039AD-D20D-47FA-BFE3-600B9720CF9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74B766F-FE43-447B-83BD-52E7EC4C008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A04652F-C070-4E62-8501-C809BEFF4A7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F5F7AB-A050-46DD-BD6C-C29D4F125D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477767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DDBA7A0B-6FC7-4475-B5B0-513CF338154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8AAB0121-02B0-4746-A625-192B35F3AF1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1072B4D7-00C6-42EA-A43B-76C22380F681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474F908C-B382-4086-807B-03DDD1A85815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2308D181-74D6-4684-A1B1-A293136A560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60E4FB0-0D42-4D92-8683-54B54BE9697B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image" Target="../media/image1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1.pn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1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1.wmf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media23.m4a"/><Relationship Id="rId7" Type="http://schemas.openxmlformats.org/officeDocument/2006/relationships/image" Target="../media/image1.png"/><Relationship Id="rId2" Type="http://schemas.microsoft.com/office/2007/relationships/media" Target="../media/media23.m4a"/><Relationship Id="rId1" Type="http://schemas.openxmlformats.org/officeDocument/2006/relationships/vmlDrawing" Target="../drawings/vmlDrawing1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1.bin"/><Relationship Id="rId4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1.png"/><Relationship Id="rId4" Type="http://schemas.openxmlformats.org/officeDocument/2006/relationships/image" Target="../media/image1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4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1.png"/><Relationship Id="rId4" Type="http://schemas.openxmlformats.org/officeDocument/2006/relationships/hyperlink" Target="http://www.socialpolicy.ru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6" Type="http://schemas.openxmlformats.org/officeDocument/2006/relationships/image" Target="../media/image1.png"/><Relationship Id="rId5" Type="http://schemas.openxmlformats.org/officeDocument/2006/relationships/hyperlink" Target="http://www.socionet.ru/" TargetMode="External"/><Relationship Id="rId4" Type="http://schemas.openxmlformats.org/officeDocument/2006/relationships/hyperlink" Target="http://www.repec.org/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4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4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4" Type="http://schemas.openxmlformats.org/officeDocument/2006/relationships/image" Target="../media/image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4" Type="http://schemas.openxmlformats.org/officeDocument/2006/relationships/image" Target="../media/image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1.png"/><Relationship Id="rId4" Type="http://schemas.openxmlformats.org/officeDocument/2006/relationships/image" Target="../media/image1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4" Type="http://schemas.openxmlformats.org/officeDocument/2006/relationships/image" Target="../media/image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audio" Target="../media/media36.m4a"/><Relationship Id="rId7" Type="http://schemas.openxmlformats.org/officeDocument/2006/relationships/image" Target="../media/image1.png"/><Relationship Id="rId2" Type="http://schemas.microsoft.com/office/2007/relationships/media" Target="../media/media36.m4a"/><Relationship Id="rId1" Type="http://schemas.openxmlformats.org/officeDocument/2006/relationships/vmlDrawing" Target="../drawings/vmlDrawing2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2.bin"/><Relationship Id="rId4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1.png"/><Relationship Id="rId4" Type="http://schemas.openxmlformats.org/officeDocument/2006/relationships/image" Target="../media/image1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4" Type="http://schemas.openxmlformats.org/officeDocument/2006/relationships/image" Target="../media/image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4" Type="http://schemas.openxmlformats.org/officeDocument/2006/relationships/image" Target="../media/image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1.png"/><Relationship Id="rId4" Type="http://schemas.openxmlformats.org/officeDocument/2006/relationships/image" Target="../media/image1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1.png"/><Relationship Id="rId4" Type="http://schemas.openxmlformats.org/officeDocument/2006/relationships/image" Target="../media/image1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4" Type="http://schemas.openxmlformats.org/officeDocument/2006/relationships/image" Target="../media/image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4" Type="http://schemas.openxmlformats.org/officeDocument/2006/relationships/image" Target="../media/image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4" Type="http://schemas.openxmlformats.org/officeDocument/2006/relationships/image" Target="../media/image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1.png"/><Relationship Id="rId4" Type="http://schemas.openxmlformats.org/officeDocument/2006/relationships/image" Target="../media/image1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1.png"/><Relationship Id="rId4" Type="http://schemas.openxmlformats.org/officeDocument/2006/relationships/image" Target="../media/image20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1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9.m4a"/><Relationship Id="rId1" Type="http://schemas.microsoft.com/office/2007/relationships/media" Target="../media/media49.m4a"/><Relationship Id="rId4" Type="http://schemas.openxmlformats.org/officeDocument/2006/relationships/image" Target="../media/image1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0.m4a"/><Relationship Id="rId1" Type="http://schemas.microsoft.com/office/2007/relationships/media" Target="../media/media50.m4a"/><Relationship Id="rId4" Type="http://schemas.openxmlformats.org/officeDocument/2006/relationships/image" Target="../media/image1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audio" Target="../media/media51.m4a"/><Relationship Id="rId7" Type="http://schemas.openxmlformats.org/officeDocument/2006/relationships/image" Target="../media/image1.png"/><Relationship Id="rId2" Type="http://schemas.microsoft.com/office/2007/relationships/media" Target="../media/media51.m4a"/><Relationship Id="rId1" Type="http://schemas.openxmlformats.org/officeDocument/2006/relationships/vmlDrawing" Target="../drawings/vmlDrawing3.vml"/><Relationship Id="rId6" Type="http://schemas.openxmlformats.org/officeDocument/2006/relationships/image" Target="../media/image21.emf"/><Relationship Id="rId5" Type="http://schemas.openxmlformats.org/officeDocument/2006/relationships/oleObject" Target="../embeddings/oleObject3.bin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1.pn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1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0FF4B1BC-6119-41C9-B842-1BDEA7BEAA9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altLang="ru-RU" sz="4000"/>
              <a:t>Автоматическая рубрикация текстов-2</a:t>
            </a: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DA11C184-A11A-4ED4-91D5-73DB31FDAD2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818845CA-14A2-4E2F-AC3B-BFCC54AB047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5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5">
            <a:extLst>
              <a:ext uri="{FF2B5EF4-FFF2-40B4-BE49-F238E27FC236}">
                <a16:creationId xmlns:a16="http://schemas.microsoft.com/office/drawing/2014/main" id="{78CE2839-7458-4FD7-B485-0F8A3148E8EF}"/>
              </a:ext>
            </a:extLst>
          </p:cNvPr>
          <p:cNvSpPr txBox="1">
            <a:spLocks noGrp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3656AB32-B88C-49A7-8A7F-4E6C358A6104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Arial Unicode MS" pitchFamily="34" charset="-128"/>
              </a:rPr>
              <a:pPr algn="r" eaLnBrk="1" hangingPunct="1"/>
              <a:t>10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Arial Unicode MS" pitchFamily="34" charset="-128"/>
            </a:endParaRPr>
          </a:p>
        </p:txBody>
      </p:sp>
      <p:sp>
        <p:nvSpPr>
          <p:cNvPr id="14339" name="Rectangle 2">
            <a:extLst>
              <a:ext uri="{FF2B5EF4-FFF2-40B4-BE49-F238E27FC236}">
                <a16:creationId xmlns:a16="http://schemas.microsoft.com/office/drawing/2014/main" id="{4645B51B-2900-47F7-929C-B825FBF81E2A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796925"/>
          </a:xfrm>
        </p:spPr>
        <p:txBody>
          <a:bodyPr anchor="b"/>
          <a:lstStyle/>
          <a:p>
            <a:pPr eaLnBrk="1" hangingPunct="1"/>
            <a:r>
              <a:rPr lang="ru-RU" altLang="ru-RU" sz="3600">
                <a:solidFill>
                  <a:srgbClr val="800080"/>
                </a:solidFill>
              </a:rPr>
              <a:t>Другая интуиция</a:t>
            </a:r>
            <a:endParaRPr lang="en-US" altLang="ru-RU" sz="3600">
              <a:solidFill>
                <a:srgbClr val="800080"/>
              </a:solidFill>
            </a:endParaRPr>
          </a:p>
        </p:txBody>
      </p:sp>
      <p:sp>
        <p:nvSpPr>
          <p:cNvPr id="14340" name="Rectangle 19">
            <a:extLst>
              <a:ext uri="{FF2B5EF4-FFF2-40B4-BE49-F238E27FC236}">
                <a16:creationId xmlns:a16="http://schemas.microsoft.com/office/drawing/2014/main" id="{46E0445A-0B92-4751-A388-CB7D691FF1AD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41438"/>
            <a:ext cx="8229600" cy="5211762"/>
          </a:xfrm>
        </p:spPr>
        <p:txBody>
          <a:bodyPr/>
          <a:lstStyle/>
          <a:p>
            <a:pPr defTabSz="457200" eaLnBrk="1" hangingPunct="1"/>
            <a:r>
              <a:rPr lang="ru-RU" altLang="ru-RU"/>
              <a:t>С «толстым сепаратором» меньше вариантов поворота</a:t>
            </a:r>
            <a:endParaRPr lang="en-US" altLang="ru-RU"/>
          </a:p>
        </p:txBody>
      </p:sp>
      <p:sp>
        <p:nvSpPr>
          <p:cNvPr id="14341" name="Oval 3">
            <a:extLst>
              <a:ext uri="{FF2B5EF4-FFF2-40B4-BE49-F238E27FC236}">
                <a16:creationId xmlns:a16="http://schemas.microsoft.com/office/drawing/2014/main" id="{E4C4600B-A5EE-41B4-9E7B-AD62AB3DD5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3600" y="4267200"/>
            <a:ext cx="152400" cy="152400"/>
          </a:xfrm>
          <a:prstGeom prst="ellipse">
            <a:avLst/>
          </a:prstGeom>
          <a:solidFill>
            <a:srgbClr val="9900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14342" name="Oval 4">
            <a:extLst>
              <a:ext uri="{FF2B5EF4-FFF2-40B4-BE49-F238E27FC236}">
                <a16:creationId xmlns:a16="http://schemas.microsoft.com/office/drawing/2014/main" id="{B710DF4B-262D-4034-9B08-7B9F229EE0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00600" y="4724400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14343" name="Oval 5">
            <a:extLst>
              <a:ext uri="{FF2B5EF4-FFF2-40B4-BE49-F238E27FC236}">
                <a16:creationId xmlns:a16="http://schemas.microsoft.com/office/drawing/2014/main" id="{663181E9-20EA-4C63-AA94-2B2E0190F8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4800600"/>
            <a:ext cx="152400" cy="152400"/>
          </a:xfrm>
          <a:prstGeom prst="ellipse">
            <a:avLst/>
          </a:prstGeom>
          <a:solidFill>
            <a:srgbClr val="9900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14344" name="Oval 6">
            <a:extLst>
              <a:ext uri="{FF2B5EF4-FFF2-40B4-BE49-F238E27FC236}">
                <a16:creationId xmlns:a16="http://schemas.microsoft.com/office/drawing/2014/main" id="{030A10C0-8965-4459-A48E-804899DAEE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5867400"/>
            <a:ext cx="152400" cy="152400"/>
          </a:xfrm>
          <a:prstGeom prst="ellipse">
            <a:avLst/>
          </a:prstGeom>
          <a:solidFill>
            <a:srgbClr val="9900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14345" name="Oval 7">
            <a:extLst>
              <a:ext uri="{FF2B5EF4-FFF2-40B4-BE49-F238E27FC236}">
                <a16:creationId xmlns:a16="http://schemas.microsoft.com/office/drawing/2014/main" id="{395D0763-5809-4722-91DE-2E467CBE6E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2800" y="4267200"/>
            <a:ext cx="152400" cy="152400"/>
          </a:xfrm>
          <a:prstGeom prst="ellipse">
            <a:avLst/>
          </a:prstGeom>
          <a:solidFill>
            <a:srgbClr val="9900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14346" name="Oval 8">
            <a:extLst>
              <a:ext uri="{FF2B5EF4-FFF2-40B4-BE49-F238E27FC236}">
                <a16:creationId xmlns:a16="http://schemas.microsoft.com/office/drawing/2014/main" id="{37297048-3B61-47AB-9B79-290B6AD419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5257800"/>
            <a:ext cx="152400" cy="152400"/>
          </a:xfrm>
          <a:prstGeom prst="ellipse">
            <a:avLst/>
          </a:prstGeom>
          <a:solidFill>
            <a:srgbClr val="9900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14347" name="Oval 9">
            <a:extLst>
              <a:ext uri="{FF2B5EF4-FFF2-40B4-BE49-F238E27FC236}">
                <a16:creationId xmlns:a16="http://schemas.microsoft.com/office/drawing/2014/main" id="{612AC86B-6A6B-47FB-B4AE-642E8BCCCC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5600" y="5029200"/>
            <a:ext cx="152400" cy="152400"/>
          </a:xfrm>
          <a:prstGeom prst="ellipse">
            <a:avLst/>
          </a:prstGeom>
          <a:solidFill>
            <a:srgbClr val="9900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14348" name="Oval 10">
            <a:extLst>
              <a:ext uri="{FF2B5EF4-FFF2-40B4-BE49-F238E27FC236}">
                <a16:creationId xmlns:a16="http://schemas.microsoft.com/office/drawing/2014/main" id="{F006F961-A778-42CF-824C-C1FA70A84C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400" y="4648200"/>
            <a:ext cx="152400" cy="152400"/>
          </a:xfrm>
          <a:prstGeom prst="ellipse">
            <a:avLst/>
          </a:prstGeom>
          <a:solidFill>
            <a:srgbClr val="9900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14349" name="Oval 11">
            <a:extLst>
              <a:ext uri="{FF2B5EF4-FFF2-40B4-BE49-F238E27FC236}">
                <a16:creationId xmlns:a16="http://schemas.microsoft.com/office/drawing/2014/main" id="{5E0F4689-5DE6-44BC-83FD-F1A6E85EA4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400" y="5867400"/>
            <a:ext cx="152400" cy="152400"/>
          </a:xfrm>
          <a:prstGeom prst="ellipse">
            <a:avLst/>
          </a:prstGeom>
          <a:solidFill>
            <a:srgbClr val="9900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14350" name="Oval 12">
            <a:extLst>
              <a:ext uri="{FF2B5EF4-FFF2-40B4-BE49-F238E27FC236}">
                <a16:creationId xmlns:a16="http://schemas.microsoft.com/office/drawing/2014/main" id="{6FF8329D-E3E1-42CC-9CAB-A5FE1A9A40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5400" y="5334000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14351" name="Oval 13">
            <a:extLst>
              <a:ext uri="{FF2B5EF4-FFF2-40B4-BE49-F238E27FC236}">
                <a16:creationId xmlns:a16="http://schemas.microsoft.com/office/drawing/2014/main" id="{23880D6E-453A-4380-B890-254F7A2C6F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800" y="4114800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14352" name="Oval 14">
            <a:extLst>
              <a:ext uri="{FF2B5EF4-FFF2-40B4-BE49-F238E27FC236}">
                <a16:creationId xmlns:a16="http://schemas.microsoft.com/office/drawing/2014/main" id="{2ADD4D9D-8CDC-4FD0-9293-1CF157E3AE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4600" y="4267200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14353" name="Oval 15">
            <a:extLst>
              <a:ext uri="{FF2B5EF4-FFF2-40B4-BE49-F238E27FC236}">
                <a16:creationId xmlns:a16="http://schemas.microsoft.com/office/drawing/2014/main" id="{C260925C-3735-43C1-A5D9-9D7462B03B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2600" y="4419600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14354" name="Rectangle 21">
            <a:extLst>
              <a:ext uri="{FF2B5EF4-FFF2-40B4-BE49-F238E27FC236}">
                <a16:creationId xmlns:a16="http://schemas.microsoft.com/office/drawing/2014/main" id="{A9EAF64C-B00D-4012-9D81-811BD33317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0" y="3276600"/>
            <a:ext cx="914400" cy="3429000"/>
          </a:xfrm>
          <a:prstGeom prst="rect">
            <a:avLst/>
          </a:prstGeom>
          <a:solidFill>
            <a:srgbClr val="00A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952342" name="Rectangle 22">
            <a:extLst>
              <a:ext uri="{FF2B5EF4-FFF2-40B4-BE49-F238E27FC236}">
                <a16:creationId xmlns:a16="http://schemas.microsoft.com/office/drawing/2014/main" id="{AB64462A-CE4E-42F1-B496-863592C11A47}"/>
              </a:ext>
            </a:extLst>
          </p:cNvPr>
          <p:cNvSpPr>
            <a:spLocks noChangeArrowheads="1"/>
          </p:cNvSpPr>
          <p:nvPr/>
        </p:nvSpPr>
        <p:spPr bwMode="auto">
          <a:xfrm rot="1200000">
            <a:off x="3810000" y="3200400"/>
            <a:ext cx="914400" cy="3429000"/>
          </a:xfrm>
          <a:prstGeom prst="rect">
            <a:avLst/>
          </a:prstGeom>
          <a:solidFill>
            <a:srgbClr val="00A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952343" name="Rectangle 23">
            <a:extLst>
              <a:ext uri="{FF2B5EF4-FFF2-40B4-BE49-F238E27FC236}">
                <a16:creationId xmlns:a16="http://schemas.microsoft.com/office/drawing/2014/main" id="{97037949-99C0-48B9-9CCB-26D9E5F06161}"/>
              </a:ext>
            </a:extLst>
          </p:cNvPr>
          <p:cNvSpPr>
            <a:spLocks noChangeArrowheads="1"/>
          </p:cNvSpPr>
          <p:nvPr/>
        </p:nvSpPr>
        <p:spPr bwMode="auto">
          <a:xfrm rot="-1200000">
            <a:off x="3886200" y="3124200"/>
            <a:ext cx="914400" cy="3429000"/>
          </a:xfrm>
          <a:prstGeom prst="rect">
            <a:avLst/>
          </a:prstGeom>
          <a:solidFill>
            <a:srgbClr val="00A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14357" name="TextBox 4">
            <a:extLst>
              <a:ext uri="{FF2B5EF4-FFF2-40B4-BE49-F238E27FC236}">
                <a16:creationId xmlns:a16="http://schemas.microsoft.com/office/drawing/2014/main" id="{E176FF22-7852-4EE8-B2DA-4E192A3A87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0985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15.1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42" grpId="0" animBg="1" autoUpdateAnimBg="0"/>
      <p:bldP spid="952343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649B5BAB-EC2A-4736-8272-5665D7F4993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343900" cy="1084263"/>
          </a:xfrm>
        </p:spPr>
        <p:txBody>
          <a:bodyPr/>
          <a:lstStyle/>
          <a:p>
            <a:pPr eaLnBrk="1" hangingPunct="1"/>
            <a:r>
              <a:rPr lang="ru-RU" altLang="ru-RU" sz="3200">
                <a:solidFill>
                  <a:srgbClr val="990099"/>
                </a:solidFill>
                <a:cs typeface="Arial" panose="020B0604020202020204" pitchFamily="34" charset="0"/>
              </a:rPr>
              <a:t>Оптимальный линейный сепаратор</a:t>
            </a:r>
            <a:br>
              <a:rPr lang="ru-RU" altLang="ru-RU" sz="3200">
                <a:solidFill>
                  <a:srgbClr val="990099"/>
                </a:solidFill>
                <a:cs typeface="Arial" panose="020B0604020202020204" pitchFamily="34" charset="0"/>
              </a:rPr>
            </a:br>
            <a:r>
              <a:rPr lang="en-US" altLang="ru-RU" sz="3200">
                <a:solidFill>
                  <a:srgbClr val="990099"/>
                </a:solidFill>
                <a:cs typeface="Arial" panose="020B0604020202020204" pitchFamily="34" charset="0"/>
              </a:rPr>
              <a:t>SVM (Support Vector Machines</a:t>
            </a:r>
            <a:r>
              <a:rPr lang="en-US" altLang="ru-RU" sz="3200">
                <a:solidFill>
                  <a:srgbClr val="333399"/>
                </a:solidFill>
                <a:cs typeface="Arial" panose="020B0604020202020204" pitchFamily="34" charset="0"/>
              </a:rPr>
              <a:t>)</a:t>
            </a:r>
          </a:p>
        </p:txBody>
      </p:sp>
      <p:sp>
        <p:nvSpPr>
          <p:cNvPr id="15363" name="Oval 3">
            <a:extLst>
              <a:ext uri="{FF2B5EF4-FFF2-40B4-BE49-F238E27FC236}">
                <a16:creationId xmlns:a16="http://schemas.microsoft.com/office/drawing/2014/main" id="{3D370515-5768-4751-AEC5-6060B2171F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1575" y="2143125"/>
            <a:ext cx="214313" cy="1857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5364" name="Oval 4">
            <a:extLst>
              <a:ext uri="{FF2B5EF4-FFF2-40B4-BE49-F238E27FC236}">
                <a16:creationId xmlns:a16="http://schemas.microsoft.com/office/drawing/2014/main" id="{29E643C2-D290-4392-B6C6-47C9E3D0FA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2488" y="2881313"/>
            <a:ext cx="214312" cy="1857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5365" name="Oval 5">
            <a:extLst>
              <a:ext uri="{FF2B5EF4-FFF2-40B4-BE49-F238E27FC236}">
                <a16:creationId xmlns:a16="http://schemas.microsoft.com/office/drawing/2014/main" id="{77ED8D64-FE61-47A6-817F-914501F447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90650" y="3076575"/>
            <a:ext cx="214313" cy="1857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5366" name="Oval 6">
            <a:extLst>
              <a:ext uri="{FF2B5EF4-FFF2-40B4-BE49-F238E27FC236}">
                <a16:creationId xmlns:a16="http://schemas.microsoft.com/office/drawing/2014/main" id="{85F0AFCE-B94A-46B0-A6C9-BF7FE65075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0413" y="2857500"/>
            <a:ext cx="214312" cy="1857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5367" name="Oval 7">
            <a:extLst>
              <a:ext uri="{FF2B5EF4-FFF2-40B4-BE49-F238E27FC236}">
                <a16:creationId xmlns:a16="http://schemas.microsoft.com/office/drawing/2014/main" id="{A8B26EEC-6A00-49EC-9E7D-A6E51321FF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24138" y="2595563"/>
            <a:ext cx="214312" cy="1857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5368" name="Oval 8">
            <a:extLst>
              <a:ext uri="{FF2B5EF4-FFF2-40B4-BE49-F238E27FC236}">
                <a16:creationId xmlns:a16="http://schemas.microsoft.com/office/drawing/2014/main" id="{339E4A11-8CC3-4ED1-9CCF-13D894BD35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0638" y="3619500"/>
            <a:ext cx="214312" cy="1857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5369" name="Oval 9">
            <a:extLst>
              <a:ext uri="{FF2B5EF4-FFF2-40B4-BE49-F238E27FC236}">
                <a16:creationId xmlns:a16="http://schemas.microsoft.com/office/drawing/2014/main" id="{F65DFB13-153D-4C4D-B6F2-AD37AD5B99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71913" y="2714625"/>
            <a:ext cx="214312" cy="1857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5370" name="Oval 10">
            <a:extLst>
              <a:ext uri="{FF2B5EF4-FFF2-40B4-BE49-F238E27FC236}">
                <a16:creationId xmlns:a16="http://schemas.microsoft.com/office/drawing/2014/main" id="{88D53774-3123-4ECB-BCEC-20FAEC5699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1338" y="3352800"/>
            <a:ext cx="214312" cy="1857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5371" name="Oval 11">
            <a:extLst>
              <a:ext uri="{FF2B5EF4-FFF2-40B4-BE49-F238E27FC236}">
                <a16:creationId xmlns:a16="http://schemas.microsoft.com/office/drawing/2014/main" id="{EE6ADDD6-55F2-412E-A156-D0831642A7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19313" y="3419475"/>
            <a:ext cx="214312" cy="1857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5372" name="Oval 12">
            <a:extLst>
              <a:ext uri="{FF2B5EF4-FFF2-40B4-BE49-F238E27FC236}">
                <a16:creationId xmlns:a16="http://schemas.microsoft.com/office/drawing/2014/main" id="{191E24FF-E518-458A-B702-9489E6B82D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14550" y="4014788"/>
            <a:ext cx="214313" cy="1857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5373" name="Oval 13">
            <a:extLst>
              <a:ext uri="{FF2B5EF4-FFF2-40B4-BE49-F238E27FC236}">
                <a16:creationId xmlns:a16="http://schemas.microsoft.com/office/drawing/2014/main" id="{D8F8425D-56DE-4B57-B708-A2B2011A40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2763" y="2295525"/>
            <a:ext cx="214312" cy="1857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5374" name="Oval 14">
            <a:extLst>
              <a:ext uri="{FF2B5EF4-FFF2-40B4-BE49-F238E27FC236}">
                <a16:creationId xmlns:a16="http://schemas.microsoft.com/office/drawing/2014/main" id="{420359E6-E608-4B6B-BDFC-7BDF4DF2AF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0" y="4048125"/>
            <a:ext cx="214313" cy="1857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5375" name="Oval 15">
            <a:extLst>
              <a:ext uri="{FF2B5EF4-FFF2-40B4-BE49-F238E27FC236}">
                <a16:creationId xmlns:a16="http://schemas.microsoft.com/office/drawing/2014/main" id="{420FF6DA-D07E-4EC3-B0C9-841735DDAA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1888" y="2343150"/>
            <a:ext cx="214312" cy="1857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5376" name="Oval 16">
            <a:extLst>
              <a:ext uri="{FF2B5EF4-FFF2-40B4-BE49-F238E27FC236}">
                <a16:creationId xmlns:a16="http://schemas.microsoft.com/office/drawing/2014/main" id="{5444C695-AE24-469F-82C3-772E974861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24138" y="3267075"/>
            <a:ext cx="214312" cy="1857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5377" name="Oval 17">
            <a:extLst>
              <a:ext uri="{FF2B5EF4-FFF2-40B4-BE49-F238E27FC236}">
                <a16:creationId xmlns:a16="http://schemas.microsoft.com/office/drawing/2014/main" id="{B8B95845-BBD9-47F1-86AD-E9283E3F47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33688" y="3833813"/>
            <a:ext cx="214312" cy="1857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5378" name="Oval 18">
            <a:extLst>
              <a:ext uri="{FF2B5EF4-FFF2-40B4-BE49-F238E27FC236}">
                <a16:creationId xmlns:a16="http://schemas.microsoft.com/office/drawing/2014/main" id="{6638E056-CDC3-4C27-BC37-EF44B6DD4A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9063" y="3243263"/>
            <a:ext cx="214312" cy="1857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5379" name="Oval 19">
            <a:extLst>
              <a:ext uri="{FF2B5EF4-FFF2-40B4-BE49-F238E27FC236}">
                <a16:creationId xmlns:a16="http://schemas.microsoft.com/office/drawing/2014/main" id="{011FEF16-059F-4D4E-9B73-F96BD80091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6925" y="1995488"/>
            <a:ext cx="214313" cy="1857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5380" name="Rectangle 20">
            <a:extLst>
              <a:ext uri="{FF2B5EF4-FFF2-40B4-BE49-F238E27FC236}">
                <a16:creationId xmlns:a16="http://schemas.microsoft.com/office/drawing/2014/main" id="{221AF0B6-365B-4B25-B44D-E2A4982BD3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3413" y="4329113"/>
            <a:ext cx="214312" cy="214312"/>
          </a:xfrm>
          <a:prstGeom prst="rect">
            <a:avLst/>
          </a:prstGeom>
          <a:solidFill>
            <a:schemeClr val="tx2"/>
          </a:solidFill>
          <a:ln w="9525">
            <a:solidFill>
              <a:srgbClr val="11111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5381" name="Rectangle 21">
            <a:extLst>
              <a:ext uri="{FF2B5EF4-FFF2-40B4-BE49-F238E27FC236}">
                <a16:creationId xmlns:a16="http://schemas.microsoft.com/office/drawing/2014/main" id="{49819856-4EC5-42F9-9B54-D428FAFCB4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7375" y="4267200"/>
            <a:ext cx="214313" cy="214313"/>
          </a:xfrm>
          <a:prstGeom prst="rect">
            <a:avLst/>
          </a:prstGeom>
          <a:solidFill>
            <a:schemeClr val="tx2"/>
          </a:solidFill>
          <a:ln w="9525">
            <a:solidFill>
              <a:srgbClr val="11111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5382" name="Rectangle 22">
            <a:extLst>
              <a:ext uri="{FF2B5EF4-FFF2-40B4-BE49-F238E27FC236}">
                <a16:creationId xmlns:a16="http://schemas.microsoft.com/office/drawing/2014/main" id="{F28101CE-F763-4AB5-B7F3-F81A33F6E2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6700" y="5048250"/>
            <a:ext cx="214313" cy="214313"/>
          </a:xfrm>
          <a:prstGeom prst="rect">
            <a:avLst/>
          </a:prstGeom>
          <a:solidFill>
            <a:schemeClr val="tx2"/>
          </a:solidFill>
          <a:ln w="9525">
            <a:solidFill>
              <a:srgbClr val="11111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5383" name="Rectangle 23">
            <a:extLst>
              <a:ext uri="{FF2B5EF4-FFF2-40B4-BE49-F238E27FC236}">
                <a16:creationId xmlns:a16="http://schemas.microsoft.com/office/drawing/2014/main" id="{29A5C23E-8AB8-4CD3-8F90-B76B60663E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5872163"/>
            <a:ext cx="214313" cy="214312"/>
          </a:xfrm>
          <a:prstGeom prst="rect">
            <a:avLst/>
          </a:prstGeom>
          <a:solidFill>
            <a:schemeClr val="tx2"/>
          </a:solidFill>
          <a:ln w="9525">
            <a:solidFill>
              <a:srgbClr val="11111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5384" name="Rectangle 24">
            <a:extLst>
              <a:ext uri="{FF2B5EF4-FFF2-40B4-BE49-F238E27FC236}">
                <a16:creationId xmlns:a16="http://schemas.microsoft.com/office/drawing/2014/main" id="{2C2E4442-A16B-4A83-9288-C95C2589F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8550" y="5781675"/>
            <a:ext cx="214313" cy="214313"/>
          </a:xfrm>
          <a:prstGeom prst="rect">
            <a:avLst/>
          </a:prstGeom>
          <a:solidFill>
            <a:schemeClr val="tx2"/>
          </a:solidFill>
          <a:ln w="9525">
            <a:solidFill>
              <a:srgbClr val="11111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5385" name="Rectangle 25">
            <a:extLst>
              <a:ext uri="{FF2B5EF4-FFF2-40B4-BE49-F238E27FC236}">
                <a16:creationId xmlns:a16="http://schemas.microsoft.com/office/drawing/2014/main" id="{4E8A601A-11AB-4D66-A48C-B69730C3D4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05363" y="5676900"/>
            <a:ext cx="214312" cy="214313"/>
          </a:xfrm>
          <a:prstGeom prst="rect">
            <a:avLst/>
          </a:prstGeom>
          <a:solidFill>
            <a:schemeClr val="tx2"/>
          </a:solidFill>
          <a:ln w="9525">
            <a:solidFill>
              <a:srgbClr val="11111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5386" name="Rectangle 26">
            <a:extLst>
              <a:ext uri="{FF2B5EF4-FFF2-40B4-BE49-F238E27FC236}">
                <a16:creationId xmlns:a16="http://schemas.microsoft.com/office/drawing/2014/main" id="{FC0B5EBF-FC1F-4607-BC8A-9295BA1A35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3563" y="5757863"/>
            <a:ext cx="214312" cy="214312"/>
          </a:xfrm>
          <a:prstGeom prst="rect">
            <a:avLst/>
          </a:prstGeom>
          <a:solidFill>
            <a:schemeClr val="tx2"/>
          </a:solidFill>
          <a:ln w="9525">
            <a:solidFill>
              <a:srgbClr val="11111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5387" name="Rectangle 27">
            <a:extLst>
              <a:ext uri="{FF2B5EF4-FFF2-40B4-BE49-F238E27FC236}">
                <a16:creationId xmlns:a16="http://schemas.microsoft.com/office/drawing/2014/main" id="{78C68F0B-3028-469D-9C85-C3989F2C43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1613" y="5024438"/>
            <a:ext cx="214312" cy="214312"/>
          </a:xfrm>
          <a:prstGeom prst="rect">
            <a:avLst/>
          </a:prstGeom>
          <a:solidFill>
            <a:schemeClr val="tx2"/>
          </a:solidFill>
          <a:ln w="9525">
            <a:solidFill>
              <a:srgbClr val="11111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5388" name="Rectangle 28">
            <a:extLst>
              <a:ext uri="{FF2B5EF4-FFF2-40B4-BE49-F238E27FC236}">
                <a16:creationId xmlns:a16="http://schemas.microsoft.com/office/drawing/2014/main" id="{2EEF4F0C-AEB9-4D43-809F-BCEB8031EA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9713" y="3876675"/>
            <a:ext cx="214312" cy="214313"/>
          </a:xfrm>
          <a:prstGeom prst="rect">
            <a:avLst/>
          </a:prstGeom>
          <a:solidFill>
            <a:schemeClr val="tx2"/>
          </a:solidFill>
          <a:ln w="9525">
            <a:solidFill>
              <a:srgbClr val="11111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5389" name="Rectangle 29">
            <a:extLst>
              <a:ext uri="{FF2B5EF4-FFF2-40B4-BE49-F238E27FC236}">
                <a16:creationId xmlns:a16="http://schemas.microsoft.com/office/drawing/2014/main" id="{E5FA6223-261B-4B07-B497-8E4CFDE9C6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5875" y="4424363"/>
            <a:ext cx="214313" cy="214312"/>
          </a:xfrm>
          <a:prstGeom prst="rect">
            <a:avLst/>
          </a:prstGeom>
          <a:solidFill>
            <a:schemeClr val="tx2"/>
          </a:solidFill>
          <a:ln w="9525">
            <a:solidFill>
              <a:srgbClr val="11111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5390" name="Rectangle 30">
            <a:extLst>
              <a:ext uri="{FF2B5EF4-FFF2-40B4-BE49-F238E27FC236}">
                <a16:creationId xmlns:a16="http://schemas.microsoft.com/office/drawing/2014/main" id="{96A961BE-068A-42E8-B97B-41E1CD4FF6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19625" y="5162550"/>
            <a:ext cx="214313" cy="214313"/>
          </a:xfrm>
          <a:prstGeom prst="rect">
            <a:avLst/>
          </a:prstGeom>
          <a:solidFill>
            <a:schemeClr val="tx2"/>
          </a:solidFill>
          <a:ln w="9525">
            <a:solidFill>
              <a:srgbClr val="11111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5391" name="Rectangle 31">
            <a:extLst>
              <a:ext uri="{FF2B5EF4-FFF2-40B4-BE49-F238E27FC236}">
                <a16:creationId xmlns:a16="http://schemas.microsoft.com/office/drawing/2014/main" id="{51DB565E-9DA3-4FC0-8F52-41DCA8EF5F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72150" y="4757738"/>
            <a:ext cx="214313" cy="214312"/>
          </a:xfrm>
          <a:prstGeom prst="rect">
            <a:avLst/>
          </a:prstGeom>
          <a:solidFill>
            <a:schemeClr val="tx2"/>
          </a:solidFill>
          <a:ln w="9525">
            <a:solidFill>
              <a:srgbClr val="11111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5392" name="Line 32">
            <a:extLst>
              <a:ext uri="{FF2B5EF4-FFF2-40B4-BE49-F238E27FC236}">
                <a16:creationId xmlns:a16="http://schemas.microsoft.com/office/drawing/2014/main" id="{A918CD60-015C-4853-A53A-1AB1C8C2A8D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771650" y="1914525"/>
            <a:ext cx="4586288" cy="4329113"/>
          </a:xfrm>
          <a:prstGeom prst="line">
            <a:avLst/>
          </a:prstGeom>
          <a:noFill/>
          <a:ln w="38100">
            <a:solidFill>
              <a:srgbClr val="99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393" name="Line 33">
            <a:extLst>
              <a:ext uri="{FF2B5EF4-FFF2-40B4-BE49-F238E27FC236}">
                <a16:creationId xmlns:a16="http://schemas.microsoft.com/office/drawing/2014/main" id="{83400651-510C-4983-B49F-797871F97FD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381125" y="1652588"/>
            <a:ext cx="4586288" cy="4329112"/>
          </a:xfrm>
          <a:prstGeom prst="line">
            <a:avLst/>
          </a:prstGeom>
          <a:noFill/>
          <a:ln w="38100" cap="rnd">
            <a:solidFill>
              <a:schemeClr val="hlink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394" name="Line 34">
            <a:extLst>
              <a:ext uri="{FF2B5EF4-FFF2-40B4-BE49-F238E27FC236}">
                <a16:creationId xmlns:a16="http://schemas.microsoft.com/office/drawing/2014/main" id="{6150F028-4672-4FD5-A1DD-5283D967D8D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119313" y="2219325"/>
            <a:ext cx="4586287" cy="4329113"/>
          </a:xfrm>
          <a:prstGeom prst="line">
            <a:avLst/>
          </a:prstGeom>
          <a:noFill/>
          <a:ln w="38100" cap="rnd">
            <a:solidFill>
              <a:schemeClr val="hlink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395" name="Text Box 35">
            <a:extLst>
              <a:ext uri="{FF2B5EF4-FFF2-40B4-BE49-F238E27FC236}">
                <a16:creationId xmlns:a16="http://schemas.microsoft.com/office/drawing/2014/main" id="{B22F5C01-10BA-4956-9F4B-896DD96D54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88075" y="2890838"/>
            <a:ext cx="2266950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/>
              <a:t>Максимизация</a:t>
            </a:r>
          </a:p>
          <a:p>
            <a:r>
              <a:rPr lang="ru-RU" altLang="ru-RU"/>
              <a:t>расстояния между</a:t>
            </a:r>
          </a:p>
          <a:p>
            <a:r>
              <a:rPr lang="ru-RU" altLang="ru-RU"/>
              <a:t>двумя </a:t>
            </a:r>
            <a:br>
              <a:rPr lang="ru-RU" altLang="ru-RU"/>
            </a:br>
            <a:r>
              <a:rPr lang="ru-RU" altLang="ru-RU"/>
              <a:t>параллельными</a:t>
            </a:r>
          </a:p>
          <a:p>
            <a:r>
              <a:rPr lang="ru-RU" altLang="ru-RU"/>
              <a:t>поддерживающими</a:t>
            </a:r>
          </a:p>
          <a:p>
            <a:r>
              <a:rPr lang="ru-RU" altLang="ru-RU"/>
              <a:t>плоскостями</a:t>
            </a:r>
            <a:endParaRPr lang="en-US" altLang="ru-RU"/>
          </a:p>
        </p:txBody>
      </p:sp>
      <p:sp>
        <p:nvSpPr>
          <p:cNvPr id="23589" name="Oval 37">
            <a:extLst>
              <a:ext uri="{FF2B5EF4-FFF2-40B4-BE49-F238E27FC236}">
                <a16:creationId xmlns:a16="http://schemas.microsoft.com/office/drawing/2014/main" id="{91BBC762-36B9-4DFA-9B64-23741C9CE1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38638" y="4197350"/>
            <a:ext cx="422275" cy="468313"/>
          </a:xfrm>
          <a:prstGeom prst="ellips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ru-RU" altLang="ru-RU">
              <a:solidFill>
                <a:srgbClr val="CC00FF"/>
              </a:solidFill>
              <a:latin typeface="Helvetica-Narrow"/>
            </a:endParaRPr>
          </a:p>
        </p:txBody>
      </p:sp>
      <p:sp>
        <p:nvSpPr>
          <p:cNvPr id="23590" name="Oval 38">
            <a:extLst>
              <a:ext uri="{FF2B5EF4-FFF2-40B4-BE49-F238E27FC236}">
                <a16:creationId xmlns:a16="http://schemas.microsoft.com/office/drawing/2014/main" id="{060F3382-C927-4A48-8EC0-E0206C3743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9413" y="3927475"/>
            <a:ext cx="422275" cy="468313"/>
          </a:xfrm>
          <a:prstGeom prst="ellips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ru-RU" altLang="ru-RU">
              <a:solidFill>
                <a:srgbClr val="CC00FF"/>
              </a:solidFill>
              <a:latin typeface="Helvetica-Narrow"/>
            </a:endParaRPr>
          </a:p>
        </p:txBody>
      </p:sp>
      <p:sp>
        <p:nvSpPr>
          <p:cNvPr id="23591" name="Oval 39">
            <a:extLst>
              <a:ext uri="{FF2B5EF4-FFF2-40B4-BE49-F238E27FC236}">
                <a16:creationId xmlns:a16="http://schemas.microsoft.com/office/drawing/2014/main" id="{6443FADF-C208-48CF-8249-D009FD5F6C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24288" y="3119438"/>
            <a:ext cx="422275" cy="468312"/>
          </a:xfrm>
          <a:prstGeom prst="ellips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ru-RU" altLang="ru-RU">
              <a:solidFill>
                <a:srgbClr val="CC00FF"/>
              </a:solidFill>
              <a:latin typeface="Helvetica-Narrow"/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19972E93-C8EE-4175-9221-67025F7FC1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432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3589" grpId="0" animBg="1" autoUpdateAnimBg="0"/>
      <p:bldP spid="23590" grpId="0" animBg="1" autoUpdateAnimBg="0"/>
      <p:bldP spid="23591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CCF8C498-D7A2-4BF9-89C2-D43B882CEFED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15888"/>
            <a:ext cx="8229600" cy="720725"/>
          </a:xfrm>
        </p:spPr>
        <p:txBody>
          <a:bodyPr/>
          <a:lstStyle/>
          <a:p>
            <a:pPr eaLnBrk="1" hangingPunct="1"/>
            <a:r>
              <a:rPr lang="ru-RU" altLang="ru-RU" sz="3600">
                <a:solidFill>
                  <a:srgbClr val="800080"/>
                </a:solidFill>
              </a:rPr>
              <a:t>Метод опорных векторов</a:t>
            </a:r>
          </a:p>
        </p:txBody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id="{191895B5-C7FE-457D-93EB-4679F12E2520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250825" y="981075"/>
            <a:ext cx="8642350" cy="5616575"/>
          </a:xfrm>
        </p:spPr>
        <p:txBody>
          <a:bodyPr/>
          <a:lstStyle/>
          <a:p>
            <a:pPr eaLnBrk="1" hangingPunct="1"/>
            <a:r>
              <a:rPr lang="ru-RU" altLang="ru-RU" sz="2800"/>
              <a:t>Предполагается, что точки имеют вид</a:t>
            </a:r>
          </a:p>
          <a:p>
            <a:pPr eaLnBrk="1" hangingPunct="1"/>
            <a:r>
              <a:rPr lang="en-US" altLang="ru-RU" sz="2800"/>
              <a:t>{(x</a:t>
            </a:r>
            <a:r>
              <a:rPr lang="ru-RU" altLang="ru-RU" sz="2800" baseline="-25000"/>
              <a:t>1</a:t>
            </a:r>
            <a:r>
              <a:rPr lang="ru-RU" altLang="ru-RU" sz="2800"/>
              <a:t>,</a:t>
            </a:r>
            <a:r>
              <a:rPr lang="en-US" altLang="ru-RU" sz="2800"/>
              <a:t>c</a:t>
            </a:r>
            <a:r>
              <a:rPr lang="en-US" altLang="ru-RU" sz="2800" baseline="-25000"/>
              <a:t>1</a:t>
            </a:r>
            <a:r>
              <a:rPr lang="en-US" altLang="ru-RU" sz="2800"/>
              <a:t>),… (x</a:t>
            </a:r>
            <a:r>
              <a:rPr lang="en-US" altLang="ru-RU" sz="2800" baseline="-25000"/>
              <a:t>n</a:t>
            </a:r>
            <a:r>
              <a:rPr lang="ru-RU" altLang="ru-RU" sz="2800"/>
              <a:t>,</a:t>
            </a:r>
            <a:r>
              <a:rPr lang="en-US" altLang="ru-RU" sz="2800"/>
              <a:t>c</a:t>
            </a:r>
            <a:r>
              <a:rPr lang="en-US" altLang="ru-RU" sz="2800" baseline="-25000"/>
              <a:t>n</a:t>
            </a:r>
            <a:r>
              <a:rPr lang="en-US" altLang="ru-RU" sz="2800"/>
              <a:t>)}, </a:t>
            </a:r>
            <a:r>
              <a:rPr lang="ru-RU" altLang="ru-RU" sz="2800"/>
              <a:t>где </a:t>
            </a:r>
            <a:r>
              <a:rPr lang="ru-RU" altLang="ru-RU" sz="2800" i="1"/>
              <a:t>c</a:t>
            </a:r>
            <a:r>
              <a:rPr lang="ru-RU" altLang="ru-RU" sz="2800" i="1" baseline="-25000"/>
              <a:t>i</a:t>
            </a:r>
            <a:r>
              <a:rPr lang="ru-RU" altLang="ru-RU" sz="2800"/>
              <a:t> принимает значение 1 или −1, в зависимости от того, какому классу принадлежит точка</a:t>
            </a:r>
          </a:p>
          <a:p>
            <a:pPr eaLnBrk="1" hangingPunct="1"/>
            <a:r>
              <a:rPr lang="ru-RU" altLang="ru-RU" sz="2800"/>
              <a:t>Каждое </a:t>
            </a:r>
            <a:r>
              <a:rPr lang="en-US" altLang="ru-RU" sz="2800"/>
              <a:t>x</a:t>
            </a:r>
            <a:r>
              <a:rPr lang="en-US" altLang="ru-RU" sz="2800" baseline="-25000"/>
              <a:t>i</a:t>
            </a:r>
            <a:r>
              <a:rPr lang="ru-RU" altLang="ru-RU" sz="2800"/>
              <a:t>  - это  </a:t>
            </a:r>
            <a:r>
              <a:rPr lang="en-US" altLang="ru-RU" sz="2800"/>
              <a:t>p</a:t>
            </a:r>
            <a:r>
              <a:rPr lang="ru-RU" altLang="ru-RU" sz="2800"/>
              <a:t>-мерный вещественный вектор, обычно нормализованный значениями [0,1] или [-1,1].</a:t>
            </a:r>
          </a:p>
          <a:p>
            <a:pPr eaLnBrk="1" hangingPunct="1"/>
            <a:r>
              <a:rPr lang="ru-RU" altLang="ru-RU" sz="2800"/>
              <a:t>Нужно найти разделяющую гиперплоскость, которая имеет вид:</a:t>
            </a:r>
          </a:p>
          <a:p>
            <a:pPr algn="ctr" eaLnBrk="1" hangingPunct="1"/>
            <a:r>
              <a:rPr lang="en-US" altLang="ru-RU" sz="2800"/>
              <a:t>w*x-b=0, </a:t>
            </a:r>
            <a:endParaRPr lang="ru-RU" altLang="ru-RU" sz="2800"/>
          </a:p>
          <a:p>
            <a:pPr eaLnBrk="1" hangingPunct="1"/>
            <a:r>
              <a:rPr lang="ru-RU" altLang="ru-RU" sz="2800"/>
              <a:t>где </a:t>
            </a:r>
            <a:r>
              <a:rPr lang="en-US" altLang="ru-RU" sz="2800"/>
              <a:t>w – </a:t>
            </a:r>
            <a:r>
              <a:rPr lang="ru-RU" altLang="ru-RU" sz="2800"/>
              <a:t>перпендикуляр к разделяющей гиперплоскости</a:t>
            </a:r>
          </a:p>
          <a:p>
            <a:pPr eaLnBrk="1" hangingPunct="1"/>
            <a:endParaRPr lang="ru-RU" altLang="ru-RU" sz="24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2221E8D8-5AB0-4725-A109-9CCF17FCE07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72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054BD110-AD38-4EAF-ABB8-F9715512F337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88913"/>
            <a:ext cx="8229600" cy="503237"/>
          </a:xfrm>
        </p:spPr>
        <p:txBody>
          <a:bodyPr/>
          <a:lstStyle/>
          <a:p>
            <a:pPr eaLnBrk="1" hangingPunct="1"/>
            <a:r>
              <a:rPr lang="ru-RU" altLang="ru-RU" sz="3600">
                <a:solidFill>
                  <a:srgbClr val="800080"/>
                </a:solidFill>
              </a:rPr>
              <a:t>Метод опорных векторов</a:t>
            </a:r>
          </a:p>
        </p:txBody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B778AFCC-954F-4D40-BEA6-4111A1A39527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908050"/>
            <a:ext cx="8785225" cy="5689600"/>
          </a:xfrm>
        </p:spPr>
        <p:txBody>
          <a:bodyPr/>
          <a:lstStyle/>
          <a:p>
            <a:pPr eaLnBrk="1" hangingPunct="1"/>
            <a:r>
              <a:rPr lang="ru-RU" altLang="ru-RU" sz="2400"/>
              <a:t>Интересует максимальное разделение, т.е. две параллельные гиперплоскости. Они могут быть описаны равенствами</a:t>
            </a:r>
          </a:p>
          <a:p>
            <a:pPr eaLnBrk="1" hangingPunct="1"/>
            <a:r>
              <a:rPr lang="en-US" altLang="ru-RU" sz="2400"/>
              <a:t>w*x-b=</a:t>
            </a:r>
            <a:r>
              <a:rPr lang="ru-RU" altLang="ru-RU" sz="2400"/>
              <a:t>1</a:t>
            </a:r>
          </a:p>
          <a:p>
            <a:pPr eaLnBrk="1" hangingPunct="1"/>
            <a:r>
              <a:rPr lang="en-US" altLang="ru-RU" sz="2400"/>
              <a:t>w*x-b=</a:t>
            </a:r>
            <a:r>
              <a:rPr lang="ru-RU" altLang="ru-RU" sz="2400"/>
              <a:t>-1</a:t>
            </a:r>
            <a:r>
              <a:rPr lang="en-US" altLang="ru-RU" sz="2400"/>
              <a:t> </a:t>
            </a:r>
            <a:endParaRPr lang="ru-RU" altLang="ru-RU" sz="2400"/>
          </a:p>
          <a:p>
            <a:pPr eaLnBrk="1" hangingPunct="1"/>
            <a:r>
              <a:rPr lang="ru-RU" altLang="ru-RU" sz="2400"/>
              <a:t>Нужно максимизировать расстояние между плоскостями, которое </a:t>
            </a:r>
            <a:r>
              <a:rPr lang="en-US" altLang="ru-RU" sz="2400"/>
              <a:t>d</a:t>
            </a:r>
            <a:r>
              <a:rPr lang="ru-RU" altLang="ru-RU" sz="2400"/>
              <a:t>=</a:t>
            </a:r>
            <a:r>
              <a:rPr lang="en-US" altLang="ru-RU" sz="2400"/>
              <a:t>2/|w|, </a:t>
            </a:r>
            <a:r>
              <a:rPr lang="ru-RU" altLang="ru-RU" sz="2400"/>
              <a:t>т.е. минимизировать</a:t>
            </a:r>
            <a:r>
              <a:rPr lang="en-US" altLang="ru-RU" sz="2400"/>
              <a:t> |w|</a:t>
            </a:r>
          </a:p>
          <a:p>
            <a:pPr eaLnBrk="1" hangingPunct="1"/>
            <a:r>
              <a:rPr lang="ru-RU" altLang="ru-RU" sz="2400"/>
              <a:t>В итоге задача квадратичной оптимизации:</a:t>
            </a:r>
          </a:p>
          <a:p>
            <a:pPr eaLnBrk="1" hangingPunct="1"/>
            <a:r>
              <a:rPr lang="en-US" altLang="ru-RU" sz="2400"/>
              <a:t>|w|</a:t>
            </a:r>
            <a:r>
              <a:rPr lang="ru-RU" altLang="ru-RU" sz="2400"/>
              <a:t>-</a:t>
            </a:r>
            <a:r>
              <a:rPr lang="en-US" altLang="ru-RU" sz="2400"/>
              <a:t>&gt; min, </a:t>
            </a:r>
            <a:r>
              <a:rPr lang="ru-RU" altLang="ru-RU" sz="2400"/>
              <a:t>при условиях</a:t>
            </a:r>
          </a:p>
          <a:p>
            <a:pPr eaLnBrk="1" hangingPunct="1"/>
            <a:r>
              <a:rPr lang="en-US" altLang="ru-RU" sz="2400"/>
              <a:t>w*x-b&gt;&gt;</a:t>
            </a:r>
            <a:r>
              <a:rPr lang="ru-RU" altLang="ru-RU" sz="2400"/>
              <a:t>1</a:t>
            </a:r>
            <a:r>
              <a:rPr lang="en-US" altLang="ru-RU" sz="2400"/>
              <a:t>, c</a:t>
            </a:r>
            <a:r>
              <a:rPr lang="en-US" altLang="ru-RU" sz="2400" baseline="-25000"/>
              <a:t>i</a:t>
            </a:r>
            <a:r>
              <a:rPr lang="en-US" altLang="ru-RU" sz="2400"/>
              <a:t>=1</a:t>
            </a:r>
            <a:endParaRPr lang="ru-RU" altLang="ru-RU" sz="2400"/>
          </a:p>
          <a:p>
            <a:pPr eaLnBrk="1" hangingPunct="1"/>
            <a:r>
              <a:rPr lang="en-US" altLang="ru-RU" sz="2400"/>
              <a:t>w*x-b&lt;&lt;</a:t>
            </a:r>
            <a:r>
              <a:rPr lang="ru-RU" altLang="ru-RU" sz="2400"/>
              <a:t>-1</a:t>
            </a:r>
            <a:r>
              <a:rPr lang="en-US" altLang="ru-RU" sz="2400"/>
              <a:t>,c</a:t>
            </a:r>
            <a:r>
              <a:rPr lang="en-US" altLang="ru-RU" sz="2400" baseline="-25000"/>
              <a:t>i</a:t>
            </a:r>
            <a:r>
              <a:rPr lang="en-US" altLang="ru-RU" sz="2400"/>
              <a:t>=-1</a:t>
            </a:r>
            <a:endParaRPr lang="ru-RU" altLang="ru-RU" sz="2400"/>
          </a:p>
          <a:p>
            <a:pPr eaLnBrk="1" hangingPunct="1"/>
            <a:endParaRPr lang="ru-RU" altLang="ru-RU" sz="2400"/>
          </a:p>
          <a:p>
            <a:pPr lvl="1" eaLnBrk="1" hangingPunct="1">
              <a:buFontTx/>
              <a:buNone/>
            </a:pPr>
            <a:r>
              <a:rPr lang="ru-RU" altLang="ru-RU" sz="2400"/>
              <a:t>Имеются обобщения на случаи невыпуклых множеств, нелинейной отделимости</a:t>
            </a:r>
          </a:p>
        </p:txBody>
      </p:sp>
      <p:pic>
        <p:nvPicPr>
          <p:cNvPr id="3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351E911B-B66B-40B5-9F62-F9014D267E4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9A96F3AB-2F48-46DE-AC83-2C9ABD3013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>
                <a:solidFill>
                  <a:srgbClr val="800080"/>
                </a:solidFill>
              </a:rPr>
              <a:t>Результирующая формула линейного классификатора SVM</a:t>
            </a:r>
          </a:p>
        </p:txBody>
      </p:sp>
      <p:sp>
        <p:nvSpPr>
          <p:cNvPr id="18435" name="Text Box 4">
            <a:extLst>
              <a:ext uri="{FF2B5EF4-FFF2-40B4-BE49-F238E27FC236}">
                <a16:creationId xmlns:a16="http://schemas.microsoft.com/office/drawing/2014/main" id="{4784465D-E8C7-4BBC-91D5-D81D1A57DAD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25400" algn="ctr">
            <a:solidFill>
              <a:srgbClr val="008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i="1"/>
              <a:t>Классифицирующая линейная функция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ru-RU" sz="2800" i="1"/>
              <a:t>f</a:t>
            </a:r>
            <a:r>
              <a:rPr lang="en-US" altLang="ru-RU" sz="2800"/>
              <a:t>(x) = </a:t>
            </a:r>
            <a:r>
              <a:rPr lang="el-GR" altLang="ru-RU" sz="2800"/>
              <a:t>Σ</a:t>
            </a:r>
            <a:r>
              <a:rPr lang="el-GR" altLang="ru-RU" sz="2800" i="1"/>
              <a:t>α</a:t>
            </a:r>
            <a:r>
              <a:rPr lang="en-US" altLang="ru-RU" sz="1800" i="1"/>
              <a:t>i</a:t>
            </a:r>
            <a:r>
              <a:rPr lang="ru-RU" altLang="ru-RU" sz="2800" i="1"/>
              <a:t>c</a:t>
            </a:r>
            <a:r>
              <a:rPr lang="en-US" altLang="ru-RU" sz="1800" i="1"/>
              <a:t>i</a:t>
            </a:r>
            <a:r>
              <a:rPr lang="ru-RU" altLang="ru-RU" sz="2800" i="1"/>
              <a:t>&lt;</a:t>
            </a:r>
            <a:r>
              <a:rPr lang="en-US" altLang="ru-RU" sz="2800"/>
              <a:t>x</a:t>
            </a:r>
            <a:r>
              <a:rPr lang="en-US" altLang="ru-RU" sz="1800" i="1"/>
              <a:t>i</a:t>
            </a:r>
            <a:r>
              <a:rPr lang="ru-RU" altLang="ru-RU" sz="2800" i="1"/>
              <a:t>,</a:t>
            </a:r>
            <a:r>
              <a:rPr lang="en-US" altLang="ru-RU" sz="2800"/>
              <a:t>x</a:t>
            </a:r>
            <a:r>
              <a:rPr lang="ru-RU" altLang="ru-RU" sz="2800"/>
              <a:t>&gt;</a:t>
            </a:r>
            <a:r>
              <a:rPr lang="en-US" altLang="ru-RU" sz="2800"/>
              <a:t> + </a:t>
            </a:r>
            <a:r>
              <a:rPr lang="en-US" altLang="ru-RU" sz="2800" i="1"/>
              <a:t>b</a:t>
            </a:r>
            <a:endParaRPr lang="ru-RU" altLang="ru-RU" sz="2800" i="1"/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800" i="1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i="1"/>
              <a:t>где </a:t>
            </a:r>
            <a:r>
              <a:rPr lang="en-US" altLang="ru-RU" sz="2800"/>
              <a:t>x</a:t>
            </a:r>
            <a:r>
              <a:rPr lang="en-US" altLang="ru-RU" sz="1800" i="1"/>
              <a:t>i</a:t>
            </a:r>
            <a:r>
              <a:rPr lang="ru-RU" altLang="ru-RU" sz="2800" i="1"/>
              <a:t> – это опорные вектора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i="1"/>
              <a:t>&lt;</a:t>
            </a:r>
            <a:r>
              <a:rPr lang="en-US" altLang="ru-RU" sz="2800"/>
              <a:t>x</a:t>
            </a:r>
            <a:r>
              <a:rPr lang="en-US" altLang="ru-RU" sz="1800" i="1"/>
              <a:t>i</a:t>
            </a:r>
            <a:r>
              <a:rPr lang="ru-RU" altLang="ru-RU" sz="2800" i="1"/>
              <a:t>,</a:t>
            </a:r>
            <a:r>
              <a:rPr lang="en-US" altLang="ru-RU" sz="2800"/>
              <a:t>x</a:t>
            </a:r>
            <a:r>
              <a:rPr lang="ru-RU" altLang="ru-RU" sz="2800"/>
              <a:t>&gt; - скалярное произведение опорного вектора на вектор текущего документа</a:t>
            </a:r>
            <a:endParaRPr lang="ru-RU" altLang="ru-RU" sz="2800" i="1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i="1"/>
              <a:t>с</a:t>
            </a:r>
            <a:r>
              <a:rPr lang="en-US" altLang="ru-RU" sz="2000" i="1"/>
              <a:t>i</a:t>
            </a:r>
            <a:r>
              <a:rPr lang="ru-RU" altLang="ru-RU" sz="2000" i="1"/>
              <a:t> </a:t>
            </a:r>
            <a:r>
              <a:rPr lang="ru-RU" altLang="ru-RU" sz="2800" i="1"/>
              <a:t>– это {-1,1}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ru-RU" sz="2800" i="1"/>
              <a:t>α</a:t>
            </a:r>
            <a:r>
              <a:rPr lang="en-US" altLang="ru-RU" sz="2000" i="1"/>
              <a:t>i</a:t>
            </a:r>
            <a:r>
              <a:rPr lang="ru-RU" altLang="ru-RU" sz="2800" i="1"/>
              <a:t> – вес опорных векторов </a:t>
            </a:r>
            <a:endParaRPr lang="en-US" altLang="ru-RU" sz="2800" i="1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15F819A-429E-4077-92DA-C89404568DD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79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>
            <a:extLst>
              <a:ext uri="{FF2B5EF4-FFF2-40B4-BE49-F238E27FC236}">
                <a16:creationId xmlns:a16="http://schemas.microsoft.com/office/drawing/2014/main" id="{75B324FE-9E17-47D5-8595-94A2E14D12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975"/>
          </a:xfrm>
        </p:spPr>
        <p:txBody>
          <a:bodyPr/>
          <a:lstStyle/>
          <a:p>
            <a:r>
              <a:rPr lang="ru-RU" altLang="ru-RU" sz="3200">
                <a:solidFill>
                  <a:srgbClr val="800080"/>
                </a:solidFill>
              </a:rPr>
              <a:t>На практике практически не бывает линейной разделимости</a:t>
            </a:r>
          </a:p>
        </p:txBody>
      </p:sp>
      <p:pic>
        <p:nvPicPr>
          <p:cNvPr id="19459" name="Picture 2">
            <a:extLst>
              <a:ext uri="{FF2B5EF4-FFF2-40B4-BE49-F238E27FC236}">
                <a16:creationId xmlns:a16="http://schemas.microsoft.com/office/drawing/2014/main" id="{6C5A3275-8DC7-419B-9BDC-B9216A197B7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51050" y="4437063"/>
            <a:ext cx="5041900" cy="1584325"/>
          </a:xfrm>
          <a:noFill/>
        </p:spPr>
      </p:pic>
      <p:sp>
        <p:nvSpPr>
          <p:cNvPr id="19460" name="TextBox 4">
            <a:extLst>
              <a:ext uri="{FF2B5EF4-FFF2-40B4-BE49-F238E27FC236}">
                <a16:creationId xmlns:a16="http://schemas.microsoft.com/office/drawing/2014/main" id="{0F5F9629-2C5B-4C55-8206-693982F5E1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1484313"/>
            <a:ext cx="8012113" cy="240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ru-RU" altLang="ru-RU" sz="2000"/>
              <a:t>Вводится  набор дополнительных переменных </a:t>
            </a:r>
          </a:p>
          <a:p>
            <a:pPr eaLnBrk="1" hangingPunct="1">
              <a:lnSpc>
                <a:spcPct val="150000"/>
              </a:lnSpc>
            </a:pPr>
            <a:r>
              <a:rPr lang="ru-RU" altLang="ru-RU" sz="2000"/>
              <a:t>характеризующих  величину ошибки на объектах</a:t>
            </a: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2000"/>
              <a:t> С -  параметр настройки метода, который позволяет регулировать отношение между максимизацией ширины разделяющей полосы и минимизацией суммарной ошибки</a:t>
            </a:r>
          </a:p>
        </p:txBody>
      </p:sp>
      <p:pic>
        <p:nvPicPr>
          <p:cNvPr id="19461" name="Picture 3">
            <a:extLst>
              <a:ext uri="{FF2B5EF4-FFF2-40B4-BE49-F238E27FC236}">
                <a16:creationId xmlns:a16="http://schemas.microsoft.com/office/drawing/2014/main" id="{EF1D41D5-85CC-48CF-8BD5-2F7D696D7E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1700213"/>
            <a:ext cx="809625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3CBB7515-3CE8-4C14-A70A-F2ACACB92DF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3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5">
            <a:extLst>
              <a:ext uri="{FF2B5EF4-FFF2-40B4-BE49-F238E27FC236}">
                <a16:creationId xmlns:a16="http://schemas.microsoft.com/office/drawing/2014/main" id="{06A7A13E-E191-4AAE-BE5F-FCAB83775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ru-RU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C70153B-0CA2-45D7-B98E-EB4E419C8C7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4213" y="404813"/>
            <a:ext cx="8229600" cy="561975"/>
          </a:xfrm>
        </p:spPr>
        <p:txBody>
          <a:bodyPr/>
          <a:lstStyle/>
          <a:p>
            <a:pPr eaLnBrk="1" hangingPunct="1"/>
            <a:r>
              <a:rPr lang="ru-RU" altLang="ru-RU" sz="3200">
                <a:solidFill>
                  <a:srgbClr val="800080"/>
                </a:solidFill>
              </a:rPr>
              <a:t>Нелинейный</a:t>
            </a:r>
            <a:r>
              <a:rPr lang="en-US" altLang="ru-RU" sz="3200">
                <a:solidFill>
                  <a:srgbClr val="800080"/>
                </a:solidFill>
              </a:rPr>
              <a:t> SVM</a:t>
            </a:r>
          </a:p>
        </p:txBody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F6B4234-969A-498B-BD9F-A7D1D25BFF3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125538"/>
            <a:ext cx="8229600" cy="5000625"/>
          </a:xfrm>
        </p:spPr>
        <p:txBody>
          <a:bodyPr/>
          <a:lstStyle/>
          <a:p>
            <a:pPr eaLnBrk="1" hangingPunct="1"/>
            <a:r>
              <a:rPr lang="ru-RU" altLang="ru-RU" sz="2000"/>
              <a:t>Данные, которые линейно разделимы, хорошо классифицируются</a:t>
            </a:r>
            <a:r>
              <a:rPr lang="en-US" altLang="ru-RU" sz="2000"/>
              <a:t>:</a:t>
            </a:r>
          </a:p>
          <a:p>
            <a:pPr eaLnBrk="1" hangingPunct="1"/>
            <a:endParaRPr lang="en-US" altLang="ru-RU" sz="1800"/>
          </a:p>
          <a:p>
            <a:pPr eaLnBrk="1" hangingPunct="1"/>
            <a:endParaRPr lang="en-US" altLang="ru-RU" sz="1800"/>
          </a:p>
          <a:p>
            <a:pPr eaLnBrk="1" hangingPunct="1"/>
            <a:endParaRPr lang="en-US" altLang="ru-RU" sz="1800"/>
          </a:p>
          <a:p>
            <a:pPr eaLnBrk="1" hangingPunct="1"/>
            <a:r>
              <a:rPr lang="ru-RU" altLang="ru-RU" sz="2000"/>
              <a:t>Но что можно сделать, если данные сложнее?</a:t>
            </a:r>
            <a:r>
              <a:rPr lang="en-US" altLang="ru-RU" sz="2000"/>
              <a:t> </a:t>
            </a:r>
          </a:p>
          <a:p>
            <a:pPr eaLnBrk="1" hangingPunct="1"/>
            <a:endParaRPr lang="en-US" altLang="ru-RU" sz="1800"/>
          </a:p>
          <a:p>
            <a:pPr eaLnBrk="1" hangingPunct="1"/>
            <a:endParaRPr lang="en-US" altLang="ru-RU" sz="1800"/>
          </a:p>
          <a:p>
            <a:pPr eaLnBrk="1" hangingPunct="1"/>
            <a:r>
              <a:rPr lang="ru-RU" altLang="ru-RU" sz="2000"/>
              <a:t>Решение: перевод данных в пространство большей размерности</a:t>
            </a:r>
            <a:endParaRPr lang="en-US" altLang="ru-RU" sz="2000"/>
          </a:p>
        </p:txBody>
      </p:sp>
      <p:sp>
        <p:nvSpPr>
          <p:cNvPr id="20485" name="Line 4">
            <a:extLst>
              <a:ext uri="{FF2B5EF4-FFF2-40B4-BE49-F238E27FC236}">
                <a16:creationId xmlns:a16="http://schemas.microsoft.com/office/drawing/2014/main" id="{DB5C69E4-97E1-4715-BB62-AB8B92B774B6}"/>
              </a:ext>
            </a:extLst>
          </p:cNvPr>
          <p:cNvSpPr>
            <a:spLocks noChangeShapeType="1"/>
          </p:cNvSpPr>
          <p:nvPr/>
        </p:nvSpPr>
        <p:spPr bwMode="auto">
          <a:xfrm>
            <a:off x="1781175" y="6191250"/>
            <a:ext cx="3962400" cy="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486" name="AutoShape 5">
            <a:extLst>
              <a:ext uri="{FF2B5EF4-FFF2-40B4-BE49-F238E27FC236}">
                <a16:creationId xmlns:a16="http://schemas.microsoft.com/office/drawing/2014/main" id="{0F0B6963-4864-481C-B96D-2CFC0FD1F6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1238" y="517048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0487" name="Line 6">
            <a:extLst>
              <a:ext uri="{FF2B5EF4-FFF2-40B4-BE49-F238E27FC236}">
                <a16:creationId xmlns:a16="http://schemas.microsoft.com/office/drawing/2014/main" id="{1A45192A-4B3B-4890-B448-943CF7F5F75A}"/>
              </a:ext>
            </a:extLst>
          </p:cNvPr>
          <p:cNvSpPr>
            <a:spLocks noChangeShapeType="1"/>
          </p:cNvSpPr>
          <p:nvPr/>
        </p:nvSpPr>
        <p:spPr bwMode="auto">
          <a:xfrm>
            <a:off x="3590925" y="6134100"/>
            <a:ext cx="0" cy="11430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488" name="Text Box 7">
            <a:extLst>
              <a:ext uri="{FF2B5EF4-FFF2-40B4-BE49-F238E27FC236}">
                <a16:creationId xmlns:a16="http://schemas.microsoft.com/office/drawing/2014/main" id="{7C5FDBC6-13A0-4BB8-AAC7-A5E40874DE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8050" y="6162675"/>
            <a:ext cx="3429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>
                <a:latin typeface="Times New Roman" panose="02020603050405020304" pitchFamily="18" charset="0"/>
              </a:rPr>
              <a:t>0</a:t>
            </a:r>
          </a:p>
        </p:txBody>
      </p:sp>
      <p:sp>
        <p:nvSpPr>
          <p:cNvPr id="20489" name="AutoShape 8">
            <a:extLst>
              <a:ext uri="{FF2B5EF4-FFF2-40B4-BE49-F238E27FC236}">
                <a16:creationId xmlns:a16="http://schemas.microsoft.com/office/drawing/2014/main" id="{8FF3F917-ED2F-4393-9CA5-1C7D374BA1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5088" y="564673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0490" name="AutoShape 9">
            <a:extLst>
              <a:ext uri="{FF2B5EF4-FFF2-40B4-BE49-F238E27FC236}">
                <a16:creationId xmlns:a16="http://schemas.microsoft.com/office/drawing/2014/main" id="{58A8D1B2-6463-4E31-8764-37C4CC061C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62288" y="5961063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0491" name="AutoShape 10">
            <a:extLst>
              <a:ext uri="{FF2B5EF4-FFF2-40B4-BE49-F238E27FC236}">
                <a16:creationId xmlns:a16="http://schemas.microsoft.com/office/drawing/2014/main" id="{C5561BFE-CEFB-4033-BDCD-846773087A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90888" y="6056313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0492" name="AutoShape 11">
            <a:extLst>
              <a:ext uri="{FF2B5EF4-FFF2-40B4-BE49-F238E27FC236}">
                <a16:creationId xmlns:a16="http://schemas.microsoft.com/office/drawing/2014/main" id="{362AC990-35B7-4DA6-AF8A-6640ED42D6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9088" y="597058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0493" name="AutoShape 12">
            <a:extLst>
              <a:ext uri="{FF2B5EF4-FFF2-40B4-BE49-F238E27FC236}">
                <a16:creationId xmlns:a16="http://schemas.microsoft.com/office/drawing/2014/main" id="{675DDEEA-2C98-4AD2-BA90-E58702FD72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7688" y="5789613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0494" name="AutoShape 13">
            <a:extLst>
              <a:ext uri="{FF2B5EF4-FFF2-40B4-BE49-F238E27FC236}">
                <a16:creationId xmlns:a16="http://schemas.microsoft.com/office/drawing/2014/main" id="{F884C77C-D237-4596-91D1-8DA001961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38588" y="6037263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0495" name="AutoShape 14">
            <a:extLst>
              <a:ext uri="{FF2B5EF4-FFF2-40B4-BE49-F238E27FC236}">
                <a16:creationId xmlns:a16="http://schemas.microsoft.com/office/drawing/2014/main" id="{3B48642B-51E1-4FDD-BEB0-9AB58791C7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38688" y="5465763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0496" name="AutoShape 15">
            <a:extLst>
              <a:ext uri="{FF2B5EF4-FFF2-40B4-BE49-F238E27FC236}">
                <a16:creationId xmlns:a16="http://schemas.microsoft.com/office/drawing/2014/main" id="{2D30C0A2-C7AD-4E9B-98DD-BC1FFAFD4F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4438" y="5160963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0497" name="AutoShape 16">
            <a:extLst>
              <a:ext uri="{FF2B5EF4-FFF2-40B4-BE49-F238E27FC236}">
                <a16:creationId xmlns:a16="http://schemas.microsoft.com/office/drawing/2014/main" id="{47257DDB-D670-49CD-8B5F-F6E8544991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3538" y="463708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0498" name="Line 17">
            <a:extLst>
              <a:ext uri="{FF2B5EF4-FFF2-40B4-BE49-F238E27FC236}">
                <a16:creationId xmlns:a16="http://schemas.microsoft.com/office/drawing/2014/main" id="{A2522766-C2A6-4B62-A7F3-641BD3AE7DD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590925" y="4743450"/>
            <a:ext cx="0" cy="148590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499" name="Text Box 18">
            <a:extLst>
              <a:ext uri="{FF2B5EF4-FFF2-40B4-BE49-F238E27FC236}">
                <a16:creationId xmlns:a16="http://schemas.microsoft.com/office/drawing/2014/main" id="{820ADC88-C457-4263-9D16-A32F92285B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90925" y="4562475"/>
            <a:ext cx="457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i="1">
                <a:latin typeface="Times New Roman" panose="02020603050405020304" pitchFamily="18" charset="0"/>
              </a:rPr>
              <a:t>x</a:t>
            </a:r>
            <a:r>
              <a:rPr lang="en-US" altLang="ru-RU" i="1" baseline="30000"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20500" name="Text Box 19">
            <a:extLst>
              <a:ext uri="{FF2B5EF4-FFF2-40B4-BE49-F238E27FC236}">
                <a16:creationId xmlns:a16="http://schemas.microsoft.com/office/drawing/2014/main" id="{6D685302-4145-4869-AFE2-7019B4A200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76900" y="6096000"/>
            <a:ext cx="457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i="1">
                <a:latin typeface="Times New Roman" panose="02020603050405020304" pitchFamily="18" charset="0"/>
              </a:rPr>
              <a:t>x</a:t>
            </a:r>
            <a:endParaRPr lang="en-US" altLang="ru-RU" i="1" baseline="30000">
              <a:latin typeface="Times New Roman" panose="02020603050405020304" pitchFamily="18" charset="0"/>
            </a:endParaRPr>
          </a:p>
        </p:txBody>
      </p:sp>
      <p:sp>
        <p:nvSpPr>
          <p:cNvPr id="20501" name="Line 21">
            <a:extLst>
              <a:ext uri="{FF2B5EF4-FFF2-40B4-BE49-F238E27FC236}">
                <a16:creationId xmlns:a16="http://schemas.microsoft.com/office/drawing/2014/main" id="{4F4930AA-190F-4E74-9AF5-4EE40AA9A75B}"/>
              </a:ext>
            </a:extLst>
          </p:cNvPr>
          <p:cNvSpPr>
            <a:spLocks noChangeShapeType="1"/>
          </p:cNvSpPr>
          <p:nvPr/>
        </p:nvSpPr>
        <p:spPr bwMode="auto">
          <a:xfrm>
            <a:off x="1676400" y="3743325"/>
            <a:ext cx="3962400" cy="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02" name="AutoShape 22">
            <a:extLst>
              <a:ext uri="{FF2B5EF4-FFF2-40B4-BE49-F238E27FC236}">
                <a16:creationId xmlns:a16="http://schemas.microsoft.com/office/drawing/2014/main" id="{95BDB424-D684-4798-A643-61C10F26E1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19313" y="370363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0503" name="Line 23">
            <a:extLst>
              <a:ext uri="{FF2B5EF4-FFF2-40B4-BE49-F238E27FC236}">
                <a16:creationId xmlns:a16="http://schemas.microsoft.com/office/drawing/2014/main" id="{4CD86C42-2853-41A9-AC4C-4C8F7DF34274}"/>
              </a:ext>
            </a:extLst>
          </p:cNvPr>
          <p:cNvSpPr>
            <a:spLocks noChangeShapeType="1"/>
          </p:cNvSpPr>
          <p:nvPr/>
        </p:nvSpPr>
        <p:spPr bwMode="auto">
          <a:xfrm>
            <a:off x="3486150" y="3686175"/>
            <a:ext cx="0" cy="11430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04" name="Text Box 24">
            <a:extLst>
              <a:ext uri="{FF2B5EF4-FFF2-40B4-BE49-F238E27FC236}">
                <a16:creationId xmlns:a16="http://schemas.microsoft.com/office/drawing/2014/main" id="{2C642878-A588-4619-972C-82C836C597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3275" y="3743325"/>
            <a:ext cx="3429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>
                <a:latin typeface="Times New Roman" panose="02020603050405020304" pitchFamily="18" charset="0"/>
              </a:rPr>
              <a:t>0</a:t>
            </a:r>
          </a:p>
        </p:txBody>
      </p:sp>
      <p:sp>
        <p:nvSpPr>
          <p:cNvPr id="20505" name="AutoShape 25">
            <a:extLst>
              <a:ext uri="{FF2B5EF4-FFF2-40B4-BE49-F238E27FC236}">
                <a16:creationId xmlns:a16="http://schemas.microsoft.com/office/drawing/2014/main" id="{D040C9B0-E514-4481-951B-CFDDDB7C4D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1263" y="3694113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0506" name="AutoShape 26">
            <a:extLst>
              <a:ext uri="{FF2B5EF4-FFF2-40B4-BE49-F238E27FC236}">
                <a16:creationId xmlns:a16="http://schemas.microsoft.com/office/drawing/2014/main" id="{EC84BD30-8B7D-4DD8-A9F3-607CFB2E9B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7513" y="370363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0507" name="AutoShape 27">
            <a:extLst>
              <a:ext uri="{FF2B5EF4-FFF2-40B4-BE49-F238E27FC236}">
                <a16:creationId xmlns:a16="http://schemas.microsoft.com/office/drawing/2014/main" id="{0987B3B5-DDA1-47C4-8279-AD8BFD9443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7063" y="370363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0508" name="AutoShape 28">
            <a:extLst>
              <a:ext uri="{FF2B5EF4-FFF2-40B4-BE49-F238E27FC236}">
                <a16:creationId xmlns:a16="http://schemas.microsoft.com/office/drawing/2014/main" id="{D36A530A-926F-4F9B-BB37-9912310DA7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24313" y="370363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0509" name="AutoShape 29">
            <a:extLst>
              <a:ext uri="{FF2B5EF4-FFF2-40B4-BE49-F238E27FC236}">
                <a16:creationId xmlns:a16="http://schemas.microsoft.com/office/drawing/2014/main" id="{D0D42AF2-AA61-4DD2-95F5-A360E760F4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2913" y="370363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0510" name="AutoShape 30">
            <a:extLst>
              <a:ext uri="{FF2B5EF4-FFF2-40B4-BE49-F238E27FC236}">
                <a16:creationId xmlns:a16="http://schemas.microsoft.com/office/drawing/2014/main" id="{642CCAE0-D519-4CB5-9223-2711788CE8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0963" y="370363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0511" name="AutoShape 31">
            <a:extLst>
              <a:ext uri="{FF2B5EF4-FFF2-40B4-BE49-F238E27FC236}">
                <a16:creationId xmlns:a16="http://schemas.microsoft.com/office/drawing/2014/main" id="{3BD1A5EE-32FA-4510-8CF5-0698A0EB21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33913" y="370363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0512" name="AutoShape 32">
            <a:extLst>
              <a:ext uri="{FF2B5EF4-FFF2-40B4-BE49-F238E27FC236}">
                <a16:creationId xmlns:a16="http://schemas.microsoft.com/office/drawing/2014/main" id="{CC49025F-9118-4943-8CD0-A86FCDC05D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62513" y="370363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0513" name="AutoShape 33">
            <a:extLst>
              <a:ext uri="{FF2B5EF4-FFF2-40B4-BE49-F238E27FC236}">
                <a16:creationId xmlns:a16="http://schemas.microsoft.com/office/drawing/2014/main" id="{71499046-FBCA-4EB2-8B53-D2AF60CAAF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57813" y="3694113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0514" name="Text Box 34">
            <a:extLst>
              <a:ext uri="{FF2B5EF4-FFF2-40B4-BE49-F238E27FC236}">
                <a16:creationId xmlns:a16="http://schemas.microsoft.com/office/drawing/2014/main" id="{1ADA6FFD-5FAC-4910-A0CD-CDBFED01F0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5450" y="3686175"/>
            <a:ext cx="457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i="1">
                <a:latin typeface="Times New Roman" panose="02020603050405020304" pitchFamily="18" charset="0"/>
              </a:rPr>
              <a:t>x</a:t>
            </a:r>
            <a:endParaRPr lang="en-US" altLang="ru-RU" i="1" baseline="30000">
              <a:latin typeface="Times New Roman" panose="02020603050405020304" pitchFamily="18" charset="0"/>
            </a:endParaRPr>
          </a:p>
        </p:txBody>
      </p:sp>
      <p:sp>
        <p:nvSpPr>
          <p:cNvPr id="20515" name="Line 36">
            <a:extLst>
              <a:ext uri="{FF2B5EF4-FFF2-40B4-BE49-F238E27FC236}">
                <a16:creationId xmlns:a16="http://schemas.microsoft.com/office/drawing/2014/main" id="{A752120E-7A09-4850-9D8A-5A0E9B9E3E0F}"/>
              </a:ext>
            </a:extLst>
          </p:cNvPr>
          <p:cNvSpPr>
            <a:spLocks noChangeShapeType="1"/>
          </p:cNvSpPr>
          <p:nvPr/>
        </p:nvSpPr>
        <p:spPr bwMode="auto">
          <a:xfrm>
            <a:off x="1676400" y="2314575"/>
            <a:ext cx="3962400" cy="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16" name="AutoShape 37">
            <a:extLst>
              <a:ext uri="{FF2B5EF4-FFF2-40B4-BE49-F238E27FC236}">
                <a16:creationId xmlns:a16="http://schemas.microsoft.com/office/drawing/2014/main" id="{05EB88C5-A0EC-411E-B559-F7AA11C1FF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19313" y="227488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0517" name="Line 38">
            <a:extLst>
              <a:ext uri="{FF2B5EF4-FFF2-40B4-BE49-F238E27FC236}">
                <a16:creationId xmlns:a16="http://schemas.microsoft.com/office/drawing/2014/main" id="{25990017-97C5-4A3A-A80B-25D0C4BF9FEA}"/>
              </a:ext>
            </a:extLst>
          </p:cNvPr>
          <p:cNvSpPr>
            <a:spLocks noChangeShapeType="1"/>
          </p:cNvSpPr>
          <p:nvPr/>
        </p:nvSpPr>
        <p:spPr bwMode="auto">
          <a:xfrm>
            <a:off x="3486150" y="2257425"/>
            <a:ext cx="0" cy="11430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18" name="Text Box 39">
            <a:extLst>
              <a:ext uri="{FF2B5EF4-FFF2-40B4-BE49-F238E27FC236}">
                <a16:creationId xmlns:a16="http://schemas.microsoft.com/office/drawing/2014/main" id="{157545DD-ADA7-48B9-A322-38696C6497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3275" y="2314575"/>
            <a:ext cx="3429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>
                <a:latin typeface="Times New Roman" panose="02020603050405020304" pitchFamily="18" charset="0"/>
              </a:rPr>
              <a:t>0</a:t>
            </a:r>
          </a:p>
        </p:txBody>
      </p:sp>
      <p:sp>
        <p:nvSpPr>
          <p:cNvPr id="20519" name="AutoShape 40">
            <a:extLst>
              <a:ext uri="{FF2B5EF4-FFF2-40B4-BE49-F238E27FC236}">
                <a16:creationId xmlns:a16="http://schemas.microsoft.com/office/drawing/2014/main" id="{095FA6BD-F68B-41AE-AB89-49EFC0DCCB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1263" y="2265363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0520" name="AutoShape 41">
            <a:extLst>
              <a:ext uri="{FF2B5EF4-FFF2-40B4-BE49-F238E27FC236}">
                <a16:creationId xmlns:a16="http://schemas.microsoft.com/office/drawing/2014/main" id="{68AD1652-00EF-494E-B260-E6945523E0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7513" y="227488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0521" name="AutoShape 42">
            <a:extLst>
              <a:ext uri="{FF2B5EF4-FFF2-40B4-BE49-F238E27FC236}">
                <a16:creationId xmlns:a16="http://schemas.microsoft.com/office/drawing/2014/main" id="{85BA0424-F6C3-4089-8AC5-9D6E1732C0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7063" y="227488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0522" name="AutoShape 43">
            <a:extLst>
              <a:ext uri="{FF2B5EF4-FFF2-40B4-BE49-F238E27FC236}">
                <a16:creationId xmlns:a16="http://schemas.microsoft.com/office/drawing/2014/main" id="{B9389EAA-25BC-4ABD-A6E4-9B228C8C7D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24313" y="227488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0523" name="AutoShape 44">
            <a:extLst>
              <a:ext uri="{FF2B5EF4-FFF2-40B4-BE49-F238E27FC236}">
                <a16:creationId xmlns:a16="http://schemas.microsoft.com/office/drawing/2014/main" id="{B0322576-1EF5-4867-9F99-3333D2AE4D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2913" y="227488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0524" name="AutoShape 45">
            <a:extLst>
              <a:ext uri="{FF2B5EF4-FFF2-40B4-BE49-F238E27FC236}">
                <a16:creationId xmlns:a16="http://schemas.microsoft.com/office/drawing/2014/main" id="{69387C3B-CE3F-40F4-A6DE-3B7AFEB071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0963" y="227488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0525" name="Line 46">
            <a:extLst>
              <a:ext uri="{FF2B5EF4-FFF2-40B4-BE49-F238E27FC236}">
                <a16:creationId xmlns:a16="http://schemas.microsoft.com/office/drawing/2014/main" id="{3BA6411D-033E-412E-A61D-27CB5C09F171}"/>
              </a:ext>
            </a:extLst>
          </p:cNvPr>
          <p:cNvSpPr>
            <a:spLocks noChangeShapeType="1"/>
          </p:cNvSpPr>
          <p:nvPr/>
        </p:nvSpPr>
        <p:spPr bwMode="auto">
          <a:xfrm>
            <a:off x="3600450" y="2066925"/>
            <a:ext cx="0" cy="55245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26" name="Oval 47">
            <a:extLst>
              <a:ext uri="{FF2B5EF4-FFF2-40B4-BE49-F238E27FC236}">
                <a16:creationId xmlns:a16="http://schemas.microsoft.com/office/drawing/2014/main" id="{26406E63-E9C1-43DA-AA90-47EAD28B77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7938" y="2211388"/>
            <a:ext cx="228600" cy="219075"/>
          </a:xfrm>
          <a:prstGeom prst="ellips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0527" name="Oval 48">
            <a:extLst>
              <a:ext uri="{FF2B5EF4-FFF2-40B4-BE49-F238E27FC236}">
                <a16:creationId xmlns:a16="http://schemas.microsoft.com/office/drawing/2014/main" id="{D06A4F0F-2ADC-4671-BADA-86C5B23884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3563" y="2201863"/>
            <a:ext cx="228600" cy="219075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0528" name="Line 49">
            <a:extLst>
              <a:ext uri="{FF2B5EF4-FFF2-40B4-BE49-F238E27FC236}">
                <a16:creationId xmlns:a16="http://schemas.microsoft.com/office/drawing/2014/main" id="{3D46FF23-7F86-4C8E-9EE2-24DFCED172D1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929063" y="2038350"/>
            <a:ext cx="9525" cy="598488"/>
          </a:xfrm>
          <a:prstGeom prst="line">
            <a:avLst/>
          </a:prstGeom>
          <a:noFill/>
          <a:ln w="19050" cap="rnd">
            <a:solidFill>
              <a:schemeClr val="tx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29" name="Line 50">
            <a:extLst>
              <a:ext uri="{FF2B5EF4-FFF2-40B4-BE49-F238E27FC236}">
                <a16:creationId xmlns:a16="http://schemas.microsoft.com/office/drawing/2014/main" id="{2EC8B18C-E1FE-43CB-B05B-3240AB63D20B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214688" y="2038350"/>
            <a:ext cx="9525" cy="598488"/>
          </a:xfrm>
          <a:prstGeom prst="line">
            <a:avLst/>
          </a:prstGeom>
          <a:noFill/>
          <a:ln w="19050" cap="rnd">
            <a:solidFill>
              <a:schemeClr val="tx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30" name="Text Box 51">
            <a:extLst>
              <a:ext uri="{FF2B5EF4-FFF2-40B4-BE49-F238E27FC236}">
                <a16:creationId xmlns:a16="http://schemas.microsoft.com/office/drawing/2014/main" id="{E974208B-E254-4B9E-9DDE-EF31A82B92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3550" y="2238375"/>
            <a:ext cx="457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i="1">
                <a:latin typeface="Times New Roman" panose="02020603050405020304" pitchFamily="18" charset="0"/>
              </a:rPr>
              <a:t>x</a:t>
            </a:r>
            <a:endParaRPr lang="en-US" altLang="ru-RU" i="1" baseline="30000">
              <a:latin typeface="Times New Roman" panose="02020603050405020304" pitchFamily="18" charset="0"/>
            </a:endParaRPr>
          </a:p>
        </p:txBody>
      </p:sp>
      <p:sp>
        <p:nvSpPr>
          <p:cNvPr id="20531" name="Line 52">
            <a:extLst>
              <a:ext uri="{FF2B5EF4-FFF2-40B4-BE49-F238E27FC236}">
                <a16:creationId xmlns:a16="http://schemas.microsoft.com/office/drawing/2014/main" id="{947642D8-F7E0-4C0D-9F44-AD002721B12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952750" y="5048250"/>
            <a:ext cx="3181350" cy="1295400"/>
          </a:xfrm>
          <a:prstGeom prst="line">
            <a:avLst/>
          </a:prstGeom>
          <a:noFill/>
          <a:ln w="2222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32" name="Line 53">
            <a:extLst>
              <a:ext uri="{FF2B5EF4-FFF2-40B4-BE49-F238E27FC236}">
                <a16:creationId xmlns:a16="http://schemas.microsoft.com/office/drawing/2014/main" id="{94364789-3134-423E-B0C4-75736698FD9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947988" y="4972050"/>
            <a:ext cx="3114675" cy="1284288"/>
          </a:xfrm>
          <a:prstGeom prst="line">
            <a:avLst/>
          </a:prstGeom>
          <a:noFill/>
          <a:ln w="19050" cap="rnd">
            <a:solidFill>
              <a:schemeClr val="tx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33" name="Line 54">
            <a:extLst>
              <a:ext uri="{FF2B5EF4-FFF2-40B4-BE49-F238E27FC236}">
                <a16:creationId xmlns:a16="http://schemas.microsoft.com/office/drawing/2014/main" id="{4DE195DA-CAD8-48B0-B17A-EF2D956A599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062288" y="5143500"/>
            <a:ext cx="3057525" cy="1246188"/>
          </a:xfrm>
          <a:prstGeom prst="line">
            <a:avLst/>
          </a:prstGeom>
          <a:noFill/>
          <a:ln w="19050" cap="rnd">
            <a:solidFill>
              <a:schemeClr val="tx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34" name="Oval 55">
            <a:extLst>
              <a:ext uri="{FF2B5EF4-FFF2-40B4-BE49-F238E27FC236}">
                <a16:creationId xmlns:a16="http://schemas.microsoft.com/office/drawing/2014/main" id="{94E168BF-A472-4236-BC9C-9761D3F8C1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75188" y="5402263"/>
            <a:ext cx="228600" cy="219075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0535" name="Oval 56">
            <a:extLst>
              <a:ext uri="{FF2B5EF4-FFF2-40B4-BE49-F238E27FC236}">
                <a16:creationId xmlns:a16="http://schemas.microsoft.com/office/drawing/2014/main" id="{1F400D82-075C-49B7-BA74-BAB115781B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4663" y="5716588"/>
            <a:ext cx="228600" cy="219075"/>
          </a:xfrm>
          <a:prstGeom prst="ellips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0536" name="Oval 57">
            <a:extLst>
              <a:ext uri="{FF2B5EF4-FFF2-40B4-BE49-F238E27FC236}">
                <a16:creationId xmlns:a16="http://schemas.microsoft.com/office/drawing/2014/main" id="{753106AE-FC35-4282-8625-2C8D97D055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7863" y="5992813"/>
            <a:ext cx="228600" cy="219075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0537" name="TextBox 4">
            <a:extLst>
              <a:ext uri="{FF2B5EF4-FFF2-40B4-BE49-F238E27FC236}">
                <a16:creationId xmlns:a16="http://schemas.microsoft.com/office/drawing/2014/main" id="{A72D82F5-D70F-4148-A91D-DC73F94CED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2938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</a:rPr>
              <a:t>Sec. 15.2.3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2CDA159B-3032-4BC8-8625-8063D0FBCC2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8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5">
            <a:extLst>
              <a:ext uri="{FF2B5EF4-FFF2-40B4-BE49-F238E27FC236}">
                <a16:creationId xmlns:a16="http://schemas.microsoft.com/office/drawing/2014/main" id="{77F4BD23-D4BB-47B7-8E83-975CDB9CE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EC4C9F8-BE07-4B62-9F34-660992895104}" type="slidenum">
              <a:rPr lang="en-US" altLang="ru-RU"/>
              <a:pPr eaLnBrk="1" hangingPunct="1"/>
              <a:t>17</a:t>
            </a:fld>
            <a:endParaRPr lang="en-US" altLang="ru-RU"/>
          </a:p>
        </p:txBody>
      </p:sp>
      <p:sp>
        <p:nvSpPr>
          <p:cNvPr id="21507" name="Rectangle 2">
            <a:extLst>
              <a:ext uri="{FF2B5EF4-FFF2-40B4-BE49-F238E27FC236}">
                <a16:creationId xmlns:a16="http://schemas.microsoft.com/office/drawing/2014/main" id="{1C5DF31B-B19F-4C9C-B1AC-2A6D7BA8A9D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>
                <a:solidFill>
                  <a:srgbClr val="800080"/>
                </a:solidFill>
              </a:rPr>
              <a:t>Нелинейный </a:t>
            </a:r>
            <a:r>
              <a:rPr lang="en-US" altLang="ru-RU" sz="3200">
                <a:solidFill>
                  <a:srgbClr val="800080"/>
                </a:solidFill>
              </a:rPr>
              <a:t>SVM:</a:t>
            </a:r>
            <a:br>
              <a:rPr lang="ru-RU" altLang="ru-RU" sz="3200">
                <a:solidFill>
                  <a:srgbClr val="800080"/>
                </a:solidFill>
              </a:rPr>
            </a:br>
            <a:r>
              <a:rPr lang="ru-RU" altLang="ru-RU" sz="3200">
                <a:solidFill>
                  <a:srgbClr val="800080"/>
                </a:solidFill>
              </a:rPr>
              <a:t>Пространства признаков</a:t>
            </a:r>
            <a:endParaRPr lang="en-US" altLang="ru-RU" sz="3200">
              <a:solidFill>
                <a:srgbClr val="800080"/>
              </a:solidFill>
            </a:endParaRPr>
          </a:p>
        </p:txBody>
      </p:sp>
      <p:sp>
        <p:nvSpPr>
          <p:cNvPr id="21508" name="Rectangle 3">
            <a:extLst>
              <a:ext uri="{FF2B5EF4-FFF2-40B4-BE49-F238E27FC236}">
                <a16:creationId xmlns:a16="http://schemas.microsoft.com/office/drawing/2014/main" id="{6308F79B-02D9-4F77-A939-B506E4AEE42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altLang="ru-RU" sz="2400"/>
              <a:t>Общая идея</a:t>
            </a:r>
            <a:r>
              <a:rPr lang="en-US" altLang="ru-RU" sz="2400"/>
              <a:t>:   </a:t>
            </a:r>
            <a:r>
              <a:rPr lang="ru-RU" altLang="ru-RU" sz="2400"/>
              <a:t>исходное пространство признаков может быть отображено в пространство большей размерности так, что обучающее множество стало разделимо</a:t>
            </a:r>
            <a:r>
              <a:rPr lang="en-US" altLang="ru-RU" sz="2800"/>
              <a:t>:</a:t>
            </a:r>
          </a:p>
        </p:txBody>
      </p:sp>
      <p:sp>
        <p:nvSpPr>
          <p:cNvPr id="21509" name="Line 4">
            <a:extLst>
              <a:ext uri="{FF2B5EF4-FFF2-40B4-BE49-F238E27FC236}">
                <a16:creationId xmlns:a16="http://schemas.microsoft.com/office/drawing/2014/main" id="{C3D3169F-9DCD-43A0-9315-BB0E300EDF5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068513" y="3244850"/>
            <a:ext cx="0" cy="30416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1510" name="Line 5">
            <a:extLst>
              <a:ext uri="{FF2B5EF4-FFF2-40B4-BE49-F238E27FC236}">
                <a16:creationId xmlns:a16="http://schemas.microsoft.com/office/drawing/2014/main" id="{2867124D-FB91-4BDF-B87E-EF5EBD998A6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7675" y="4856163"/>
            <a:ext cx="3319463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1511" name="AutoShape 6">
            <a:extLst>
              <a:ext uri="{FF2B5EF4-FFF2-40B4-BE49-F238E27FC236}">
                <a16:creationId xmlns:a16="http://schemas.microsoft.com/office/drawing/2014/main" id="{67C55717-96F6-4E69-8856-B5255176B6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8675" y="4076700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12" name="AutoShape 7">
            <a:extLst>
              <a:ext uri="{FF2B5EF4-FFF2-40B4-BE49-F238E27FC236}">
                <a16:creationId xmlns:a16="http://schemas.microsoft.com/office/drawing/2014/main" id="{9BF7874F-D584-4225-A70C-7A588AB69D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443388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13" name="AutoShape 8">
            <a:extLst>
              <a:ext uri="{FF2B5EF4-FFF2-40B4-BE49-F238E27FC236}">
                <a16:creationId xmlns:a16="http://schemas.microsoft.com/office/drawing/2014/main" id="{7ABDD7BE-93E3-4DF2-931D-A19A38E0B7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0" y="497998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14" name="AutoShape 9">
            <a:extLst>
              <a:ext uri="{FF2B5EF4-FFF2-40B4-BE49-F238E27FC236}">
                <a16:creationId xmlns:a16="http://schemas.microsoft.com/office/drawing/2014/main" id="{7A2160BF-21D8-4E14-9D8F-B8D5C20995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545623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15" name="AutoShape 10">
            <a:extLst>
              <a:ext uri="{FF2B5EF4-FFF2-40B4-BE49-F238E27FC236}">
                <a16:creationId xmlns:a16="http://schemas.microsoft.com/office/drawing/2014/main" id="{7C8BF58C-AC7D-4386-9B00-03099A22EB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0700" y="412273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16" name="AutoShape 11">
            <a:extLst>
              <a:ext uri="{FF2B5EF4-FFF2-40B4-BE49-F238E27FC236}">
                <a16:creationId xmlns:a16="http://schemas.microsoft.com/office/drawing/2014/main" id="{3D6B8826-C355-4155-B373-3B33FB7138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0" y="475138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17" name="AutoShape 12">
            <a:extLst>
              <a:ext uri="{FF2B5EF4-FFF2-40B4-BE49-F238E27FC236}">
                <a16:creationId xmlns:a16="http://schemas.microsoft.com/office/drawing/2014/main" id="{B8DC3351-6B06-4E2B-9E33-BA001C89D9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4500" y="549433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18" name="AutoShape 13">
            <a:extLst>
              <a:ext uri="{FF2B5EF4-FFF2-40B4-BE49-F238E27FC236}">
                <a16:creationId xmlns:a16="http://schemas.microsoft.com/office/drawing/2014/main" id="{E20C2C74-29EE-4B1B-B354-32F833C720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452278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19" name="AutoShape 14">
            <a:extLst>
              <a:ext uri="{FF2B5EF4-FFF2-40B4-BE49-F238E27FC236}">
                <a16:creationId xmlns:a16="http://schemas.microsoft.com/office/drawing/2014/main" id="{4266A636-C658-4DD9-BB71-125CE80AED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1500" y="451008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20" name="AutoShape 15">
            <a:extLst>
              <a:ext uri="{FF2B5EF4-FFF2-40B4-BE49-F238E27FC236}">
                <a16:creationId xmlns:a16="http://schemas.microsoft.com/office/drawing/2014/main" id="{689F19E8-1E1B-4120-B149-2CD81E5D9E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1800" y="572293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21" name="AutoShape 16">
            <a:extLst>
              <a:ext uri="{FF2B5EF4-FFF2-40B4-BE49-F238E27FC236}">
                <a16:creationId xmlns:a16="http://schemas.microsoft.com/office/drawing/2014/main" id="{FCFBFB1B-35B0-457A-A38A-F2E4951B76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900" y="463708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22" name="AutoShape 17">
            <a:extLst>
              <a:ext uri="{FF2B5EF4-FFF2-40B4-BE49-F238E27FC236}">
                <a16:creationId xmlns:a16="http://schemas.microsoft.com/office/drawing/2014/main" id="{14A4B6AC-83F4-4209-AF96-6EB9EC69E2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5200" y="609123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23" name="AutoShape 18">
            <a:extLst>
              <a:ext uri="{FF2B5EF4-FFF2-40B4-BE49-F238E27FC236}">
                <a16:creationId xmlns:a16="http://schemas.microsoft.com/office/drawing/2014/main" id="{7A08E889-0CA5-4EDD-B56E-1FE3DB9258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400" y="524668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24" name="AutoShape 19">
            <a:extLst>
              <a:ext uri="{FF2B5EF4-FFF2-40B4-BE49-F238E27FC236}">
                <a16:creationId xmlns:a16="http://schemas.microsoft.com/office/drawing/2014/main" id="{3B96CFC9-372D-4D08-8713-D8246FF2FF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3650" y="578643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25" name="AutoShape 20">
            <a:extLst>
              <a:ext uri="{FF2B5EF4-FFF2-40B4-BE49-F238E27FC236}">
                <a16:creationId xmlns:a16="http://schemas.microsoft.com/office/drawing/2014/main" id="{1962E268-D570-4FFF-B479-697B2EE5A6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2500" y="530383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26" name="AutoShape 21">
            <a:extLst>
              <a:ext uri="{FF2B5EF4-FFF2-40B4-BE49-F238E27FC236}">
                <a16:creationId xmlns:a16="http://schemas.microsoft.com/office/drawing/2014/main" id="{0DF4E7E1-8F4C-406A-86AF-DC7CD24556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9650" y="377983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27" name="AutoShape 22">
            <a:extLst>
              <a:ext uri="{FF2B5EF4-FFF2-40B4-BE49-F238E27FC236}">
                <a16:creationId xmlns:a16="http://schemas.microsoft.com/office/drawing/2014/main" id="{3D275AD3-1510-45A8-B020-25CFB65994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5075" y="4914900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28" name="AutoShape 23">
            <a:extLst>
              <a:ext uri="{FF2B5EF4-FFF2-40B4-BE49-F238E27FC236}">
                <a16:creationId xmlns:a16="http://schemas.microsoft.com/office/drawing/2014/main" id="{9E68D478-9C61-4183-9733-4F5B9F3C52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4075" y="5048250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29" name="AutoShape 24">
            <a:extLst>
              <a:ext uri="{FF2B5EF4-FFF2-40B4-BE49-F238E27FC236}">
                <a16:creationId xmlns:a16="http://schemas.microsoft.com/office/drawing/2014/main" id="{725571EE-DAEE-4B39-A7F9-D3472AA97C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09825" y="3810000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30" name="Oval 25">
            <a:extLst>
              <a:ext uri="{FF2B5EF4-FFF2-40B4-BE49-F238E27FC236}">
                <a16:creationId xmlns:a16="http://schemas.microsoft.com/office/drawing/2014/main" id="{E70E4A3C-908D-4DC8-BAB2-AFFCD9BAD7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4425" y="3895725"/>
            <a:ext cx="1885950" cy="1905000"/>
          </a:xfrm>
          <a:prstGeom prst="ellipse">
            <a:avLst/>
          </a:prstGeom>
          <a:noFill/>
          <a:ln w="15875">
            <a:solidFill>
              <a:schemeClr val="tx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31" name="AutoShape 26">
            <a:extLst>
              <a:ext uri="{FF2B5EF4-FFF2-40B4-BE49-F238E27FC236}">
                <a16:creationId xmlns:a16="http://schemas.microsoft.com/office/drawing/2014/main" id="{926CFB1C-1645-44D7-96D0-1FC9EFFDFB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2050" y="393223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32" name="AutoShape 27">
            <a:extLst>
              <a:ext uri="{FF2B5EF4-FFF2-40B4-BE49-F238E27FC236}">
                <a16:creationId xmlns:a16="http://schemas.microsoft.com/office/drawing/2014/main" id="{31329B35-C4A2-426A-9804-5209822F75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6100" y="391318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33" name="Line 28">
            <a:extLst>
              <a:ext uri="{FF2B5EF4-FFF2-40B4-BE49-F238E27FC236}">
                <a16:creationId xmlns:a16="http://schemas.microsoft.com/office/drawing/2014/main" id="{E1900099-3EFC-42DA-8AF8-63AAAA39F26B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107113" y="2997200"/>
            <a:ext cx="0" cy="20701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1534" name="Line 29">
            <a:extLst>
              <a:ext uri="{FF2B5EF4-FFF2-40B4-BE49-F238E27FC236}">
                <a16:creationId xmlns:a16="http://schemas.microsoft.com/office/drawing/2014/main" id="{9ED17B64-DECE-43AE-90C8-87DDFA9BB4B5}"/>
              </a:ext>
            </a:extLst>
          </p:cNvPr>
          <p:cNvSpPr>
            <a:spLocks noChangeShapeType="1"/>
          </p:cNvSpPr>
          <p:nvPr/>
        </p:nvSpPr>
        <p:spPr bwMode="auto">
          <a:xfrm>
            <a:off x="6076950" y="5084763"/>
            <a:ext cx="2347913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1535" name="AutoShape 30">
            <a:extLst>
              <a:ext uri="{FF2B5EF4-FFF2-40B4-BE49-F238E27FC236}">
                <a16:creationId xmlns:a16="http://schemas.microsoft.com/office/drawing/2014/main" id="{0D34988B-89BF-495A-AE87-3C15265316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5400" y="4448175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36" name="AutoShape 31">
            <a:extLst>
              <a:ext uri="{FF2B5EF4-FFF2-40B4-BE49-F238E27FC236}">
                <a16:creationId xmlns:a16="http://schemas.microsoft.com/office/drawing/2014/main" id="{55F131C0-EEAA-4288-AB33-90BD382A9A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0725" y="4805363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37" name="AutoShape 32">
            <a:extLst>
              <a:ext uri="{FF2B5EF4-FFF2-40B4-BE49-F238E27FC236}">
                <a16:creationId xmlns:a16="http://schemas.microsoft.com/office/drawing/2014/main" id="{176D5632-7599-4806-A3CB-969A11424F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81725" y="536098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38" name="AutoShape 33">
            <a:extLst>
              <a:ext uri="{FF2B5EF4-FFF2-40B4-BE49-F238E27FC236}">
                <a16:creationId xmlns:a16="http://schemas.microsoft.com/office/drawing/2014/main" id="{5D37031A-DBF5-4583-A83F-076CC5CC68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00875" y="536098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39" name="AutoShape 34">
            <a:extLst>
              <a:ext uri="{FF2B5EF4-FFF2-40B4-BE49-F238E27FC236}">
                <a16:creationId xmlns:a16="http://schemas.microsoft.com/office/drawing/2014/main" id="{FFA64BB0-1678-4589-9482-A16E058E96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67425" y="4494213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40" name="AutoShape 35">
            <a:extLst>
              <a:ext uri="{FF2B5EF4-FFF2-40B4-BE49-F238E27FC236}">
                <a16:creationId xmlns:a16="http://schemas.microsoft.com/office/drawing/2014/main" id="{87A36B38-0B9B-4A93-952B-827AB9DCEF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76975" y="477043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41" name="AutoShape 36">
            <a:extLst>
              <a:ext uri="{FF2B5EF4-FFF2-40B4-BE49-F238E27FC236}">
                <a16:creationId xmlns:a16="http://schemas.microsoft.com/office/drawing/2014/main" id="{65242B7E-D80C-400C-BF25-0A8E49A2FB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5575" y="539908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42" name="AutoShape 37">
            <a:extLst>
              <a:ext uri="{FF2B5EF4-FFF2-40B4-BE49-F238E27FC236}">
                <a16:creationId xmlns:a16="http://schemas.microsoft.com/office/drawing/2014/main" id="{0FE48CF7-A387-433F-BEEB-AD20EC3E09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6525" y="4894263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43" name="AutoShape 38">
            <a:extLst>
              <a:ext uri="{FF2B5EF4-FFF2-40B4-BE49-F238E27FC236}">
                <a16:creationId xmlns:a16="http://schemas.microsoft.com/office/drawing/2014/main" id="{B30F54ED-9171-4B6D-AF54-CF7DEBF4B6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93075" y="452913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44" name="AutoShape 39">
            <a:extLst>
              <a:ext uri="{FF2B5EF4-FFF2-40B4-BE49-F238E27FC236}">
                <a16:creationId xmlns:a16="http://schemas.microsoft.com/office/drawing/2014/main" id="{90036E24-6EFF-46D7-888C-537DCA28F9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53375" y="574198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45" name="AutoShape 40">
            <a:extLst>
              <a:ext uri="{FF2B5EF4-FFF2-40B4-BE49-F238E27FC236}">
                <a16:creationId xmlns:a16="http://schemas.microsoft.com/office/drawing/2014/main" id="{DB20BDF0-76ED-4481-A9FB-5A31D105BD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77125" y="349408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46" name="AutoShape 41">
            <a:extLst>
              <a:ext uri="{FF2B5EF4-FFF2-40B4-BE49-F238E27FC236}">
                <a16:creationId xmlns:a16="http://schemas.microsoft.com/office/drawing/2014/main" id="{C292632D-068E-4CBC-BDEF-CD99D90C1D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83475" y="475773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47" name="AutoShape 42">
            <a:extLst>
              <a:ext uri="{FF2B5EF4-FFF2-40B4-BE49-F238E27FC236}">
                <a16:creationId xmlns:a16="http://schemas.microsoft.com/office/drawing/2014/main" id="{7F0DE8B9-9A5C-4BC0-8989-23E38B499B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81975" y="526573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48" name="AutoShape 43">
            <a:extLst>
              <a:ext uri="{FF2B5EF4-FFF2-40B4-BE49-F238E27FC236}">
                <a16:creationId xmlns:a16="http://schemas.microsoft.com/office/drawing/2014/main" id="{4A238D07-6BAE-4CB9-BC3A-9166CB1F22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07225" y="420528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49" name="AutoShape 44">
            <a:extLst>
              <a:ext uri="{FF2B5EF4-FFF2-40B4-BE49-F238E27FC236}">
                <a16:creationId xmlns:a16="http://schemas.microsoft.com/office/drawing/2014/main" id="{186404A0-FD72-4098-9701-9E15319B0A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0475" y="543718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50" name="AutoShape 45">
            <a:extLst>
              <a:ext uri="{FF2B5EF4-FFF2-40B4-BE49-F238E27FC236}">
                <a16:creationId xmlns:a16="http://schemas.microsoft.com/office/drawing/2014/main" id="{22505EC3-D4B3-45A5-A794-C20C0913D1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00925" y="370363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51" name="AutoShape 46">
            <a:extLst>
              <a:ext uri="{FF2B5EF4-FFF2-40B4-BE49-F238E27FC236}">
                <a16:creationId xmlns:a16="http://schemas.microsoft.com/office/drawing/2014/main" id="{3D1138DF-C33C-48F3-B555-C582A6F94B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0275" y="5210175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52" name="AutoShape 47">
            <a:extLst>
              <a:ext uri="{FF2B5EF4-FFF2-40B4-BE49-F238E27FC236}">
                <a16:creationId xmlns:a16="http://schemas.microsoft.com/office/drawing/2014/main" id="{F222B59B-5F29-4E30-A2C6-2221CF0178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29275" y="5343525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53" name="AutoShape 48">
            <a:extLst>
              <a:ext uri="{FF2B5EF4-FFF2-40B4-BE49-F238E27FC236}">
                <a16:creationId xmlns:a16="http://schemas.microsoft.com/office/drawing/2014/main" id="{43974A0C-C47E-4710-82DA-8A5C5DD6E6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1400" y="3829050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54" name="AutoShape 49">
            <a:extLst>
              <a:ext uri="{FF2B5EF4-FFF2-40B4-BE49-F238E27FC236}">
                <a16:creationId xmlns:a16="http://schemas.microsoft.com/office/drawing/2014/main" id="{A6493F02-E2FF-4D6E-95D5-869EA09C90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3725" y="336073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55" name="AutoShape 50">
            <a:extLst>
              <a:ext uri="{FF2B5EF4-FFF2-40B4-BE49-F238E27FC236}">
                <a16:creationId xmlns:a16="http://schemas.microsoft.com/office/drawing/2014/main" id="{6FCE5539-CFE6-4015-BF2F-723163D57C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67675" y="393223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56" name="Line 51">
            <a:extLst>
              <a:ext uri="{FF2B5EF4-FFF2-40B4-BE49-F238E27FC236}">
                <a16:creationId xmlns:a16="http://schemas.microsoft.com/office/drawing/2014/main" id="{F3858A36-E53A-4FA7-A046-92FFE6005B9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859338" y="5086350"/>
            <a:ext cx="1238250" cy="9969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1557" name="Line 52">
            <a:extLst>
              <a:ext uri="{FF2B5EF4-FFF2-40B4-BE49-F238E27FC236}">
                <a16:creationId xmlns:a16="http://schemas.microsoft.com/office/drawing/2014/main" id="{7EBA2272-190C-4E0E-AC3F-66EE23960B57}"/>
              </a:ext>
            </a:extLst>
          </p:cNvPr>
          <p:cNvSpPr>
            <a:spLocks noChangeShapeType="1"/>
          </p:cNvSpPr>
          <p:nvPr/>
        </p:nvSpPr>
        <p:spPr bwMode="auto">
          <a:xfrm>
            <a:off x="6096000" y="3733800"/>
            <a:ext cx="1447800" cy="1333500"/>
          </a:xfrm>
          <a:prstGeom prst="line">
            <a:avLst/>
          </a:prstGeom>
          <a:noFill/>
          <a:ln w="15875">
            <a:solidFill>
              <a:schemeClr val="tx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1558" name="Line 53">
            <a:extLst>
              <a:ext uri="{FF2B5EF4-FFF2-40B4-BE49-F238E27FC236}">
                <a16:creationId xmlns:a16="http://schemas.microsoft.com/office/drawing/2014/main" id="{47778AFD-5118-4987-97D7-273333164D9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324600" y="5105400"/>
            <a:ext cx="1219200" cy="1219200"/>
          </a:xfrm>
          <a:prstGeom prst="line">
            <a:avLst/>
          </a:prstGeom>
          <a:noFill/>
          <a:ln w="15875">
            <a:solidFill>
              <a:schemeClr val="tx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1559" name="Line 54">
            <a:extLst>
              <a:ext uri="{FF2B5EF4-FFF2-40B4-BE49-F238E27FC236}">
                <a16:creationId xmlns:a16="http://schemas.microsoft.com/office/drawing/2014/main" id="{61C013E6-979F-463B-9CE5-D69849087AC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629150" y="3771900"/>
            <a:ext cx="1466850" cy="838200"/>
          </a:xfrm>
          <a:prstGeom prst="line">
            <a:avLst/>
          </a:prstGeom>
          <a:noFill/>
          <a:ln w="15875">
            <a:solidFill>
              <a:schemeClr val="tx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1560" name="Line 55">
            <a:extLst>
              <a:ext uri="{FF2B5EF4-FFF2-40B4-BE49-F238E27FC236}">
                <a16:creationId xmlns:a16="http://schemas.microsoft.com/office/drawing/2014/main" id="{9CAFBFA5-0AC1-4000-A53E-115F0D2D27A6}"/>
              </a:ext>
            </a:extLst>
          </p:cNvPr>
          <p:cNvSpPr>
            <a:spLocks noChangeShapeType="1"/>
          </p:cNvSpPr>
          <p:nvPr/>
        </p:nvSpPr>
        <p:spPr bwMode="auto">
          <a:xfrm>
            <a:off x="4610100" y="4610100"/>
            <a:ext cx="1714500" cy="1695450"/>
          </a:xfrm>
          <a:prstGeom prst="line">
            <a:avLst/>
          </a:prstGeom>
          <a:noFill/>
          <a:ln w="15875">
            <a:solidFill>
              <a:schemeClr val="tx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1561" name="AutoShape 56">
            <a:extLst>
              <a:ext uri="{FF2B5EF4-FFF2-40B4-BE49-F238E27FC236}">
                <a16:creationId xmlns:a16="http://schemas.microsoft.com/office/drawing/2014/main" id="{77290E3A-DC65-445E-A527-6FFCF82480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90925" y="3171825"/>
            <a:ext cx="1638300" cy="457200"/>
          </a:xfrm>
          <a:prstGeom prst="curvedDownArrow">
            <a:avLst>
              <a:gd name="adj1" fmla="val 71667"/>
              <a:gd name="adj2" fmla="val 143333"/>
              <a:gd name="adj3" fmla="val 33333"/>
            </a:avLst>
          </a:prstGeom>
          <a:solidFill>
            <a:srgbClr val="008000"/>
          </a:solidFill>
          <a:ln w="952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62" name="Text Box 57">
            <a:extLst>
              <a:ext uri="{FF2B5EF4-FFF2-40B4-BE49-F238E27FC236}">
                <a16:creationId xmlns:a16="http://schemas.microsoft.com/office/drawing/2014/main" id="{C1A4BBA7-1D6F-484B-AB9D-AEA3D8FC5D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90925" y="3571875"/>
            <a:ext cx="15049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l-GR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Φ</a:t>
            </a:r>
            <a:r>
              <a:rPr lang="en-US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:  </a:t>
            </a:r>
            <a:r>
              <a:rPr lang="en-US" altLang="ru-RU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ru-RU" sz="20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en-US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l-GR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φ</a:t>
            </a:r>
            <a:r>
              <a:rPr lang="en-US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ru-RU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21563" name="TextBox 4">
            <a:extLst>
              <a:ext uri="{FF2B5EF4-FFF2-40B4-BE49-F238E27FC236}">
                <a16:creationId xmlns:a16="http://schemas.microsoft.com/office/drawing/2014/main" id="{58D61468-68FD-413F-AE09-36F5A88E10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2938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</a:rPr>
              <a:t>Sec. 15.2.3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9CADA3EE-F1EE-49AA-A8BA-8ACA22A521E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8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>
            <a:extLst>
              <a:ext uri="{FF2B5EF4-FFF2-40B4-BE49-F238E27FC236}">
                <a16:creationId xmlns:a16="http://schemas.microsoft.com/office/drawing/2014/main" id="{58AF782E-2274-44C4-9024-00476655861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r>
              <a:rPr lang="ru-RU" altLang="ru-RU" sz="3200">
                <a:solidFill>
                  <a:srgbClr val="800080"/>
                </a:solidFill>
              </a:rPr>
              <a:t>Примеры ядер</a:t>
            </a:r>
          </a:p>
        </p:txBody>
      </p:sp>
      <p:pic>
        <p:nvPicPr>
          <p:cNvPr id="22531" name="Picture 5">
            <a:extLst>
              <a:ext uri="{FF2B5EF4-FFF2-40B4-BE49-F238E27FC236}">
                <a16:creationId xmlns:a16="http://schemas.microsoft.com/office/drawing/2014/main" id="{784C621C-B353-4019-9AD7-8164B5F667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341438"/>
            <a:ext cx="8075613" cy="518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784D71E-CF0B-4CC6-BA88-1A25EEED230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6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>
            <a:extLst>
              <a:ext uri="{FF2B5EF4-FFF2-40B4-BE49-F238E27FC236}">
                <a16:creationId xmlns:a16="http://schemas.microsoft.com/office/drawing/2014/main" id="{ECD2057F-3316-4809-A0E2-AF495865022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633412"/>
          </a:xfrm>
        </p:spPr>
        <p:txBody>
          <a:bodyPr anchor="b"/>
          <a:lstStyle/>
          <a:p>
            <a:pPr eaLnBrk="1" hangingPunct="1"/>
            <a:r>
              <a:rPr lang="en-US" altLang="ru-RU" sz="3600">
                <a:solidFill>
                  <a:srgbClr val="800080"/>
                </a:solidFill>
              </a:rPr>
              <a:t>Naive Bayes vs. </a:t>
            </a:r>
            <a:r>
              <a:rPr lang="ru-RU" altLang="ru-RU" sz="3600">
                <a:solidFill>
                  <a:srgbClr val="800080"/>
                </a:solidFill>
              </a:rPr>
              <a:t>Другие методы</a:t>
            </a:r>
            <a:endParaRPr lang="en-US" altLang="ru-RU" sz="3600">
              <a:solidFill>
                <a:srgbClr val="800080"/>
              </a:solidFill>
            </a:endParaRPr>
          </a:p>
        </p:txBody>
      </p:sp>
      <p:sp>
        <p:nvSpPr>
          <p:cNvPr id="23555" name="Slide Number Placeholder 3">
            <a:extLst>
              <a:ext uri="{FF2B5EF4-FFF2-40B4-BE49-F238E27FC236}">
                <a16:creationId xmlns:a16="http://schemas.microsoft.com/office/drawing/2014/main" id="{39CC5FAD-1B55-4D29-B841-80191E010F11}"/>
              </a:ext>
            </a:extLst>
          </p:cNvPr>
          <p:cNvSpPr txBox="1">
            <a:spLocks noGrp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E76E3182-3059-40F7-B4BB-7B9BE343E707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Arial Unicode MS" pitchFamily="34" charset="-128"/>
              </a:rPr>
              <a:pPr algn="r" eaLnBrk="1" hangingPunct="1"/>
              <a:t>19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Arial Unicode MS" pitchFamily="34" charset="-128"/>
            </a:endParaRPr>
          </a:p>
        </p:txBody>
      </p:sp>
      <p:pic>
        <p:nvPicPr>
          <p:cNvPr id="23556" name="Picture 4">
            <a:extLst>
              <a:ext uri="{FF2B5EF4-FFF2-40B4-BE49-F238E27FC236}">
                <a16:creationId xmlns:a16="http://schemas.microsoft.com/office/drawing/2014/main" id="{99A1024B-0272-4C13-AB51-1886EAD24F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530350"/>
            <a:ext cx="7696200" cy="525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TextBox 5">
            <a:extLst>
              <a:ext uri="{FF2B5EF4-FFF2-40B4-BE49-F238E27FC236}">
                <a16:creationId xmlns:a16="http://schemas.microsoft.com/office/drawing/2014/main" id="{5B821383-9170-440D-B55A-1B8C387D9A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0334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Sec.13.6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DC524838-732B-4ED0-8CBC-9EEEED27C93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57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4059ACFE-8C50-42DC-8F3C-8036DB1A396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altLang="ru-RU" sz="4000">
                <a:solidFill>
                  <a:srgbClr val="990099"/>
                </a:solidFill>
              </a:rPr>
              <a:t>Классификаторы на основе векторов. </a:t>
            </a:r>
            <a:br>
              <a:rPr lang="ru-RU" altLang="ru-RU" sz="4000">
                <a:solidFill>
                  <a:srgbClr val="990099"/>
                </a:solidFill>
              </a:rPr>
            </a:br>
            <a:r>
              <a:rPr lang="ru-RU" altLang="ru-RU" sz="4000">
                <a:solidFill>
                  <a:srgbClr val="990099"/>
                </a:solidFill>
              </a:rPr>
              <a:t>Линейные классификаторы</a:t>
            </a: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CBF76DE6-01D1-4783-9D26-87C703DCE2E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sp>
        <p:nvSpPr>
          <p:cNvPr id="6148" name="AutoShape 5" descr="y=f({\vec {w}}\cdot {\vec {x}})=f\left(\sum _{j}w_{j}x_{j}\right),">
            <a:extLst>
              <a:ext uri="{FF2B5EF4-FFF2-40B4-BE49-F238E27FC236}">
                <a16:creationId xmlns:a16="http://schemas.microsoft.com/office/drawing/2014/main" id="{A11FAE97-58C4-4DF0-8BF0-B06329E296F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6149" name="AutoShape 7" descr="y=f({\vec {w}}\cdot {\vec {x}})=f\left(\sum _{j}w_{j}x_{j}\right),">
            <a:extLst>
              <a:ext uri="{FF2B5EF4-FFF2-40B4-BE49-F238E27FC236}">
                <a16:creationId xmlns:a16="http://schemas.microsoft.com/office/drawing/2014/main" id="{CA8EE3CE-8979-4DF2-9C05-451021C7B1E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3B6B56DE-5AE6-430C-811B-3CA8E8C4434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49E06D73-8A92-4B08-95E8-70F13C501BD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060575"/>
            <a:ext cx="7773988" cy="1368425"/>
          </a:xfrm>
        </p:spPr>
        <p:txBody>
          <a:bodyPr/>
          <a:lstStyle/>
          <a:p>
            <a:pPr eaLnBrk="1" hangingPunct="1"/>
            <a:r>
              <a:rPr lang="ru-RU" altLang="ru-RU" sz="3600">
                <a:solidFill>
                  <a:srgbClr val="800080"/>
                </a:solidFill>
              </a:rPr>
              <a:t>Тематическая классификация (рубрицирование) </a:t>
            </a:r>
            <a:br>
              <a:rPr lang="ru-RU" altLang="ru-RU" sz="3600">
                <a:solidFill>
                  <a:srgbClr val="800080"/>
                </a:solidFill>
              </a:rPr>
            </a:br>
            <a:r>
              <a:rPr lang="ru-RU" altLang="ru-RU" sz="3600">
                <a:solidFill>
                  <a:srgbClr val="800080"/>
                </a:solidFill>
              </a:rPr>
              <a:t> в реальных системах</a:t>
            </a:r>
          </a:p>
        </p:txBody>
      </p:sp>
      <p:sp>
        <p:nvSpPr>
          <p:cNvPr id="24579" name="Rectangle 3">
            <a:extLst>
              <a:ext uri="{FF2B5EF4-FFF2-40B4-BE49-F238E27FC236}">
                <a16:creationId xmlns:a16="http://schemas.microsoft.com/office/drawing/2014/main" id="{8CAF5217-924B-4D87-B220-E35F097A1D1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658C1890-8594-455F-8B7F-4B2459915D0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85552001-551B-4269-86A8-52D775728D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>
                <a:solidFill>
                  <a:srgbClr val="800080"/>
                </a:solidFill>
              </a:rPr>
              <a:t>Методы рубрицирования</a:t>
            </a:r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B55F5B3B-DCD1-4A7A-9CC3-605EB980F69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Ручное рубрицирование</a:t>
            </a:r>
          </a:p>
          <a:p>
            <a:pPr lvl="1" eaLnBrk="1" hangingPunct="1"/>
            <a:r>
              <a:rPr lang="ru-RU" altLang="ru-RU"/>
              <a:t>Используется для оценки качества автоматического рубрицирования</a:t>
            </a:r>
          </a:p>
          <a:p>
            <a:pPr eaLnBrk="1" hangingPunct="1"/>
            <a:r>
              <a:rPr lang="ru-RU" altLang="ru-RU"/>
              <a:t>Автоматическое рубрицирование</a:t>
            </a:r>
          </a:p>
          <a:p>
            <a:pPr lvl="1" eaLnBrk="1" hangingPunct="1"/>
            <a:r>
              <a:rPr lang="ru-RU" altLang="ru-RU"/>
              <a:t>Инженерный подход (методы, основанные на знаниях)</a:t>
            </a:r>
          </a:p>
          <a:p>
            <a:pPr lvl="1" eaLnBrk="1" hangingPunct="1"/>
            <a:r>
              <a:rPr lang="ru-RU" altLang="ru-RU"/>
              <a:t>Машинное обучение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D29B7B7E-7B52-4690-9424-A5C967BA9A8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35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E0526196-0D78-46E8-B390-5011F31806F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707438" cy="762000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3600" dirty="0">
                <a:solidFill>
                  <a:srgbClr val="990099"/>
                </a:solidFill>
                <a:latin typeface="+mn-lt"/>
              </a:rPr>
              <a:t>Ручное рубрицирование</a:t>
            </a:r>
          </a:p>
        </p:txBody>
      </p:sp>
      <p:sp>
        <p:nvSpPr>
          <p:cNvPr id="26627" name="Rectangle 3">
            <a:extLst>
              <a:ext uri="{FF2B5EF4-FFF2-40B4-BE49-F238E27FC236}">
                <a16:creationId xmlns:a16="http://schemas.microsoft.com/office/drawing/2014/main" id="{6FF475CF-4B04-455D-B64E-DD6BFDC0C31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09600" y="838200"/>
            <a:ext cx="8153400" cy="5791200"/>
          </a:xfrm>
        </p:spPr>
        <p:txBody>
          <a:bodyPr/>
          <a:lstStyle/>
          <a:p>
            <a:pPr eaLnBrk="1" hangingPunct="1"/>
            <a:r>
              <a:rPr lang="ru-RU" altLang="ru-RU" sz="2400"/>
              <a:t>Высокая точность рубрицирования</a:t>
            </a:r>
          </a:p>
          <a:p>
            <a:pPr lvl="1" eaLnBrk="1" hangingPunct="1"/>
            <a:r>
              <a:rPr lang="ru-RU" altLang="ru-RU" sz="2000"/>
              <a:t>Обычно процент документов, в которых проставлена явно неправильная рубрика, чрезвычайно мал</a:t>
            </a:r>
          </a:p>
          <a:p>
            <a:pPr eaLnBrk="1" hangingPunct="1"/>
            <a:r>
              <a:rPr lang="ru-RU" altLang="ru-RU" sz="2400"/>
              <a:t>Низкая полнота рубрицирования</a:t>
            </a:r>
          </a:p>
          <a:p>
            <a:pPr lvl="1" eaLnBrk="1" hangingPunct="1"/>
            <a:r>
              <a:rPr lang="ru-RU" altLang="ru-RU" sz="2000"/>
              <a:t>одна-две основных рубрики, характеризующие основное содержание документа, хотя  документ может быть отнесен и к ряду других рубрик. </a:t>
            </a:r>
          </a:p>
          <a:p>
            <a:pPr lvl="1" eaLnBrk="1" hangingPunct="1"/>
            <a:r>
              <a:rPr lang="ru-RU" altLang="ru-RU" sz="2000"/>
              <a:t>В результате получается, что </a:t>
            </a:r>
          </a:p>
          <a:p>
            <a:pPr lvl="2" eaLnBrk="1" hangingPunct="1"/>
            <a:r>
              <a:rPr lang="ru-RU" altLang="ru-RU" sz="2000"/>
              <a:t>Процент совпадения результатов рубрицирования различных экспертов весьма низкий - 60 %. </a:t>
            </a:r>
          </a:p>
          <a:p>
            <a:pPr lvl="2" eaLnBrk="1" hangingPunct="1"/>
            <a:r>
              <a:rPr lang="ru-RU" altLang="ru-RU" sz="2000"/>
              <a:t>В результате похожие документы могут получить достаточно разные наборы рубрик</a:t>
            </a:r>
          </a:p>
          <a:p>
            <a:pPr lvl="2" eaLnBrk="1" hangingPunct="1"/>
            <a:r>
              <a:rPr lang="ru-RU" altLang="ru-RU" sz="2000"/>
              <a:t>Непоследовательность ручного рубрицирования </a:t>
            </a:r>
          </a:p>
          <a:p>
            <a:pPr lvl="2" eaLnBrk="1" hangingPunct="1"/>
            <a:endParaRPr lang="ru-RU" altLang="ru-RU"/>
          </a:p>
          <a:p>
            <a:pPr lvl="2" eaLnBrk="1" hangingPunct="1"/>
            <a:r>
              <a:rPr lang="ru-RU" altLang="ru-RU"/>
              <a:t>Низкая скорость обработки документов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CBC961CE-E6B1-4EEA-A18C-AAB0E54D95F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2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0F6F1837-7096-4843-B534-2B1DC1A5B7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09600" y="152400"/>
            <a:ext cx="7772400" cy="381000"/>
          </a:xfrm>
        </p:spPr>
        <p:txBody>
          <a:bodyPr/>
          <a:lstStyle/>
          <a:p>
            <a:pPr eaLnBrk="1" hangingPunct="1"/>
            <a:r>
              <a:rPr lang="ru-RU" altLang="ru-RU" sz="3600">
                <a:solidFill>
                  <a:srgbClr val="990099"/>
                </a:solidFill>
              </a:rPr>
              <a:t>Субъективизм экспертов</a:t>
            </a:r>
            <a:endParaRPr lang="en-US" altLang="ru-RU" sz="3600">
              <a:solidFill>
                <a:srgbClr val="990099"/>
              </a:solidFill>
            </a:endParaRPr>
          </a:p>
        </p:txBody>
      </p:sp>
      <p:sp>
        <p:nvSpPr>
          <p:cNvPr id="27651" name="Oval 3">
            <a:extLst>
              <a:ext uri="{FF2B5EF4-FFF2-40B4-BE49-F238E27FC236}">
                <a16:creationId xmlns:a16="http://schemas.microsoft.com/office/drawing/2014/main" id="{486957DE-5E84-4DAF-9F00-A841DC7AE6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1600" y="2286000"/>
            <a:ext cx="3581400" cy="2514600"/>
          </a:xfrm>
          <a:prstGeom prst="ellipse">
            <a:avLst/>
          </a:prstGeom>
          <a:solidFill>
            <a:schemeClr val="accent1">
              <a:alpha val="50195"/>
            </a:scheme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7652" name="Oval 4">
            <a:extLst>
              <a:ext uri="{FF2B5EF4-FFF2-40B4-BE49-F238E27FC236}">
                <a16:creationId xmlns:a16="http://schemas.microsoft.com/office/drawing/2014/main" id="{AA7F5C04-8503-46F5-8C3B-CA5C277857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2286000"/>
            <a:ext cx="3581400" cy="2514600"/>
          </a:xfrm>
          <a:prstGeom prst="ellipse">
            <a:avLst/>
          </a:prstGeom>
          <a:solidFill>
            <a:schemeClr val="accent1">
              <a:alpha val="50195"/>
            </a:scheme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7653" name="Oval 5">
            <a:extLst>
              <a:ext uri="{FF2B5EF4-FFF2-40B4-BE49-F238E27FC236}">
                <a16:creationId xmlns:a16="http://schemas.microsoft.com/office/drawing/2014/main" id="{9A6D8DB2-8AD4-4412-A170-99B4D383A1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0" y="3276600"/>
            <a:ext cx="3581400" cy="2514600"/>
          </a:xfrm>
          <a:prstGeom prst="ellipse">
            <a:avLst/>
          </a:prstGeom>
          <a:solidFill>
            <a:schemeClr val="accent1">
              <a:alpha val="50195"/>
            </a:scheme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27654" name="Picture 6" descr="PE01753_">
            <a:extLst>
              <a:ext uri="{FF2B5EF4-FFF2-40B4-BE49-F238E27FC236}">
                <a16:creationId xmlns:a16="http://schemas.microsoft.com/office/drawing/2014/main" id="{5E9DE3E9-A374-45E4-B794-E16CDDB8F7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819400"/>
            <a:ext cx="982663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5" name="Picture 7" descr="BD06790_">
            <a:extLst>
              <a:ext uri="{FF2B5EF4-FFF2-40B4-BE49-F238E27FC236}">
                <a16:creationId xmlns:a16="http://schemas.microsoft.com/office/drawing/2014/main" id="{EAD2E772-6A1E-441F-B55B-F6F63B12E0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5821363"/>
            <a:ext cx="1066800" cy="88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6" name="Picture 8" descr="BD06784_">
            <a:extLst>
              <a:ext uri="{FF2B5EF4-FFF2-40B4-BE49-F238E27FC236}">
                <a16:creationId xmlns:a16="http://schemas.microsoft.com/office/drawing/2014/main" id="{FA542271-2B21-4899-A500-38AFDE8452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2895600"/>
            <a:ext cx="1138238" cy="105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7" name="Picture 9" descr="BS00554_">
            <a:extLst>
              <a:ext uri="{FF2B5EF4-FFF2-40B4-BE49-F238E27FC236}">
                <a16:creationId xmlns:a16="http://schemas.microsoft.com/office/drawing/2014/main" id="{11EFBDA4-6057-4D2F-A7D6-CE593DA6CD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3505200"/>
            <a:ext cx="996950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8" name="Rectangle 10">
            <a:extLst>
              <a:ext uri="{FF2B5EF4-FFF2-40B4-BE49-F238E27FC236}">
                <a16:creationId xmlns:a16="http://schemas.microsoft.com/office/drawing/2014/main" id="{BAFF5443-F850-4BA5-9844-43EB57E583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2819400"/>
            <a:ext cx="990600" cy="152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7659" name="Rectangle 11">
            <a:extLst>
              <a:ext uri="{FF2B5EF4-FFF2-40B4-BE49-F238E27FC236}">
                <a16:creationId xmlns:a16="http://schemas.microsoft.com/office/drawing/2014/main" id="{0BEC3A5B-61A0-4025-95E7-2A5D1756F2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3048000"/>
            <a:ext cx="990600" cy="1524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7660" name="Rectangle 12">
            <a:extLst>
              <a:ext uri="{FF2B5EF4-FFF2-40B4-BE49-F238E27FC236}">
                <a16:creationId xmlns:a16="http://schemas.microsoft.com/office/drawing/2014/main" id="{0E0D11B5-33A7-42B3-A73A-EB2CD5644B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3276600"/>
            <a:ext cx="990600" cy="152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7661" name="Rectangle 13">
            <a:extLst>
              <a:ext uri="{FF2B5EF4-FFF2-40B4-BE49-F238E27FC236}">
                <a16:creationId xmlns:a16="http://schemas.microsoft.com/office/drawing/2014/main" id="{3598E06D-E403-444F-B639-CCD48A404D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9800" y="2743200"/>
            <a:ext cx="990600" cy="1524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7662" name="Rectangle 14">
            <a:extLst>
              <a:ext uri="{FF2B5EF4-FFF2-40B4-BE49-F238E27FC236}">
                <a16:creationId xmlns:a16="http://schemas.microsoft.com/office/drawing/2014/main" id="{86C2542B-F551-4BBF-A93A-7AEAF3D42D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9800" y="2971800"/>
            <a:ext cx="990600" cy="1524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7663" name="Rectangle 15">
            <a:extLst>
              <a:ext uri="{FF2B5EF4-FFF2-40B4-BE49-F238E27FC236}">
                <a16:creationId xmlns:a16="http://schemas.microsoft.com/office/drawing/2014/main" id="{6CD7D31E-A7F9-483F-BB84-02CA8A273C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0" y="4800600"/>
            <a:ext cx="990600" cy="152400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7664" name="Rectangle 16">
            <a:extLst>
              <a:ext uri="{FF2B5EF4-FFF2-40B4-BE49-F238E27FC236}">
                <a16:creationId xmlns:a16="http://schemas.microsoft.com/office/drawing/2014/main" id="{506CEF07-C6F7-48EA-8B91-DA620A489B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0" y="5029200"/>
            <a:ext cx="990600" cy="152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7665" name="Rectangle 17">
            <a:extLst>
              <a:ext uri="{FF2B5EF4-FFF2-40B4-BE49-F238E27FC236}">
                <a16:creationId xmlns:a16="http://schemas.microsoft.com/office/drawing/2014/main" id="{C3D76DE4-2EF0-45F6-98CA-04CE666411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0" y="5257800"/>
            <a:ext cx="990600" cy="1524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7666" name="Text Box 18">
            <a:extLst>
              <a:ext uri="{FF2B5EF4-FFF2-40B4-BE49-F238E27FC236}">
                <a16:creationId xmlns:a16="http://schemas.microsoft.com/office/drawing/2014/main" id="{D9ADEBC3-00AC-40F0-AB95-56D7FCEDC3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8963" y="1066800"/>
            <a:ext cx="5465762" cy="8302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/>
              <a:t>Совпадение при ручной рубрикации </a:t>
            </a:r>
            <a:br>
              <a:rPr lang="ru-RU" altLang="ru-RU" sz="2400"/>
            </a:br>
            <a:r>
              <a:rPr lang="ru-RU" altLang="ru-RU" sz="2400"/>
              <a:t>между разными экспертами 60%</a:t>
            </a:r>
            <a:endParaRPr lang="en-US" altLang="ru-RU" sz="24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ECACD57F-A149-4F43-81E9-0F1EE27DDB1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71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>
            <a:extLst>
              <a:ext uri="{FF2B5EF4-FFF2-40B4-BE49-F238E27FC236}">
                <a16:creationId xmlns:a16="http://schemas.microsoft.com/office/drawing/2014/main" id="{FBA29E90-768C-45EF-A0D7-5E828827C14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pPr eaLnBrk="1" hangingPunct="1"/>
            <a:r>
              <a:rPr lang="ru-RU" altLang="ru-RU" sz="2800">
                <a:solidFill>
                  <a:srgbClr val="990099"/>
                </a:solidFill>
              </a:rPr>
              <a:t>Мало отличающиеся документы </a:t>
            </a:r>
            <a:br>
              <a:rPr lang="ru-RU" altLang="ru-RU" sz="2800">
                <a:solidFill>
                  <a:srgbClr val="990099"/>
                </a:solidFill>
              </a:rPr>
            </a:br>
            <a:r>
              <a:rPr lang="ru-RU" altLang="ru-RU" sz="2800">
                <a:solidFill>
                  <a:srgbClr val="990099"/>
                </a:solidFill>
              </a:rPr>
              <a:t>имеют разные наборы рубрик: как обучаться</a:t>
            </a:r>
            <a:r>
              <a:rPr lang="en-US" altLang="ru-RU" sz="2800">
                <a:solidFill>
                  <a:srgbClr val="990099"/>
                </a:solidFill>
              </a:rPr>
              <a:t>?</a:t>
            </a:r>
            <a:endParaRPr lang="ru-RU" altLang="ru-RU" sz="2800">
              <a:solidFill>
                <a:srgbClr val="990099"/>
              </a:solidFill>
            </a:endParaRPr>
          </a:p>
        </p:txBody>
      </p:sp>
      <p:graphicFrame>
        <p:nvGraphicFramePr>
          <p:cNvPr id="1026" name="Object 3">
            <a:extLst>
              <a:ext uri="{FF2B5EF4-FFF2-40B4-BE49-F238E27FC236}">
                <a16:creationId xmlns:a16="http://schemas.microsoft.com/office/drawing/2014/main" id="{ED10A563-FDD7-4019-B1B9-EAEDE2A118B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53340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Документ" r:id="rId5" imgW="5634228" imgH="3995928" progId="Word.Document.8">
                  <p:embed/>
                </p:oleObj>
              </mc:Choice>
              <mc:Fallback>
                <p:oleObj name="Документ" r:id="rId5" imgW="5634228" imgH="3995928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3340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9F740F67-A608-4358-980E-CBA584C8CA00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61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F1EDEDA5-196C-49F4-8B0F-402144D4E90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pPr eaLnBrk="1" hangingPunct="1"/>
            <a:r>
              <a:rPr lang="ru-RU" altLang="ru-RU" sz="3200">
                <a:solidFill>
                  <a:srgbClr val="990099"/>
                </a:solidFill>
              </a:rPr>
              <a:t>Субъективность ручного рубрицирования</a:t>
            </a:r>
            <a:br>
              <a:rPr lang="ru-RU" altLang="ru-RU" sz="2800" b="1"/>
            </a:br>
            <a:r>
              <a:rPr lang="ru-RU" altLang="ru-RU" sz="1600" b="1">
                <a:cs typeface="Times New Roman" panose="02020603050405020304" pitchFamily="18" charset="0"/>
              </a:rPr>
              <a:t>Федеральны</a:t>
            </a:r>
            <a:r>
              <a:rPr lang="ru-RU" altLang="ru-RU" sz="1600" b="1"/>
              <a:t>е законы 1995-1997 гг.</a:t>
            </a:r>
            <a:r>
              <a:rPr lang="ru-RU" altLang="ru-RU" sz="1600" b="1">
                <a:cs typeface="Times New Roman" panose="02020603050405020304" pitchFamily="18" charset="0"/>
              </a:rPr>
              <a:t> </a:t>
            </a:r>
            <a:r>
              <a:rPr lang="ru-RU" altLang="ru-RU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altLang="ru-RU" sz="1600" b="1"/>
              <a:t> «</a:t>
            </a:r>
            <a:r>
              <a:rPr lang="ru-RU" altLang="ru-RU" sz="1600" b="1">
                <a:cs typeface="Times New Roman" panose="02020603050405020304" pitchFamily="18" charset="0"/>
              </a:rPr>
              <a:t>О повышении минимального размера оплаты труда</a:t>
            </a:r>
            <a:r>
              <a:rPr lang="ru-RU" altLang="ru-RU" sz="1600" b="1"/>
              <a:t>»</a:t>
            </a:r>
            <a:r>
              <a:rPr lang="ru-RU" altLang="ru-RU" sz="2800" b="1">
                <a:latin typeface="Lucida Console" panose="020B0609040504020204" pitchFamily="49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8675" name="Rectangle 3">
            <a:extLst>
              <a:ext uri="{FF2B5EF4-FFF2-40B4-BE49-F238E27FC236}">
                <a16:creationId xmlns:a16="http://schemas.microsoft.com/office/drawing/2014/main" id="{5311B16C-5741-42BA-9FAE-BDBB58909D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8" y="-7013575"/>
            <a:ext cx="9144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000">
                <a:latin typeface="Lucida Console" panose="020B0609040504020204" pitchFamily="49" charset="0"/>
                <a:cs typeface="Times New Roman" panose="02020603050405020304" pitchFamily="18" charset="0"/>
              </a:rPr>
              <a:t>Рубрики</a:t>
            </a:r>
          </a:p>
          <a:p>
            <a:endParaRPr lang="ru-RU" altLang="ru-RU" sz="2400">
              <a:latin typeface="Times New Roman" panose="02020603050405020304" pitchFamily="18" charset="0"/>
            </a:endParaRPr>
          </a:p>
        </p:txBody>
      </p:sp>
      <p:grpSp>
        <p:nvGrpSpPr>
          <p:cNvPr id="28676" name="Group 4">
            <a:extLst>
              <a:ext uri="{FF2B5EF4-FFF2-40B4-BE49-F238E27FC236}">
                <a16:creationId xmlns:a16="http://schemas.microsoft.com/office/drawing/2014/main" id="{59A2ED3F-7C5E-447B-BEED-E75492C55B20}"/>
              </a:ext>
            </a:extLst>
          </p:cNvPr>
          <p:cNvGrpSpPr>
            <a:grpSpLocks/>
          </p:cNvGrpSpPr>
          <p:nvPr/>
        </p:nvGrpSpPr>
        <p:grpSpPr bwMode="auto">
          <a:xfrm>
            <a:off x="-228600" y="1143000"/>
            <a:ext cx="9372600" cy="5715000"/>
            <a:chOff x="-2" y="382"/>
            <a:chExt cx="2732" cy="7492"/>
          </a:xfrm>
        </p:grpSpPr>
        <p:grpSp>
          <p:nvGrpSpPr>
            <p:cNvPr id="28678" name="Group 5">
              <a:extLst>
                <a:ext uri="{FF2B5EF4-FFF2-40B4-BE49-F238E27FC236}">
                  <a16:creationId xmlns:a16="http://schemas.microsoft.com/office/drawing/2014/main" id="{84BD5820-A9F1-4B2B-B031-BA0517B0965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384"/>
              <a:ext cx="2728" cy="7488"/>
              <a:chOff x="0" y="384"/>
              <a:chExt cx="2728" cy="7488"/>
            </a:xfrm>
          </p:grpSpPr>
          <p:grpSp>
            <p:nvGrpSpPr>
              <p:cNvPr id="28680" name="Group 6">
                <a:extLst>
                  <a:ext uri="{FF2B5EF4-FFF2-40B4-BE49-F238E27FC236}">
                    <a16:creationId xmlns:a16="http://schemas.microsoft.com/office/drawing/2014/main" id="{40FF5D4F-B276-4BEC-8976-D5B9AE2F4DE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384"/>
                <a:ext cx="546" cy="480"/>
                <a:chOff x="0" y="384"/>
                <a:chExt cx="546" cy="480"/>
              </a:xfrm>
            </p:grpSpPr>
            <p:sp>
              <p:nvSpPr>
                <p:cNvPr id="29014" name="Rectangle 7">
                  <a:extLst>
                    <a:ext uri="{FF2B5EF4-FFF2-40B4-BE49-F238E27FC236}">
                      <a16:creationId xmlns:a16="http://schemas.microsoft.com/office/drawing/2014/main" id="{1BF116DD-802A-425A-AD63-4C7AAD59DAE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" y="384"/>
                  <a:ext cx="460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 </a:t>
                  </a:r>
                </a:p>
                <a:p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9015" name="Rectangle 8">
                  <a:extLst>
                    <a:ext uri="{FF2B5EF4-FFF2-40B4-BE49-F238E27FC236}">
                      <a16:creationId xmlns:a16="http://schemas.microsoft.com/office/drawing/2014/main" id="{39E42F95-8714-41B3-B921-0AA6560B520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384"/>
                  <a:ext cx="546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681" name="Group 9">
                <a:extLst>
                  <a:ext uri="{FF2B5EF4-FFF2-40B4-BE49-F238E27FC236}">
                    <a16:creationId xmlns:a16="http://schemas.microsoft.com/office/drawing/2014/main" id="{7F93395A-8C59-4345-8D49-9CE34F11BF5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46" y="384"/>
                <a:ext cx="379" cy="480"/>
                <a:chOff x="546" y="384"/>
                <a:chExt cx="379" cy="480"/>
              </a:xfrm>
            </p:grpSpPr>
            <p:sp>
              <p:nvSpPr>
                <p:cNvPr id="29012" name="Rectangle 10">
                  <a:extLst>
                    <a:ext uri="{FF2B5EF4-FFF2-40B4-BE49-F238E27FC236}">
                      <a16:creationId xmlns:a16="http://schemas.microsoft.com/office/drawing/2014/main" id="{27B52D46-C9A2-4DD3-888D-534FCE1012A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89" y="384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200" b="1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1(95)116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9013" name="Rectangle 11">
                  <a:extLst>
                    <a:ext uri="{FF2B5EF4-FFF2-40B4-BE49-F238E27FC236}">
                      <a16:creationId xmlns:a16="http://schemas.microsoft.com/office/drawing/2014/main" id="{AE09E677-2F17-4A36-B42E-B590A30A14A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6" y="384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682" name="Group 12">
                <a:extLst>
                  <a:ext uri="{FF2B5EF4-FFF2-40B4-BE49-F238E27FC236}">
                    <a16:creationId xmlns:a16="http://schemas.microsoft.com/office/drawing/2014/main" id="{D96AE853-402B-4281-B738-15316FB6D53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25" y="384"/>
                <a:ext cx="379" cy="480"/>
                <a:chOff x="925" y="384"/>
                <a:chExt cx="379" cy="480"/>
              </a:xfrm>
            </p:grpSpPr>
            <p:sp>
              <p:nvSpPr>
                <p:cNvPr id="29010" name="Rectangle 13">
                  <a:extLst>
                    <a:ext uri="{FF2B5EF4-FFF2-40B4-BE49-F238E27FC236}">
                      <a16:creationId xmlns:a16="http://schemas.microsoft.com/office/drawing/2014/main" id="{DCAF41A8-67E6-4D23-BE25-E606F416A45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68" y="384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200" b="1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2(95)159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9011" name="Rectangle 14">
                  <a:extLst>
                    <a:ext uri="{FF2B5EF4-FFF2-40B4-BE49-F238E27FC236}">
                      <a16:creationId xmlns:a16="http://schemas.microsoft.com/office/drawing/2014/main" id="{7C532E4F-A3EA-4767-A5EA-BA463F6A321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25" y="384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683" name="Group 15">
                <a:extLst>
                  <a:ext uri="{FF2B5EF4-FFF2-40B4-BE49-F238E27FC236}">
                    <a16:creationId xmlns:a16="http://schemas.microsoft.com/office/drawing/2014/main" id="{8A69AB63-03EF-4FC0-964F-309B85456C9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304" y="384"/>
                <a:ext cx="379" cy="480"/>
                <a:chOff x="1304" y="384"/>
                <a:chExt cx="379" cy="480"/>
              </a:xfrm>
            </p:grpSpPr>
            <p:sp>
              <p:nvSpPr>
                <p:cNvPr id="29008" name="Rectangle 16">
                  <a:extLst>
                    <a:ext uri="{FF2B5EF4-FFF2-40B4-BE49-F238E27FC236}">
                      <a16:creationId xmlns:a16="http://schemas.microsoft.com/office/drawing/2014/main" id="{6564B41C-3FE6-4289-B899-D3724E07CFA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47" y="384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200" b="1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3(96)40</a:t>
                  </a:r>
                </a:p>
              </p:txBody>
            </p:sp>
            <p:sp>
              <p:nvSpPr>
                <p:cNvPr id="29009" name="Rectangle 17">
                  <a:extLst>
                    <a:ext uri="{FF2B5EF4-FFF2-40B4-BE49-F238E27FC236}">
                      <a16:creationId xmlns:a16="http://schemas.microsoft.com/office/drawing/2014/main" id="{149EDFDE-C7D9-4C8E-82E9-E4609D016A7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04" y="384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684" name="Group 18">
                <a:extLst>
                  <a:ext uri="{FF2B5EF4-FFF2-40B4-BE49-F238E27FC236}">
                    <a16:creationId xmlns:a16="http://schemas.microsoft.com/office/drawing/2014/main" id="{B9A336CC-858C-4A1F-8AD8-E29E019A3CB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683" y="384"/>
                <a:ext cx="379" cy="480"/>
                <a:chOff x="1683" y="384"/>
                <a:chExt cx="379" cy="480"/>
              </a:xfrm>
            </p:grpSpPr>
            <p:sp>
              <p:nvSpPr>
                <p:cNvPr id="29006" name="Rectangle 19">
                  <a:extLst>
                    <a:ext uri="{FF2B5EF4-FFF2-40B4-BE49-F238E27FC236}">
                      <a16:creationId xmlns:a16="http://schemas.microsoft.com/office/drawing/2014/main" id="{9EE4FD41-4003-44AD-80C8-1288960663A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26" y="384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200" b="1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4(97)6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9007" name="Rectangle 20">
                  <a:extLst>
                    <a:ext uri="{FF2B5EF4-FFF2-40B4-BE49-F238E27FC236}">
                      <a16:creationId xmlns:a16="http://schemas.microsoft.com/office/drawing/2014/main" id="{3921AC2C-25E3-4986-BC3C-264E88FF4B9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683" y="384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685" name="Group 21">
                <a:extLst>
                  <a:ext uri="{FF2B5EF4-FFF2-40B4-BE49-F238E27FC236}">
                    <a16:creationId xmlns:a16="http://schemas.microsoft.com/office/drawing/2014/main" id="{83649889-3401-41B9-9984-A64D4F9D3F5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62" y="384"/>
                <a:ext cx="379" cy="480"/>
                <a:chOff x="2062" y="384"/>
                <a:chExt cx="379" cy="480"/>
              </a:xfrm>
            </p:grpSpPr>
            <p:sp>
              <p:nvSpPr>
                <p:cNvPr id="29004" name="Rectangle 22">
                  <a:extLst>
                    <a:ext uri="{FF2B5EF4-FFF2-40B4-BE49-F238E27FC236}">
                      <a16:creationId xmlns:a16="http://schemas.microsoft.com/office/drawing/2014/main" id="{133F7640-37D7-456D-91CB-9833DA7CEBA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05" y="384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200" b="1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5(95)43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9005" name="Rectangle 23">
                  <a:extLst>
                    <a:ext uri="{FF2B5EF4-FFF2-40B4-BE49-F238E27FC236}">
                      <a16:creationId xmlns:a16="http://schemas.microsoft.com/office/drawing/2014/main" id="{C4B763FC-A1B8-45F9-A48D-D50D8E79FEA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62" y="384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686" name="Group 24">
                <a:extLst>
                  <a:ext uri="{FF2B5EF4-FFF2-40B4-BE49-F238E27FC236}">
                    <a16:creationId xmlns:a16="http://schemas.microsoft.com/office/drawing/2014/main" id="{B9CAB825-5BA5-4C29-88A3-7647B4BBC4B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41" y="384"/>
                <a:ext cx="287" cy="480"/>
                <a:chOff x="2441" y="384"/>
                <a:chExt cx="287" cy="480"/>
              </a:xfrm>
            </p:grpSpPr>
            <p:sp>
              <p:nvSpPr>
                <p:cNvPr id="29002" name="Rectangle 25">
                  <a:extLst>
                    <a:ext uri="{FF2B5EF4-FFF2-40B4-BE49-F238E27FC236}">
                      <a16:creationId xmlns:a16="http://schemas.microsoft.com/office/drawing/2014/main" id="{387A0E79-6E2A-4CF7-B2D5-3F21D57D0EF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84" y="384"/>
                  <a:ext cx="201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200" b="1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Итого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9003" name="Rectangle 26">
                  <a:extLst>
                    <a:ext uri="{FF2B5EF4-FFF2-40B4-BE49-F238E27FC236}">
                      <a16:creationId xmlns:a16="http://schemas.microsoft.com/office/drawing/2014/main" id="{993B6343-1A40-43BB-A967-DF807A37C78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41" y="384"/>
                  <a:ext cx="287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687" name="Group 27">
                <a:extLst>
                  <a:ext uri="{FF2B5EF4-FFF2-40B4-BE49-F238E27FC236}">
                    <a16:creationId xmlns:a16="http://schemas.microsoft.com/office/drawing/2014/main" id="{718307A2-2E8A-4642-A350-39430CA1163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864"/>
                <a:ext cx="546" cy="480"/>
                <a:chOff x="0" y="864"/>
                <a:chExt cx="546" cy="480"/>
              </a:xfrm>
            </p:grpSpPr>
            <p:sp>
              <p:nvSpPr>
                <p:cNvPr id="29000" name="Rectangle 28">
                  <a:extLst>
                    <a:ext uri="{FF2B5EF4-FFF2-40B4-BE49-F238E27FC236}">
                      <a16:creationId xmlns:a16="http://schemas.microsoft.com/office/drawing/2014/main" id="{E6516676-084D-40E5-806C-E4A14AA07A8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" y="864"/>
                  <a:ext cx="460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sz="1400" b="1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010140030010</a:t>
                  </a:r>
                </a:p>
                <a:p>
                  <a:endParaRPr lang="ru-RU" altLang="ru-RU" sz="14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9001" name="Rectangle 29">
                  <a:extLst>
                    <a:ext uri="{FF2B5EF4-FFF2-40B4-BE49-F238E27FC236}">
                      <a16:creationId xmlns:a16="http://schemas.microsoft.com/office/drawing/2014/main" id="{F391350B-03F4-4966-BBC2-90368FFC678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864"/>
                  <a:ext cx="546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688" name="Group 30">
                <a:extLst>
                  <a:ext uri="{FF2B5EF4-FFF2-40B4-BE49-F238E27FC236}">
                    <a16:creationId xmlns:a16="http://schemas.microsoft.com/office/drawing/2014/main" id="{33F371D4-2F8B-4B26-918E-FDAD4AA03E8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46" y="864"/>
                <a:ext cx="379" cy="480"/>
                <a:chOff x="546" y="864"/>
                <a:chExt cx="379" cy="480"/>
              </a:xfrm>
            </p:grpSpPr>
            <p:sp>
              <p:nvSpPr>
                <p:cNvPr id="28998" name="Rectangle 31">
                  <a:extLst>
                    <a:ext uri="{FF2B5EF4-FFF2-40B4-BE49-F238E27FC236}">
                      <a16:creationId xmlns:a16="http://schemas.microsoft.com/office/drawing/2014/main" id="{8F158133-5BDF-4A5D-A495-BBCF3E251BD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89" y="864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 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999" name="Rectangle 32">
                  <a:extLst>
                    <a:ext uri="{FF2B5EF4-FFF2-40B4-BE49-F238E27FC236}">
                      <a16:creationId xmlns:a16="http://schemas.microsoft.com/office/drawing/2014/main" id="{685A550C-B32E-4ED7-8990-B4573307F15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6" y="864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689" name="Group 33">
                <a:extLst>
                  <a:ext uri="{FF2B5EF4-FFF2-40B4-BE49-F238E27FC236}">
                    <a16:creationId xmlns:a16="http://schemas.microsoft.com/office/drawing/2014/main" id="{3D34B1E1-4302-4F13-A69F-96A5C1B9831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25" y="864"/>
                <a:ext cx="379" cy="480"/>
                <a:chOff x="925" y="864"/>
                <a:chExt cx="379" cy="480"/>
              </a:xfrm>
            </p:grpSpPr>
            <p:sp>
              <p:nvSpPr>
                <p:cNvPr id="28996" name="Rectangle 34">
                  <a:extLst>
                    <a:ext uri="{FF2B5EF4-FFF2-40B4-BE49-F238E27FC236}">
                      <a16:creationId xmlns:a16="http://schemas.microsoft.com/office/drawing/2014/main" id="{A9078E91-5DF8-4D22-8637-C9274F44EB4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68" y="864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2000" b="1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+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997" name="Rectangle 35">
                  <a:extLst>
                    <a:ext uri="{FF2B5EF4-FFF2-40B4-BE49-F238E27FC236}">
                      <a16:creationId xmlns:a16="http://schemas.microsoft.com/office/drawing/2014/main" id="{58256B58-D1A9-4947-96C5-36A58334D1F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25" y="864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690" name="Group 36">
                <a:extLst>
                  <a:ext uri="{FF2B5EF4-FFF2-40B4-BE49-F238E27FC236}">
                    <a16:creationId xmlns:a16="http://schemas.microsoft.com/office/drawing/2014/main" id="{223B98C4-2BC3-4DA1-805F-A5B69B49483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304" y="864"/>
                <a:ext cx="379" cy="480"/>
                <a:chOff x="1304" y="864"/>
                <a:chExt cx="379" cy="480"/>
              </a:xfrm>
            </p:grpSpPr>
            <p:sp>
              <p:nvSpPr>
                <p:cNvPr id="28994" name="Rectangle 37">
                  <a:extLst>
                    <a:ext uri="{FF2B5EF4-FFF2-40B4-BE49-F238E27FC236}">
                      <a16:creationId xmlns:a16="http://schemas.microsoft.com/office/drawing/2014/main" id="{43DC6E84-4D3E-461E-ABCF-A290241CB6E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47" y="864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2000" b="1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+</a:t>
                  </a:r>
                </a:p>
                <a:p>
                  <a:pPr algn="ctr"/>
                  <a:endParaRPr lang="ru-RU" altLang="ru-RU" sz="2000" b="1">
                    <a:latin typeface="Times New Roman" panose="02020603050405020304" pitchFamily="18" charset="0"/>
                  </a:endParaRP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995" name="Rectangle 38">
                  <a:extLst>
                    <a:ext uri="{FF2B5EF4-FFF2-40B4-BE49-F238E27FC236}">
                      <a16:creationId xmlns:a16="http://schemas.microsoft.com/office/drawing/2014/main" id="{C9CDC21B-9436-46EF-9031-14ADA8BDF9C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04" y="864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691" name="Group 39">
                <a:extLst>
                  <a:ext uri="{FF2B5EF4-FFF2-40B4-BE49-F238E27FC236}">
                    <a16:creationId xmlns:a16="http://schemas.microsoft.com/office/drawing/2014/main" id="{65C7972C-A2AA-4CF1-A609-EA99CCE4BE4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683" y="864"/>
                <a:ext cx="379" cy="480"/>
                <a:chOff x="1683" y="864"/>
                <a:chExt cx="379" cy="480"/>
              </a:xfrm>
            </p:grpSpPr>
            <p:sp>
              <p:nvSpPr>
                <p:cNvPr id="28992" name="Rectangle 40">
                  <a:extLst>
                    <a:ext uri="{FF2B5EF4-FFF2-40B4-BE49-F238E27FC236}">
                      <a16:creationId xmlns:a16="http://schemas.microsoft.com/office/drawing/2014/main" id="{474DD880-C7B9-442B-8564-A2E8D797D5E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26" y="864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2000" b="1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+</a:t>
                  </a:r>
                </a:p>
                <a:p>
                  <a:pPr algn="ctr"/>
                  <a:endParaRPr lang="ru-RU" altLang="ru-RU" sz="20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993" name="Rectangle 41">
                  <a:extLst>
                    <a:ext uri="{FF2B5EF4-FFF2-40B4-BE49-F238E27FC236}">
                      <a16:creationId xmlns:a16="http://schemas.microsoft.com/office/drawing/2014/main" id="{4363BA57-D999-4BF9-B2B6-96FBA6227A1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683" y="864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692" name="Group 42">
                <a:extLst>
                  <a:ext uri="{FF2B5EF4-FFF2-40B4-BE49-F238E27FC236}">
                    <a16:creationId xmlns:a16="http://schemas.microsoft.com/office/drawing/2014/main" id="{338C931B-CEAF-43E0-A96C-A49B1568F11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62" y="864"/>
                <a:ext cx="379" cy="480"/>
                <a:chOff x="2062" y="864"/>
                <a:chExt cx="379" cy="480"/>
              </a:xfrm>
            </p:grpSpPr>
            <p:sp>
              <p:nvSpPr>
                <p:cNvPr id="28990" name="Rectangle 43">
                  <a:extLst>
                    <a:ext uri="{FF2B5EF4-FFF2-40B4-BE49-F238E27FC236}">
                      <a16:creationId xmlns:a16="http://schemas.microsoft.com/office/drawing/2014/main" id="{B9BA12AA-161D-443F-9BB8-F58E63EB3A7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05" y="864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2000" b="1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+</a:t>
                  </a:r>
                </a:p>
                <a:p>
                  <a:pPr algn="ctr"/>
                  <a:endParaRPr lang="ru-RU" altLang="ru-RU" sz="20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991" name="Rectangle 44">
                  <a:extLst>
                    <a:ext uri="{FF2B5EF4-FFF2-40B4-BE49-F238E27FC236}">
                      <a16:creationId xmlns:a16="http://schemas.microsoft.com/office/drawing/2014/main" id="{10B33DDD-AF51-48ED-B369-643B03124D9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62" y="864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693" name="Group 45">
                <a:extLst>
                  <a:ext uri="{FF2B5EF4-FFF2-40B4-BE49-F238E27FC236}">
                    <a16:creationId xmlns:a16="http://schemas.microsoft.com/office/drawing/2014/main" id="{B7F3DACE-0450-40FB-AFF4-0A0DD35EA65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41" y="864"/>
                <a:ext cx="287" cy="480"/>
                <a:chOff x="2441" y="864"/>
                <a:chExt cx="287" cy="480"/>
              </a:xfrm>
            </p:grpSpPr>
            <p:sp>
              <p:nvSpPr>
                <p:cNvPr id="28988" name="Rectangle 46">
                  <a:extLst>
                    <a:ext uri="{FF2B5EF4-FFF2-40B4-BE49-F238E27FC236}">
                      <a16:creationId xmlns:a16="http://schemas.microsoft.com/office/drawing/2014/main" id="{B5E7B6A6-8EAE-4C3F-9AAE-AF0779348DD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84" y="864"/>
                  <a:ext cx="201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4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989" name="Rectangle 47">
                  <a:extLst>
                    <a:ext uri="{FF2B5EF4-FFF2-40B4-BE49-F238E27FC236}">
                      <a16:creationId xmlns:a16="http://schemas.microsoft.com/office/drawing/2014/main" id="{AD140C41-2361-4751-94BF-732BF031906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41" y="864"/>
                  <a:ext cx="287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694" name="Group 48">
                <a:extLst>
                  <a:ext uri="{FF2B5EF4-FFF2-40B4-BE49-F238E27FC236}">
                    <a16:creationId xmlns:a16="http://schemas.microsoft.com/office/drawing/2014/main" id="{519D5423-95D9-49FE-8026-7B1FC432C0F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1344"/>
                <a:ext cx="546" cy="480"/>
                <a:chOff x="0" y="1344"/>
                <a:chExt cx="546" cy="480"/>
              </a:xfrm>
            </p:grpSpPr>
            <p:sp>
              <p:nvSpPr>
                <p:cNvPr id="28986" name="Rectangle 49">
                  <a:extLst>
                    <a:ext uri="{FF2B5EF4-FFF2-40B4-BE49-F238E27FC236}">
                      <a16:creationId xmlns:a16="http://schemas.microsoft.com/office/drawing/2014/main" id="{CBBE239C-D98A-4CE9-AAE6-8961306CD14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" y="1344"/>
                  <a:ext cx="460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sz="1400" b="1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060020090040</a:t>
                  </a:r>
                </a:p>
                <a:p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987" name="Rectangle 50">
                  <a:extLst>
                    <a:ext uri="{FF2B5EF4-FFF2-40B4-BE49-F238E27FC236}">
                      <a16:creationId xmlns:a16="http://schemas.microsoft.com/office/drawing/2014/main" id="{039D4732-7391-4DCD-AB89-776AAFC10A0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1344"/>
                  <a:ext cx="546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695" name="Group 51">
                <a:extLst>
                  <a:ext uri="{FF2B5EF4-FFF2-40B4-BE49-F238E27FC236}">
                    <a16:creationId xmlns:a16="http://schemas.microsoft.com/office/drawing/2014/main" id="{803BBEE3-32E1-4725-BBCB-0E38CD248CC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46" y="1344"/>
                <a:ext cx="379" cy="480"/>
                <a:chOff x="546" y="1344"/>
                <a:chExt cx="379" cy="480"/>
              </a:xfrm>
            </p:grpSpPr>
            <p:sp>
              <p:nvSpPr>
                <p:cNvPr id="28984" name="Rectangle 52">
                  <a:extLst>
                    <a:ext uri="{FF2B5EF4-FFF2-40B4-BE49-F238E27FC236}">
                      <a16:creationId xmlns:a16="http://schemas.microsoft.com/office/drawing/2014/main" id="{C5066D90-1A98-4737-9345-D6E81C63360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89" y="1344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2000" b="1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+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985" name="Rectangle 53">
                  <a:extLst>
                    <a:ext uri="{FF2B5EF4-FFF2-40B4-BE49-F238E27FC236}">
                      <a16:creationId xmlns:a16="http://schemas.microsoft.com/office/drawing/2014/main" id="{7C439C34-B4A2-49E1-9FF8-26DE9DC0351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6" y="1344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696" name="Group 54">
                <a:extLst>
                  <a:ext uri="{FF2B5EF4-FFF2-40B4-BE49-F238E27FC236}">
                    <a16:creationId xmlns:a16="http://schemas.microsoft.com/office/drawing/2014/main" id="{8D707858-8D46-458E-A764-53B0F6A2929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25" y="1344"/>
                <a:ext cx="379" cy="480"/>
                <a:chOff x="925" y="1344"/>
                <a:chExt cx="379" cy="480"/>
              </a:xfrm>
            </p:grpSpPr>
            <p:sp>
              <p:nvSpPr>
                <p:cNvPr id="28982" name="Rectangle 55">
                  <a:extLst>
                    <a:ext uri="{FF2B5EF4-FFF2-40B4-BE49-F238E27FC236}">
                      <a16:creationId xmlns:a16="http://schemas.microsoft.com/office/drawing/2014/main" id="{830A3C8B-BA82-4F8D-8C96-B69CABBBAEA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68" y="1344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b="1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+</a:t>
                  </a:r>
                </a:p>
                <a:p>
                  <a:pPr algn="ctr"/>
                  <a:endParaRPr lang="ru-RU" altLang="ru-RU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983" name="Rectangle 56">
                  <a:extLst>
                    <a:ext uri="{FF2B5EF4-FFF2-40B4-BE49-F238E27FC236}">
                      <a16:creationId xmlns:a16="http://schemas.microsoft.com/office/drawing/2014/main" id="{D19C614C-075B-49CF-8A23-494FF31F3D0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25" y="1344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697" name="Group 57">
                <a:extLst>
                  <a:ext uri="{FF2B5EF4-FFF2-40B4-BE49-F238E27FC236}">
                    <a16:creationId xmlns:a16="http://schemas.microsoft.com/office/drawing/2014/main" id="{EA07850F-DF4A-4BE7-88BF-67AD204FEFA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304" y="1344"/>
                <a:ext cx="379" cy="480"/>
                <a:chOff x="1304" y="1344"/>
                <a:chExt cx="379" cy="480"/>
              </a:xfrm>
            </p:grpSpPr>
            <p:sp>
              <p:nvSpPr>
                <p:cNvPr id="28980" name="Rectangle 58">
                  <a:extLst>
                    <a:ext uri="{FF2B5EF4-FFF2-40B4-BE49-F238E27FC236}">
                      <a16:creationId xmlns:a16="http://schemas.microsoft.com/office/drawing/2014/main" id="{E4C39A71-9DBF-42EF-8E41-EBBA38BD980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47" y="1344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2000" b="1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+</a:t>
                  </a:r>
                </a:p>
                <a:p>
                  <a:pPr algn="ctr"/>
                  <a:endParaRPr lang="ru-RU" altLang="ru-RU" sz="20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981" name="Rectangle 59">
                  <a:extLst>
                    <a:ext uri="{FF2B5EF4-FFF2-40B4-BE49-F238E27FC236}">
                      <a16:creationId xmlns:a16="http://schemas.microsoft.com/office/drawing/2014/main" id="{6095E888-1C33-4109-A024-5DA47BAC66D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04" y="1344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698" name="Group 60">
                <a:extLst>
                  <a:ext uri="{FF2B5EF4-FFF2-40B4-BE49-F238E27FC236}">
                    <a16:creationId xmlns:a16="http://schemas.microsoft.com/office/drawing/2014/main" id="{61DF00E4-9185-4B4C-8EAE-0DFF13AFA3B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683" y="1344"/>
                <a:ext cx="379" cy="480"/>
                <a:chOff x="1683" y="1344"/>
                <a:chExt cx="379" cy="480"/>
              </a:xfrm>
            </p:grpSpPr>
            <p:sp>
              <p:nvSpPr>
                <p:cNvPr id="28978" name="Rectangle 61">
                  <a:extLst>
                    <a:ext uri="{FF2B5EF4-FFF2-40B4-BE49-F238E27FC236}">
                      <a16:creationId xmlns:a16="http://schemas.microsoft.com/office/drawing/2014/main" id="{BC6F3D78-A551-40B9-9D5F-8C4D2000007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26" y="1344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2000" b="1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+</a:t>
                  </a:r>
                </a:p>
                <a:p>
                  <a:pPr algn="ctr"/>
                  <a:endParaRPr lang="ru-RU" altLang="ru-RU" sz="20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979" name="Rectangle 62">
                  <a:extLst>
                    <a:ext uri="{FF2B5EF4-FFF2-40B4-BE49-F238E27FC236}">
                      <a16:creationId xmlns:a16="http://schemas.microsoft.com/office/drawing/2014/main" id="{3286A3F2-AF36-40EE-A36C-101F3C42EA3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683" y="1344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699" name="Group 63">
                <a:extLst>
                  <a:ext uri="{FF2B5EF4-FFF2-40B4-BE49-F238E27FC236}">
                    <a16:creationId xmlns:a16="http://schemas.microsoft.com/office/drawing/2014/main" id="{06D737D8-AD5B-42E3-B970-05F3F5899D2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62" y="1344"/>
                <a:ext cx="379" cy="480"/>
                <a:chOff x="2062" y="1344"/>
                <a:chExt cx="379" cy="480"/>
              </a:xfrm>
            </p:grpSpPr>
            <p:sp>
              <p:nvSpPr>
                <p:cNvPr id="28976" name="Rectangle 64">
                  <a:extLst>
                    <a:ext uri="{FF2B5EF4-FFF2-40B4-BE49-F238E27FC236}">
                      <a16:creationId xmlns:a16="http://schemas.microsoft.com/office/drawing/2014/main" id="{510B19A3-CEF2-4F12-A465-F58FE483CA1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05" y="1344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2000" b="1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+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977" name="Rectangle 65">
                  <a:extLst>
                    <a:ext uri="{FF2B5EF4-FFF2-40B4-BE49-F238E27FC236}">
                      <a16:creationId xmlns:a16="http://schemas.microsoft.com/office/drawing/2014/main" id="{7AD65E2C-ED5E-48C6-BEF3-13B2A92B78D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62" y="1344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00" name="Group 66">
                <a:extLst>
                  <a:ext uri="{FF2B5EF4-FFF2-40B4-BE49-F238E27FC236}">
                    <a16:creationId xmlns:a16="http://schemas.microsoft.com/office/drawing/2014/main" id="{2372DE66-724E-4DF0-9AF6-D4661975F8A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41" y="1344"/>
                <a:ext cx="287" cy="480"/>
                <a:chOff x="2441" y="1344"/>
                <a:chExt cx="287" cy="480"/>
              </a:xfrm>
            </p:grpSpPr>
            <p:sp>
              <p:nvSpPr>
                <p:cNvPr id="28974" name="Rectangle 67">
                  <a:extLst>
                    <a:ext uri="{FF2B5EF4-FFF2-40B4-BE49-F238E27FC236}">
                      <a16:creationId xmlns:a16="http://schemas.microsoft.com/office/drawing/2014/main" id="{DC6969A0-442C-4D96-8ED4-61F547FF417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84" y="1344"/>
                  <a:ext cx="201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5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975" name="Rectangle 68">
                  <a:extLst>
                    <a:ext uri="{FF2B5EF4-FFF2-40B4-BE49-F238E27FC236}">
                      <a16:creationId xmlns:a16="http://schemas.microsoft.com/office/drawing/2014/main" id="{CCC336DD-CC82-447C-ACE8-E82FE7651F7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41" y="1344"/>
                  <a:ext cx="287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01" name="Group 69">
                <a:extLst>
                  <a:ext uri="{FF2B5EF4-FFF2-40B4-BE49-F238E27FC236}">
                    <a16:creationId xmlns:a16="http://schemas.microsoft.com/office/drawing/2014/main" id="{2172911F-21F7-4FF1-86D2-1A645D00AFD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1824"/>
                <a:ext cx="546" cy="384"/>
                <a:chOff x="0" y="1824"/>
                <a:chExt cx="546" cy="384"/>
              </a:xfrm>
            </p:grpSpPr>
            <p:sp>
              <p:nvSpPr>
                <p:cNvPr id="28972" name="Rectangle 70">
                  <a:extLst>
                    <a:ext uri="{FF2B5EF4-FFF2-40B4-BE49-F238E27FC236}">
                      <a16:creationId xmlns:a16="http://schemas.microsoft.com/office/drawing/2014/main" id="{FFDCDAEE-7D3F-434B-A24D-11A7C00B062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" y="1824"/>
                  <a:ext cx="460" cy="3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sz="1400" b="1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070010</a:t>
                  </a:r>
                </a:p>
                <a:p>
                  <a:endParaRPr lang="ru-RU" altLang="ru-RU" sz="14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973" name="Rectangle 71">
                  <a:extLst>
                    <a:ext uri="{FF2B5EF4-FFF2-40B4-BE49-F238E27FC236}">
                      <a16:creationId xmlns:a16="http://schemas.microsoft.com/office/drawing/2014/main" id="{3121BF14-D838-4FFE-84C7-FF00EF0A871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1824"/>
                  <a:ext cx="546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02" name="Group 72">
                <a:extLst>
                  <a:ext uri="{FF2B5EF4-FFF2-40B4-BE49-F238E27FC236}">
                    <a16:creationId xmlns:a16="http://schemas.microsoft.com/office/drawing/2014/main" id="{C1FC93C2-793C-47C7-95B7-9837B49CFBE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46" y="1824"/>
                <a:ext cx="379" cy="384"/>
                <a:chOff x="546" y="1824"/>
                <a:chExt cx="379" cy="384"/>
              </a:xfrm>
            </p:grpSpPr>
            <p:sp>
              <p:nvSpPr>
                <p:cNvPr id="28970" name="Rectangle 73">
                  <a:extLst>
                    <a:ext uri="{FF2B5EF4-FFF2-40B4-BE49-F238E27FC236}">
                      <a16:creationId xmlns:a16="http://schemas.microsoft.com/office/drawing/2014/main" id="{77E8B73E-ED27-401B-A812-F19BCAF4EFA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89" y="1824"/>
                  <a:ext cx="293" cy="3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 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971" name="Rectangle 74">
                  <a:extLst>
                    <a:ext uri="{FF2B5EF4-FFF2-40B4-BE49-F238E27FC236}">
                      <a16:creationId xmlns:a16="http://schemas.microsoft.com/office/drawing/2014/main" id="{15D7A0F2-76B1-414A-911A-B41E90B0A27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6" y="1824"/>
                  <a:ext cx="379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03" name="Group 75">
                <a:extLst>
                  <a:ext uri="{FF2B5EF4-FFF2-40B4-BE49-F238E27FC236}">
                    <a16:creationId xmlns:a16="http://schemas.microsoft.com/office/drawing/2014/main" id="{104DA622-20E6-4F4F-92F2-E4DF23086A2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25" y="1824"/>
                <a:ext cx="379" cy="384"/>
                <a:chOff x="925" y="1824"/>
                <a:chExt cx="379" cy="384"/>
              </a:xfrm>
            </p:grpSpPr>
            <p:sp>
              <p:nvSpPr>
                <p:cNvPr id="28968" name="Rectangle 76">
                  <a:extLst>
                    <a:ext uri="{FF2B5EF4-FFF2-40B4-BE49-F238E27FC236}">
                      <a16:creationId xmlns:a16="http://schemas.microsoft.com/office/drawing/2014/main" id="{26594596-4F50-4191-8D8C-09328EC6ADB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68" y="1824"/>
                  <a:ext cx="293" cy="3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2000" b="1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+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969" name="Rectangle 77">
                  <a:extLst>
                    <a:ext uri="{FF2B5EF4-FFF2-40B4-BE49-F238E27FC236}">
                      <a16:creationId xmlns:a16="http://schemas.microsoft.com/office/drawing/2014/main" id="{808251DE-6EF4-4BE6-9E0F-0D2A0EB9334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25" y="1824"/>
                  <a:ext cx="379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04" name="Group 78">
                <a:extLst>
                  <a:ext uri="{FF2B5EF4-FFF2-40B4-BE49-F238E27FC236}">
                    <a16:creationId xmlns:a16="http://schemas.microsoft.com/office/drawing/2014/main" id="{68C6F16A-4772-4ABB-B6D9-7686084FA2C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304" y="1824"/>
                <a:ext cx="379" cy="384"/>
                <a:chOff x="1304" y="1824"/>
                <a:chExt cx="379" cy="384"/>
              </a:xfrm>
            </p:grpSpPr>
            <p:sp>
              <p:nvSpPr>
                <p:cNvPr id="28966" name="Rectangle 79">
                  <a:extLst>
                    <a:ext uri="{FF2B5EF4-FFF2-40B4-BE49-F238E27FC236}">
                      <a16:creationId xmlns:a16="http://schemas.microsoft.com/office/drawing/2014/main" id="{C51A2431-32E8-4888-BAC7-9B8365759C3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47" y="1824"/>
                  <a:ext cx="293" cy="3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 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967" name="Rectangle 80">
                  <a:extLst>
                    <a:ext uri="{FF2B5EF4-FFF2-40B4-BE49-F238E27FC236}">
                      <a16:creationId xmlns:a16="http://schemas.microsoft.com/office/drawing/2014/main" id="{870A834E-B468-408A-806C-77E7ADF79D3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04" y="1824"/>
                  <a:ext cx="379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05" name="Group 81">
                <a:extLst>
                  <a:ext uri="{FF2B5EF4-FFF2-40B4-BE49-F238E27FC236}">
                    <a16:creationId xmlns:a16="http://schemas.microsoft.com/office/drawing/2014/main" id="{EEB167AF-9D3F-41FA-A6BB-9E25B2FC450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683" y="1824"/>
                <a:ext cx="379" cy="384"/>
                <a:chOff x="1683" y="1824"/>
                <a:chExt cx="379" cy="384"/>
              </a:xfrm>
            </p:grpSpPr>
            <p:sp>
              <p:nvSpPr>
                <p:cNvPr id="28964" name="Rectangle 82">
                  <a:extLst>
                    <a:ext uri="{FF2B5EF4-FFF2-40B4-BE49-F238E27FC236}">
                      <a16:creationId xmlns:a16="http://schemas.microsoft.com/office/drawing/2014/main" id="{32DC8DD3-737E-4E05-8836-986AAD21FD2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26" y="1824"/>
                  <a:ext cx="293" cy="3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 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965" name="Rectangle 83">
                  <a:extLst>
                    <a:ext uri="{FF2B5EF4-FFF2-40B4-BE49-F238E27FC236}">
                      <a16:creationId xmlns:a16="http://schemas.microsoft.com/office/drawing/2014/main" id="{3CE25444-177D-4E5E-950D-D95794748BB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683" y="1824"/>
                  <a:ext cx="379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06" name="Group 84">
                <a:extLst>
                  <a:ext uri="{FF2B5EF4-FFF2-40B4-BE49-F238E27FC236}">
                    <a16:creationId xmlns:a16="http://schemas.microsoft.com/office/drawing/2014/main" id="{9ACE2BF7-A361-4B79-A713-24A1A31F850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62" y="1824"/>
                <a:ext cx="379" cy="384"/>
                <a:chOff x="2062" y="1824"/>
                <a:chExt cx="379" cy="384"/>
              </a:xfrm>
            </p:grpSpPr>
            <p:sp>
              <p:nvSpPr>
                <p:cNvPr id="28962" name="Rectangle 85">
                  <a:extLst>
                    <a:ext uri="{FF2B5EF4-FFF2-40B4-BE49-F238E27FC236}">
                      <a16:creationId xmlns:a16="http://schemas.microsoft.com/office/drawing/2014/main" id="{62E74D8A-ECB8-4C0C-B478-598FBE5706D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05" y="1824"/>
                  <a:ext cx="293" cy="3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 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963" name="Rectangle 86">
                  <a:extLst>
                    <a:ext uri="{FF2B5EF4-FFF2-40B4-BE49-F238E27FC236}">
                      <a16:creationId xmlns:a16="http://schemas.microsoft.com/office/drawing/2014/main" id="{580F07C7-70EE-4B16-A40E-88EAC30AA07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62" y="1824"/>
                  <a:ext cx="379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07" name="Group 87">
                <a:extLst>
                  <a:ext uri="{FF2B5EF4-FFF2-40B4-BE49-F238E27FC236}">
                    <a16:creationId xmlns:a16="http://schemas.microsoft.com/office/drawing/2014/main" id="{76BF2209-6583-4DE3-A2AA-91DB12DF063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41" y="1824"/>
                <a:ext cx="287" cy="384"/>
                <a:chOff x="2441" y="1824"/>
                <a:chExt cx="287" cy="384"/>
              </a:xfrm>
            </p:grpSpPr>
            <p:sp>
              <p:nvSpPr>
                <p:cNvPr id="28960" name="Rectangle 88">
                  <a:extLst>
                    <a:ext uri="{FF2B5EF4-FFF2-40B4-BE49-F238E27FC236}">
                      <a16:creationId xmlns:a16="http://schemas.microsoft.com/office/drawing/2014/main" id="{E0959F08-652D-423E-B19E-5F606CAE484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84" y="1824"/>
                  <a:ext cx="201" cy="3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1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961" name="Rectangle 89">
                  <a:extLst>
                    <a:ext uri="{FF2B5EF4-FFF2-40B4-BE49-F238E27FC236}">
                      <a16:creationId xmlns:a16="http://schemas.microsoft.com/office/drawing/2014/main" id="{258C53BA-6232-4A72-8610-E63B688DC33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41" y="1824"/>
                  <a:ext cx="287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08" name="Group 90">
                <a:extLst>
                  <a:ext uri="{FF2B5EF4-FFF2-40B4-BE49-F238E27FC236}">
                    <a16:creationId xmlns:a16="http://schemas.microsoft.com/office/drawing/2014/main" id="{95976272-A01D-47F2-8C2F-92DE71ABDCA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2208"/>
                <a:ext cx="546" cy="480"/>
                <a:chOff x="0" y="2208"/>
                <a:chExt cx="546" cy="480"/>
              </a:xfrm>
            </p:grpSpPr>
            <p:sp>
              <p:nvSpPr>
                <p:cNvPr id="28958" name="Rectangle 91">
                  <a:extLst>
                    <a:ext uri="{FF2B5EF4-FFF2-40B4-BE49-F238E27FC236}">
                      <a16:creationId xmlns:a16="http://schemas.microsoft.com/office/drawing/2014/main" id="{5E14D5EB-C6E8-4DEE-97D2-B240A13E13B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" y="2208"/>
                  <a:ext cx="460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sz="1400" b="1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070070010070</a:t>
                  </a:r>
                </a:p>
                <a:p>
                  <a:endParaRPr lang="ru-RU" altLang="ru-RU" sz="14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959" name="Rectangle 92">
                  <a:extLst>
                    <a:ext uri="{FF2B5EF4-FFF2-40B4-BE49-F238E27FC236}">
                      <a16:creationId xmlns:a16="http://schemas.microsoft.com/office/drawing/2014/main" id="{96D08A45-71D8-4A69-96B6-EE1241E048F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2208"/>
                  <a:ext cx="546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09" name="Group 93">
                <a:extLst>
                  <a:ext uri="{FF2B5EF4-FFF2-40B4-BE49-F238E27FC236}">
                    <a16:creationId xmlns:a16="http://schemas.microsoft.com/office/drawing/2014/main" id="{F7D7558F-2BDE-47DB-882D-38D914BDFCE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46" y="2208"/>
                <a:ext cx="379" cy="480"/>
                <a:chOff x="546" y="2208"/>
                <a:chExt cx="379" cy="480"/>
              </a:xfrm>
            </p:grpSpPr>
            <p:sp>
              <p:nvSpPr>
                <p:cNvPr id="28956" name="Rectangle 94">
                  <a:extLst>
                    <a:ext uri="{FF2B5EF4-FFF2-40B4-BE49-F238E27FC236}">
                      <a16:creationId xmlns:a16="http://schemas.microsoft.com/office/drawing/2014/main" id="{20689AD4-C76F-4866-B810-19F8CCDB7EB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89" y="2208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 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957" name="Rectangle 95">
                  <a:extLst>
                    <a:ext uri="{FF2B5EF4-FFF2-40B4-BE49-F238E27FC236}">
                      <a16:creationId xmlns:a16="http://schemas.microsoft.com/office/drawing/2014/main" id="{560B3DCE-211A-451A-B50B-FB204240CE1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6" y="2208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10" name="Group 96">
                <a:extLst>
                  <a:ext uri="{FF2B5EF4-FFF2-40B4-BE49-F238E27FC236}">
                    <a16:creationId xmlns:a16="http://schemas.microsoft.com/office/drawing/2014/main" id="{58102D97-96A2-4E2F-9F4F-4250A7A5A95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25" y="2208"/>
                <a:ext cx="379" cy="480"/>
                <a:chOff x="925" y="2208"/>
                <a:chExt cx="379" cy="480"/>
              </a:xfrm>
            </p:grpSpPr>
            <p:sp>
              <p:nvSpPr>
                <p:cNvPr id="28954" name="Rectangle 97">
                  <a:extLst>
                    <a:ext uri="{FF2B5EF4-FFF2-40B4-BE49-F238E27FC236}">
                      <a16:creationId xmlns:a16="http://schemas.microsoft.com/office/drawing/2014/main" id="{72FCE548-18F3-447B-A8A6-28D12074CFB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68" y="2208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2000" b="1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+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955" name="Rectangle 98">
                  <a:extLst>
                    <a:ext uri="{FF2B5EF4-FFF2-40B4-BE49-F238E27FC236}">
                      <a16:creationId xmlns:a16="http://schemas.microsoft.com/office/drawing/2014/main" id="{156BBD39-8E7C-4A5A-BBAF-A3AAE0F5492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25" y="2208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11" name="Group 99">
                <a:extLst>
                  <a:ext uri="{FF2B5EF4-FFF2-40B4-BE49-F238E27FC236}">
                    <a16:creationId xmlns:a16="http://schemas.microsoft.com/office/drawing/2014/main" id="{0D65BDBB-254E-496B-83C1-3F80CC976A1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304" y="2208"/>
                <a:ext cx="379" cy="480"/>
                <a:chOff x="1304" y="2208"/>
                <a:chExt cx="379" cy="480"/>
              </a:xfrm>
            </p:grpSpPr>
            <p:sp>
              <p:nvSpPr>
                <p:cNvPr id="28952" name="Rectangle 100">
                  <a:extLst>
                    <a:ext uri="{FF2B5EF4-FFF2-40B4-BE49-F238E27FC236}">
                      <a16:creationId xmlns:a16="http://schemas.microsoft.com/office/drawing/2014/main" id="{9AFD96A7-C76C-4E4B-9A57-2CDB59A3485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47" y="2208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 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953" name="Rectangle 101">
                  <a:extLst>
                    <a:ext uri="{FF2B5EF4-FFF2-40B4-BE49-F238E27FC236}">
                      <a16:creationId xmlns:a16="http://schemas.microsoft.com/office/drawing/2014/main" id="{3A24F195-2DC7-4BF1-9114-12FF690EA44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04" y="2208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12" name="Group 102">
                <a:extLst>
                  <a:ext uri="{FF2B5EF4-FFF2-40B4-BE49-F238E27FC236}">
                    <a16:creationId xmlns:a16="http://schemas.microsoft.com/office/drawing/2014/main" id="{B2BB30FE-8013-4455-A799-B035CA5A935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683" y="2208"/>
                <a:ext cx="379" cy="480"/>
                <a:chOff x="1683" y="2208"/>
                <a:chExt cx="379" cy="480"/>
              </a:xfrm>
            </p:grpSpPr>
            <p:sp>
              <p:nvSpPr>
                <p:cNvPr id="28950" name="Rectangle 103">
                  <a:extLst>
                    <a:ext uri="{FF2B5EF4-FFF2-40B4-BE49-F238E27FC236}">
                      <a16:creationId xmlns:a16="http://schemas.microsoft.com/office/drawing/2014/main" id="{0BB21BC8-3F97-4991-B570-83DAFC3C98C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26" y="2208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2000" b="1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+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951" name="Rectangle 104">
                  <a:extLst>
                    <a:ext uri="{FF2B5EF4-FFF2-40B4-BE49-F238E27FC236}">
                      <a16:creationId xmlns:a16="http://schemas.microsoft.com/office/drawing/2014/main" id="{30E5818A-F9CA-4592-A459-56C01430E38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683" y="2208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13" name="Group 105">
                <a:extLst>
                  <a:ext uri="{FF2B5EF4-FFF2-40B4-BE49-F238E27FC236}">
                    <a16:creationId xmlns:a16="http://schemas.microsoft.com/office/drawing/2014/main" id="{52624AB7-4350-400F-8382-1CF489FD93B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62" y="2208"/>
                <a:ext cx="379" cy="480"/>
                <a:chOff x="2062" y="2208"/>
                <a:chExt cx="379" cy="480"/>
              </a:xfrm>
            </p:grpSpPr>
            <p:sp>
              <p:nvSpPr>
                <p:cNvPr id="28948" name="Rectangle 106">
                  <a:extLst>
                    <a:ext uri="{FF2B5EF4-FFF2-40B4-BE49-F238E27FC236}">
                      <a16:creationId xmlns:a16="http://schemas.microsoft.com/office/drawing/2014/main" id="{E3157159-96C9-48C1-9F0F-001F20E8183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05" y="2208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2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+</a:t>
                  </a:r>
                </a:p>
                <a:p>
                  <a:pPr algn="ctr"/>
                  <a:endParaRPr lang="ru-RU" altLang="ru-RU" sz="20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949" name="Rectangle 107">
                  <a:extLst>
                    <a:ext uri="{FF2B5EF4-FFF2-40B4-BE49-F238E27FC236}">
                      <a16:creationId xmlns:a16="http://schemas.microsoft.com/office/drawing/2014/main" id="{2BA4E661-9EC0-43CD-8F2A-84700E35190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62" y="2208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14" name="Group 108">
                <a:extLst>
                  <a:ext uri="{FF2B5EF4-FFF2-40B4-BE49-F238E27FC236}">
                    <a16:creationId xmlns:a16="http://schemas.microsoft.com/office/drawing/2014/main" id="{1D5540B3-53FE-4708-861F-1CB37A167F1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41" y="2208"/>
                <a:ext cx="287" cy="480"/>
                <a:chOff x="2441" y="2208"/>
                <a:chExt cx="287" cy="480"/>
              </a:xfrm>
            </p:grpSpPr>
            <p:sp>
              <p:nvSpPr>
                <p:cNvPr id="28946" name="Rectangle 109">
                  <a:extLst>
                    <a:ext uri="{FF2B5EF4-FFF2-40B4-BE49-F238E27FC236}">
                      <a16:creationId xmlns:a16="http://schemas.microsoft.com/office/drawing/2014/main" id="{366C84F9-D10D-46CA-8650-719BD0A03DF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84" y="2208"/>
                  <a:ext cx="201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3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947" name="Rectangle 110">
                  <a:extLst>
                    <a:ext uri="{FF2B5EF4-FFF2-40B4-BE49-F238E27FC236}">
                      <a16:creationId xmlns:a16="http://schemas.microsoft.com/office/drawing/2014/main" id="{1AE288C1-CD68-496E-8A51-D72994F10A7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41" y="2208"/>
                  <a:ext cx="287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15" name="Group 111">
                <a:extLst>
                  <a:ext uri="{FF2B5EF4-FFF2-40B4-BE49-F238E27FC236}">
                    <a16:creationId xmlns:a16="http://schemas.microsoft.com/office/drawing/2014/main" id="{52454E7D-A5B7-4C64-9EB1-E9ED9AC2FF5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2688"/>
                <a:ext cx="546" cy="480"/>
                <a:chOff x="0" y="2688"/>
                <a:chExt cx="546" cy="480"/>
              </a:xfrm>
            </p:grpSpPr>
            <p:sp>
              <p:nvSpPr>
                <p:cNvPr id="28944" name="Rectangle 112">
                  <a:extLst>
                    <a:ext uri="{FF2B5EF4-FFF2-40B4-BE49-F238E27FC236}">
                      <a16:creationId xmlns:a16="http://schemas.microsoft.com/office/drawing/2014/main" id="{9BDE6EDB-919A-4F99-AF60-C841487421E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" y="2688"/>
                  <a:ext cx="460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sz="1400" b="1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080100010</a:t>
                  </a:r>
                </a:p>
                <a:p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945" name="Rectangle 113">
                  <a:extLst>
                    <a:ext uri="{FF2B5EF4-FFF2-40B4-BE49-F238E27FC236}">
                      <a16:creationId xmlns:a16="http://schemas.microsoft.com/office/drawing/2014/main" id="{A4FAE2E8-6F25-4921-A2C9-4C7B0A713A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2688"/>
                  <a:ext cx="546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16" name="Group 114">
                <a:extLst>
                  <a:ext uri="{FF2B5EF4-FFF2-40B4-BE49-F238E27FC236}">
                    <a16:creationId xmlns:a16="http://schemas.microsoft.com/office/drawing/2014/main" id="{A6F0C5F3-E2B7-464C-A917-5A670CF45BB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46" y="2688"/>
                <a:ext cx="379" cy="480"/>
                <a:chOff x="546" y="2688"/>
                <a:chExt cx="379" cy="480"/>
              </a:xfrm>
            </p:grpSpPr>
            <p:sp>
              <p:nvSpPr>
                <p:cNvPr id="28942" name="Rectangle 115">
                  <a:extLst>
                    <a:ext uri="{FF2B5EF4-FFF2-40B4-BE49-F238E27FC236}">
                      <a16:creationId xmlns:a16="http://schemas.microsoft.com/office/drawing/2014/main" id="{58F2204F-34FC-442A-B5E7-2FE229F7F16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89" y="2688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 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943" name="Rectangle 116">
                  <a:extLst>
                    <a:ext uri="{FF2B5EF4-FFF2-40B4-BE49-F238E27FC236}">
                      <a16:creationId xmlns:a16="http://schemas.microsoft.com/office/drawing/2014/main" id="{3FCF7817-3126-4DDE-A2FB-098703A1EE2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6" y="2688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17" name="Group 117">
                <a:extLst>
                  <a:ext uri="{FF2B5EF4-FFF2-40B4-BE49-F238E27FC236}">
                    <a16:creationId xmlns:a16="http://schemas.microsoft.com/office/drawing/2014/main" id="{78AEACF7-71B5-4BD8-BAF9-01A9F279980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25" y="2688"/>
                <a:ext cx="379" cy="480"/>
                <a:chOff x="925" y="2688"/>
                <a:chExt cx="379" cy="480"/>
              </a:xfrm>
            </p:grpSpPr>
            <p:sp>
              <p:nvSpPr>
                <p:cNvPr id="28940" name="Rectangle 118">
                  <a:extLst>
                    <a:ext uri="{FF2B5EF4-FFF2-40B4-BE49-F238E27FC236}">
                      <a16:creationId xmlns:a16="http://schemas.microsoft.com/office/drawing/2014/main" id="{F3C4EB2B-D725-43BB-826C-BD63A367CF7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68" y="2688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 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941" name="Rectangle 119">
                  <a:extLst>
                    <a:ext uri="{FF2B5EF4-FFF2-40B4-BE49-F238E27FC236}">
                      <a16:creationId xmlns:a16="http://schemas.microsoft.com/office/drawing/2014/main" id="{2B94C21B-404D-4ED6-A74A-7EFECBE22A8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25" y="2688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18" name="Group 120">
                <a:extLst>
                  <a:ext uri="{FF2B5EF4-FFF2-40B4-BE49-F238E27FC236}">
                    <a16:creationId xmlns:a16="http://schemas.microsoft.com/office/drawing/2014/main" id="{16ACCE46-5983-4B55-A865-D2B00615E92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304" y="2688"/>
                <a:ext cx="379" cy="480"/>
                <a:chOff x="1304" y="2688"/>
                <a:chExt cx="379" cy="480"/>
              </a:xfrm>
            </p:grpSpPr>
            <p:sp>
              <p:nvSpPr>
                <p:cNvPr id="28938" name="Rectangle 121">
                  <a:extLst>
                    <a:ext uri="{FF2B5EF4-FFF2-40B4-BE49-F238E27FC236}">
                      <a16:creationId xmlns:a16="http://schemas.microsoft.com/office/drawing/2014/main" id="{127888F3-F06E-4434-BD0B-F278EF5DAF9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47" y="2688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 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939" name="Rectangle 122">
                  <a:extLst>
                    <a:ext uri="{FF2B5EF4-FFF2-40B4-BE49-F238E27FC236}">
                      <a16:creationId xmlns:a16="http://schemas.microsoft.com/office/drawing/2014/main" id="{FE686452-9178-4235-AC8E-18B34699DE0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04" y="2688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19" name="Group 123">
                <a:extLst>
                  <a:ext uri="{FF2B5EF4-FFF2-40B4-BE49-F238E27FC236}">
                    <a16:creationId xmlns:a16="http://schemas.microsoft.com/office/drawing/2014/main" id="{3D117EC4-8B12-4DFF-A461-B87F24A6E44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683" y="2688"/>
                <a:ext cx="379" cy="480"/>
                <a:chOff x="1683" y="2688"/>
                <a:chExt cx="379" cy="480"/>
              </a:xfrm>
            </p:grpSpPr>
            <p:sp>
              <p:nvSpPr>
                <p:cNvPr id="28936" name="Rectangle 124">
                  <a:extLst>
                    <a:ext uri="{FF2B5EF4-FFF2-40B4-BE49-F238E27FC236}">
                      <a16:creationId xmlns:a16="http://schemas.microsoft.com/office/drawing/2014/main" id="{99612479-06BD-4365-85BC-F4797F7877F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26" y="2688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2000" b="1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+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937" name="Rectangle 125">
                  <a:extLst>
                    <a:ext uri="{FF2B5EF4-FFF2-40B4-BE49-F238E27FC236}">
                      <a16:creationId xmlns:a16="http://schemas.microsoft.com/office/drawing/2014/main" id="{3A06C07A-A82B-4A69-86E7-A5E65EE134E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683" y="2688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20" name="Group 126">
                <a:extLst>
                  <a:ext uri="{FF2B5EF4-FFF2-40B4-BE49-F238E27FC236}">
                    <a16:creationId xmlns:a16="http://schemas.microsoft.com/office/drawing/2014/main" id="{FF5A586B-D78A-45AB-B8C7-C316EDB1BDB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62" y="2688"/>
                <a:ext cx="379" cy="480"/>
                <a:chOff x="2062" y="2688"/>
                <a:chExt cx="379" cy="480"/>
              </a:xfrm>
            </p:grpSpPr>
            <p:sp>
              <p:nvSpPr>
                <p:cNvPr id="28934" name="Rectangle 127">
                  <a:extLst>
                    <a:ext uri="{FF2B5EF4-FFF2-40B4-BE49-F238E27FC236}">
                      <a16:creationId xmlns:a16="http://schemas.microsoft.com/office/drawing/2014/main" id="{12362EEE-F2E7-4481-BB3D-FBE3E289753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05" y="2688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 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935" name="Rectangle 128">
                  <a:extLst>
                    <a:ext uri="{FF2B5EF4-FFF2-40B4-BE49-F238E27FC236}">
                      <a16:creationId xmlns:a16="http://schemas.microsoft.com/office/drawing/2014/main" id="{05D7B5E9-FF8F-4E1F-8E5E-460A9E1CCA4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62" y="2688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21" name="Group 129">
                <a:extLst>
                  <a:ext uri="{FF2B5EF4-FFF2-40B4-BE49-F238E27FC236}">
                    <a16:creationId xmlns:a16="http://schemas.microsoft.com/office/drawing/2014/main" id="{781E21F6-99DE-4203-8774-523BD43387F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41" y="2688"/>
                <a:ext cx="287" cy="480"/>
                <a:chOff x="2441" y="2688"/>
                <a:chExt cx="287" cy="480"/>
              </a:xfrm>
            </p:grpSpPr>
            <p:sp>
              <p:nvSpPr>
                <p:cNvPr id="28932" name="Rectangle 130">
                  <a:extLst>
                    <a:ext uri="{FF2B5EF4-FFF2-40B4-BE49-F238E27FC236}">
                      <a16:creationId xmlns:a16="http://schemas.microsoft.com/office/drawing/2014/main" id="{43C6F72C-819E-442C-9011-A8E24E05173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84" y="2688"/>
                  <a:ext cx="201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1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933" name="Rectangle 131">
                  <a:extLst>
                    <a:ext uri="{FF2B5EF4-FFF2-40B4-BE49-F238E27FC236}">
                      <a16:creationId xmlns:a16="http://schemas.microsoft.com/office/drawing/2014/main" id="{67F7F2FE-FA42-456F-82E2-9843E464E46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41" y="2688"/>
                  <a:ext cx="287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22" name="Group 132">
                <a:extLst>
                  <a:ext uri="{FF2B5EF4-FFF2-40B4-BE49-F238E27FC236}">
                    <a16:creationId xmlns:a16="http://schemas.microsoft.com/office/drawing/2014/main" id="{2E2DBFFB-8D8E-40EA-ABBC-127E417246E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3168"/>
                <a:ext cx="546" cy="480"/>
                <a:chOff x="0" y="3168"/>
                <a:chExt cx="546" cy="480"/>
              </a:xfrm>
            </p:grpSpPr>
            <p:sp>
              <p:nvSpPr>
                <p:cNvPr id="28930" name="Rectangle 133">
                  <a:extLst>
                    <a:ext uri="{FF2B5EF4-FFF2-40B4-BE49-F238E27FC236}">
                      <a16:creationId xmlns:a16="http://schemas.microsoft.com/office/drawing/2014/main" id="{04E7ABE7-F4F4-4B35-A89F-D5504F4B150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" y="3168"/>
                  <a:ext cx="460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sz="1400" b="1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080100020010</a:t>
                  </a:r>
                </a:p>
                <a:p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931" name="Rectangle 134">
                  <a:extLst>
                    <a:ext uri="{FF2B5EF4-FFF2-40B4-BE49-F238E27FC236}">
                      <a16:creationId xmlns:a16="http://schemas.microsoft.com/office/drawing/2014/main" id="{6600B3C5-DC09-4BF5-AC00-9E7CC6FF94F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3168"/>
                  <a:ext cx="546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23" name="Group 135">
                <a:extLst>
                  <a:ext uri="{FF2B5EF4-FFF2-40B4-BE49-F238E27FC236}">
                    <a16:creationId xmlns:a16="http://schemas.microsoft.com/office/drawing/2014/main" id="{EB309554-B504-4403-B0C7-3A1D9FF1048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46" y="3168"/>
                <a:ext cx="379" cy="480"/>
                <a:chOff x="546" y="3168"/>
                <a:chExt cx="379" cy="480"/>
              </a:xfrm>
            </p:grpSpPr>
            <p:sp>
              <p:nvSpPr>
                <p:cNvPr id="28928" name="Rectangle 136">
                  <a:extLst>
                    <a:ext uri="{FF2B5EF4-FFF2-40B4-BE49-F238E27FC236}">
                      <a16:creationId xmlns:a16="http://schemas.microsoft.com/office/drawing/2014/main" id="{6C5990B6-5B3A-4B5B-804A-047DB4A4F01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89" y="3168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 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929" name="Rectangle 137">
                  <a:extLst>
                    <a:ext uri="{FF2B5EF4-FFF2-40B4-BE49-F238E27FC236}">
                      <a16:creationId xmlns:a16="http://schemas.microsoft.com/office/drawing/2014/main" id="{1442FC57-9A18-4142-BC3F-3A9CD916B36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6" y="3168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24" name="Group 138">
                <a:extLst>
                  <a:ext uri="{FF2B5EF4-FFF2-40B4-BE49-F238E27FC236}">
                    <a16:creationId xmlns:a16="http://schemas.microsoft.com/office/drawing/2014/main" id="{ACD84522-CC2A-46D0-BD44-0C0BF33EC36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25" y="3168"/>
                <a:ext cx="379" cy="480"/>
                <a:chOff x="925" y="3168"/>
                <a:chExt cx="379" cy="480"/>
              </a:xfrm>
            </p:grpSpPr>
            <p:sp>
              <p:nvSpPr>
                <p:cNvPr id="28926" name="Rectangle 139">
                  <a:extLst>
                    <a:ext uri="{FF2B5EF4-FFF2-40B4-BE49-F238E27FC236}">
                      <a16:creationId xmlns:a16="http://schemas.microsoft.com/office/drawing/2014/main" id="{9387CE98-DACC-4282-8EC5-6CCEAF86BF8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68" y="3168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 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927" name="Rectangle 140">
                  <a:extLst>
                    <a:ext uri="{FF2B5EF4-FFF2-40B4-BE49-F238E27FC236}">
                      <a16:creationId xmlns:a16="http://schemas.microsoft.com/office/drawing/2014/main" id="{87607349-B775-45A0-833C-037F2ECD2D0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25" y="3168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25" name="Group 141">
                <a:extLst>
                  <a:ext uri="{FF2B5EF4-FFF2-40B4-BE49-F238E27FC236}">
                    <a16:creationId xmlns:a16="http://schemas.microsoft.com/office/drawing/2014/main" id="{3343D0A9-ECDE-4A57-866E-5D90049A91D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304" y="3168"/>
                <a:ext cx="379" cy="480"/>
                <a:chOff x="1304" y="3168"/>
                <a:chExt cx="379" cy="480"/>
              </a:xfrm>
            </p:grpSpPr>
            <p:sp>
              <p:nvSpPr>
                <p:cNvPr id="28924" name="Rectangle 142">
                  <a:extLst>
                    <a:ext uri="{FF2B5EF4-FFF2-40B4-BE49-F238E27FC236}">
                      <a16:creationId xmlns:a16="http://schemas.microsoft.com/office/drawing/2014/main" id="{9F4BD9D7-5108-4684-83EE-D3B2D682EB2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47" y="3168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 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925" name="Rectangle 143">
                  <a:extLst>
                    <a:ext uri="{FF2B5EF4-FFF2-40B4-BE49-F238E27FC236}">
                      <a16:creationId xmlns:a16="http://schemas.microsoft.com/office/drawing/2014/main" id="{75A23CB8-B897-4060-97C6-E9E2EDA14F5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04" y="3168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26" name="Group 144">
                <a:extLst>
                  <a:ext uri="{FF2B5EF4-FFF2-40B4-BE49-F238E27FC236}">
                    <a16:creationId xmlns:a16="http://schemas.microsoft.com/office/drawing/2014/main" id="{CB15F7A1-E006-42CF-B645-7A420320168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683" y="3168"/>
                <a:ext cx="379" cy="480"/>
                <a:chOff x="1683" y="3168"/>
                <a:chExt cx="379" cy="480"/>
              </a:xfrm>
            </p:grpSpPr>
            <p:sp>
              <p:nvSpPr>
                <p:cNvPr id="28922" name="Rectangle 145">
                  <a:extLst>
                    <a:ext uri="{FF2B5EF4-FFF2-40B4-BE49-F238E27FC236}">
                      <a16:creationId xmlns:a16="http://schemas.microsoft.com/office/drawing/2014/main" id="{6ED9D69D-5CEF-480A-BC8F-127070E88A9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26" y="3168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2000" b="1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+</a:t>
                  </a:r>
                </a:p>
                <a:p>
                  <a:pPr algn="ctr"/>
                  <a:endParaRPr lang="ru-RU" altLang="ru-RU" sz="20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923" name="Rectangle 146">
                  <a:extLst>
                    <a:ext uri="{FF2B5EF4-FFF2-40B4-BE49-F238E27FC236}">
                      <a16:creationId xmlns:a16="http://schemas.microsoft.com/office/drawing/2014/main" id="{D3572DDC-4038-4374-A088-508121D3B1D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683" y="3168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27" name="Group 147">
                <a:extLst>
                  <a:ext uri="{FF2B5EF4-FFF2-40B4-BE49-F238E27FC236}">
                    <a16:creationId xmlns:a16="http://schemas.microsoft.com/office/drawing/2014/main" id="{6AE83C06-8CBA-4B3D-92BB-88BB8DFC5BB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62" y="3168"/>
                <a:ext cx="379" cy="480"/>
                <a:chOff x="2062" y="3168"/>
                <a:chExt cx="379" cy="480"/>
              </a:xfrm>
            </p:grpSpPr>
            <p:sp>
              <p:nvSpPr>
                <p:cNvPr id="28920" name="Rectangle 148">
                  <a:extLst>
                    <a:ext uri="{FF2B5EF4-FFF2-40B4-BE49-F238E27FC236}">
                      <a16:creationId xmlns:a16="http://schemas.microsoft.com/office/drawing/2014/main" id="{54F3123C-8844-41ED-8B87-2B8D725D28B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05" y="3168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 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921" name="Rectangle 149">
                  <a:extLst>
                    <a:ext uri="{FF2B5EF4-FFF2-40B4-BE49-F238E27FC236}">
                      <a16:creationId xmlns:a16="http://schemas.microsoft.com/office/drawing/2014/main" id="{C7A996E6-5893-470D-9DAA-1D5D70C75A2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62" y="3168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28" name="Group 150">
                <a:extLst>
                  <a:ext uri="{FF2B5EF4-FFF2-40B4-BE49-F238E27FC236}">
                    <a16:creationId xmlns:a16="http://schemas.microsoft.com/office/drawing/2014/main" id="{77AC021B-A9FC-484B-9896-C3FBC560EBD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41" y="3168"/>
                <a:ext cx="287" cy="480"/>
                <a:chOff x="2441" y="3168"/>
                <a:chExt cx="287" cy="480"/>
              </a:xfrm>
            </p:grpSpPr>
            <p:sp>
              <p:nvSpPr>
                <p:cNvPr id="28918" name="Rectangle 151">
                  <a:extLst>
                    <a:ext uri="{FF2B5EF4-FFF2-40B4-BE49-F238E27FC236}">
                      <a16:creationId xmlns:a16="http://schemas.microsoft.com/office/drawing/2014/main" id="{AB9A4BF4-7FA0-4219-BEE4-78CD1CD68DA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84" y="3168"/>
                  <a:ext cx="201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1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919" name="Rectangle 152">
                  <a:extLst>
                    <a:ext uri="{FF2B5EF4-FFF2-40B4-BE49-F238E27FC236}">
                      <a16:creationId xmlns:a16="http://schemas.microsoft.com/office/drawing/2014/main" id="{D3C1A775-D0ED-447A-B52D-714BE389A21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41" y="3168"/>
                  <a:ext cx="287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29" name="Group 153">
                <a:extLst>
                  <a:ext uri="{FF2B5EF4-FFF2-40B4-BE49-F238E27FC236}">
                    <a16:creationId xmlns:a16="http://schemas.microsoft.com/office/drawing/2014/main" id="{1D0B1EE0-AD93-4BDB-AE0F-926C5FF646A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3648"/>
                <a:ext cx="546" cy="480"/>
                <a:chOff x="0" y="3648"/>
                <a:chExt cx="546" cy="480"/>
              </a:xfrm>
            </p:grpSpPr>
            <p:sp>
              <p:nvSpPr>
                <p:cNvPr id="28916" name="Rectangle 154">
                  <a:extLst>
                    <a:ext uri="{FF2B5EF4-FFF2-40B4-BE49-F238E27FC236}">
                      <a16:creationId xmlns:a16="http://schemas.microsoft.com/office/drawing/2014/main" id="{3D33E3C8-B419-4EEE-91A9-5165BD89C40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" y="3648"/>
                  <a:ext cx="460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sz="1200" b="1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080050030020040</a:t>
                  </a:r>
                </a:p>
                <a:p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917" name="Rectangle 155">
                  <a:extLst>
                    <a:ext uri="{FF2B5EF4-FFF2-40B4-BE49-F238E27FC236}">
                      <a16:creationId xmlns:a16="http://schemas.microsoft.com/office/drawing/2014/main" id="{9F007C82-120E-4A37-8AB3-E7BC42CA38C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3648"/>
                  <a:ext cx="546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30" name="Group 156">
                <a:extLst>
                  <a:ext uri="{FF2B5EF4-FFF2-40B4-BE49-F238E27FC236}">
                    <a16:creationId xmlns:a16="http://schemas.microsoft.com/office/drawing/2014/main" id="{21433549-C7EF-46A7-88F5-ECE21941974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46" y="3648"/>
                <a:ext cx="379" cy="480"/>
                <a:chOff x="546" y="3648"/>
                <a:chExt cx="379" cy="480"/>
              </a:xfrm>
            </p:grpSpPr>
            <p:sp>
              <p:nvSpPr>
                <p:cNvPr id="28914" name="Rectangle 157">
                  <a:extLst>
                    <a:ext uri="{FF2B5EF4-FFF2-40B4-BE49-F238E27FC236}">
                      <a16:creationId xmlns:a16="http://schemas.microsoft.com/office/drawing/2014/main" id="{0E4E81A1-C523-480B-9424-6EE643AE68F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89" y="3648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 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915" name="Rectangle 158">
                  <a:extLst>
                    <a:ext uri="{FF2B5EF4-FFF2-40B4-BE49-F238E27FC236}">
                      <a16:creationId xmlns:a16="http://schemas.microsoft.com/office/drawing/2014/main" id="{64FE5525-8ED2-4B97-9DE7-F8F909BCCAE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6" y="3648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31" name="Group 159">
                <a:extLst>
                  <a:ext uri="{FF2B5EF4-FFF2-40B4-BE49-F238E27FC236}">
                    <a16:creationId xmlns:a16="http://schemas.microsoft.com/office/drawing/2014/main" id="{66E10A6A-7760-4416-B55A-F33232F9B9A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25" y="3648"/>
                <a:ext cx="379" cy="480"/>
                <a:chOff x="925" y="3648"/>
                <a:chExt cx="379" cy="480"/>
              </a:xfrm>
            </p:grpSpPr>
            <p:sp>
              <p:nvSpPr>
                <p:cNvPr id="28912" name="Rectangle 160">
                  <a:extLst>
                    <a:ext uri="{FF2B5EF4-FFF2-40B4-BE49-F238E27FC236}">
                      <a16:creationId xmlns:a16="http://schemas.microsoft.com/office/drawing/2014/main" id="{0E59C3FD-D456-4BE3-8F58-C790271323F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68" y="3648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 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913" name="Rectangle 161">
                  <a:extLst>
                    <a:ext uri="{FF2B5EF4-FFF2-40B4-BE49-F238E27FC236}">
                      <a16:creationId xmlns:a16="http://schemas.microsoft.com/office/drawing/2014/main" id="{0AEE7F3A-E2C7-47DB-8210-3864FC9FBA6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25" y="3648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32" name="Group 162">
                <a:extLst>
                  <a:ext uri="{FF2B5EF4-FFF2-40B4-BE49-F238E27FC236}">
                    <a16:creationId xmlns:a16="http://schemas.microsoft.com/office/drawing/2014/main" id="{95BD869A-6EF0-4876-8222-C83C10761AD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304" y="3648"/>
                <a:ext cx="379" cy="480"/>
                <a:chOff x="1304" y="3648"/>
                <a:chExt cx="379" cy="480"/>
              </a:xfrm>
            </p:grpSpPr>
            <p:sp>
              <p:nvSpPr>
                <p:cNvPr id="28910" name="Rectangle 163">
                  <a:extLst>
                    <a:ext uri="{FF2B5EF4-FFF2-40B4-BE49-F238E27FC236}">
                      <a16:creationId xmlns:a16="http://schemas.microsoft.com/office/drawing/2014/main" id="{90AD4F88-E5CE-4797-86B3-4F2B6A3945C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47" y="3648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 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911" name="Rectangle 164">
                  <a:extLst>
                    <a:ext uri="{FF2B5EF4-FFF2-40B4-BE49-F238E27FC236}">
                      <a16:creationId xmlns:a16="http://schemas.microsoft.com/office/drawing/2014/main" id="{76974EF6-7FC3-445B-8103-0154B877583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04" y="3648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33" name="Group 165">
                <a:extLst>
                  <a:ext uri="{FF2B5EF4-FFF2-40B4-BE49-F238E27FC236}">
                    <a16:creationId xmlns:a16="http://schemas.microsoft.com/office/drawing/2014/main" id="{C246BD5E-3464-477A-AC7C-9C97141048A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683" y="3648"/>
                <a:ext cx="379" cy="480"/>
                <a:chOff x="1683" y="3648"/>
                <a:chExt cx="379" cy="480"/>
              </a:xfrm>
            </p:grpSpPr>
            <p:sp>
              <p:nvSpPr>
                <p:cNvPr id="28908" name="Rectangle 166">
                  <a:extLst>
                    <a:ext uri="{FF2B5EF4-FFF2-40B4-BE49-F238E27FC236}">
                      <a16:creationId xmlns:a16="http://schemas.microsoft.com/office/drawing/2014/main" id="{901E3963-3204-446F-B8F7-4CA1DF8D9DF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26" y="3648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2000" b="1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+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909" name="Rectangle 167">
                  <a:extLst>
                    <a:ext uri="{FF2B5EF4-FFF2-40B4-BE49-F238E27FC236}">
                      <a16:creationId xmlns:a16="http://schemas.microsoft.com/office/drawing/2014/main" id="{5C75291E-C17D-40F1-802D-526B4534DA4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683" y="3648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34" name="Group 168">
                <a:extLst>
                  <a:ext uri="{FF2B5EF4-FFF2-40B4-BE49-F238E27FC236}">
                    <a16:creationId xmlns:a16="http://schemas.microsoft.com/office/drawing/2014/main" id="{6B96D9AF-ED14-49DD-AB11-D70068FA0DA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62" y="3648"/>
                <a:ext cx="379" cy="480"/>
                <a:chOff x="2062" y="3648"/>
                <a:chExt cx="379" cy="480"/>
              </a:xfrm>
            </p:grpSpPr>
            <p:sp>
              <p:nvSpPr>
                <p:cNvPr id="28906" name="Rectangle 169">
                  <a:extLst>
                    <a:ext uri="{FF2B5EF4-FFF2-40B4-BE49-F238E27FC236}">
                      <a16:creationId xmlns:a16="http://schemas.microsoft.com/office/drawing/2014/main" id="{034AB642-83D3-4D1B-B9E5-BE541D76275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05" y="3648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 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907" name="Rectangle 170">
                  <a:extLst>
                    <a:ext uri="{FF2B5EF4-FFF2-40B4-BE49-F238E27FC236}">
                      <a16:creationId xmlns:a16="http://schemas.microsoft.com/office/drawing/2014/main" id="{8E72D6C9-864D-4F3C-8EB4-ABAC1E3918B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62" y="3648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35" name="Group 171">
                <a:extLst>
                  <a:ext uri="{FF2B5EF4-FFF2-40B4-BE49-F238E27FC236}">
                    <a16:creationId xmlns:a16="http://schemas.microsoft.com/office/drawing/2014/main" id="{61B280AA-4960-4AF4-8AE3-1E50EE859EE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41" y="3648"/>
                <a:ext cx="287" cy="480"/>
                <a:chOff x="2441" y="3648"/>
                <a:chExt cx="287" cy="480"/>
              </a:xfrm>
            </p:grpSpPr>
            <p:sp>
              <p:nvSpPr>
                <p:cNvPr id="28904" name="Rectangle 172">
                  <a:extLst>
                    <a:ext uri="{FF2B5EF4-FFF2-40B4-BE49-F238E27FC236}">
                      <a16:creationId xmlns:a16="http://schemas.microsoft.com/office/drawing/2014/main" id="{6D38C79E-C9A8-4661-B717-3376B8254DF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84" y="3648"/>
                  <a:ext cx="201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1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905" name="Rectangle 173">
                  <a:extLst>
                    <a:ext uri="{FF2B5EF4-FFF2-40B4-BE49-F238E27FC236}">
                      <a16:creationId xmlns:a16="http://schemas.microsoft.com/office/drawing/2014/main" id="{BED5D8B5-C77F-4BCF-A7D4-20788983B46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41" y="3648"/>
                  <a:ext cx="287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36" name="Group 174">
                <a:extLst>
                  <a:ext uri="{FF2B5EF4-FFF2-40B4-BE49-F238E27FC236}">
                    <a16:creationId xmlns:a16="http://schemas.microsoft.com/office/drawing/2014/main" id="{08C60A76-93BF-4CC3-86EC-862C5A6A20C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4128"/>
                <a:ext cx="546" cy="480"/>
                <a:chOff x="0" y="4128"/>
                <a:chExt cx="546" cy="480"/>
              </a:xfrm>
            </p:grpSpPr>
            <p:sp>
              <p:nvSpPr>
                <p:cNvPr id="28902" name="Rectangle 175">
                  <a:extLst>
                    <a:ext uri="{FF2B5EF4-FFF2-40B4-BE49-F238E27FC236}">
                      <a16:creationId xmlns:a16="http://schemas.microsoft.com/office/drawing/2014/main" id="{B9796E36-DB59-4F72-88B1-C28C0CEB08A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" y="4128"/>
                  <a:ext cx="460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sz="1400" b="1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130010040060</a:t>
                  </a:r>
                </a:p>
                <a:p>
                  <a:endParaRPr lang="ru-RU" altLang="ru-RU" sz="14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903" name="Rectangle 176">
                  <a:extLst>
                    <a:ext uri="{FF2B5EF4-FFF2-40B4-BE49-F238E27FC236}">
                      <a16:creationId xmlns:a16="http://schemas.microsoft.com/office/drawing/2014/main" id="{FF58899C-24CB-4F08-9A70-DF36146143B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4128"/>
                  <a:ext cx="546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37" name="Group 177">
                <a:extLst>
                  <a:ext uri="{FF2B5EF4-FFF2-40B4-BE49-F238E27FC236}">
                    <a16:creationId xmlns:a16="http://schemas.microsoft.com/office/drawing/2014/main" id="{9C840078-0E0F-42AA-BBAF-76790A257B9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46" y="4128"/>
                <a:ext cx="379" cy="480"/>
                <a:chOff x="546" y="4128"/>
                <a:chExt cx="379" cy="480"/>
              </a:xfrm>
            </p:grpSpPr>
            <p:sp>
              <p:nvSpPr>
                <p:cNvPr id="28900" name="Rectangle 178">
                  <a:extLst>
                    <a:ext uri="{FF2B5EF4-FFF2-40B4-BE49-F238E27FC236}">
                      <a16:creationId xmlns:a16="http://schemas.microsoft.com/office/drawing/2014/main" id="{09442B60-9FEC-4CE3-9FF6-662777023C5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89" y="4128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 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901" name="Rectangle 179">
                  <a:extLst>
                    <a:ext uri="{FF2B5EF4-FFF2-40B4-BE49-F238E27FC236}">
                      <a16:creationId xmlns:a16="http://schemas.microsoft.com/office/drawing/2014/main" id="{2AA36D71-F2F6-49F8-B9A5-3EC87EB151C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6" y="4128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38" name="Group 180">
                <a:extLst>
                  <a:ext uri="{FF2B5EF4-FFF2-40B4-BE49-F238E27FC236}">
                    <a16:creationId xmlns:a16="http://schemas.microsoft.com/office/drawing/2014/main" id="{9AEE63F9-B315-4B20-B2CF-217041DC4FC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25" y="4128"/>
                <a:ext cx="379" cy="480"/>
                <a:chOff x="925" y="4128"/>
                <a:chExt cx="379" cy="480"/>
              </a:xfrm>
            </p:grpSpPr>
            <p:sp>
              <p:nvSpPr>
                <p:cNvPr id="28898" name="Rectangle 181">
                  <a:extLst>
                    <a:ext uri="{FF2B5EF4-FFF2-40B4-BE49-F238E27FC236}">
                      <a16:creationId xmlns:a16="http://schemas.microsoft.com/office/drawing/2014/main" id="{863B7573-3A51-429C-9253-DEF8278FD63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68" y="4128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 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899" name="Rectangle 182">
                  <a:extLst>
                    <a:ext uri="{FF2B5EF4-FFF2-40B4-BE49-F238E27FC236}">
                      <a16:creationId xmlns:a16="http://schemas.microsoft.com/office/drawing/2014/main" id="{2539BB7F-FED3-4FFE-8539-4EBDE031ED4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25" y="4128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39" name="Group 183">
                <a:extLst>
                  <a:ext uri="{FF2B5EF4-FFF2-40B4-BE49-F238E27FC236}">
                    <a16:creationId xmlns:a16="http://schemas.microsoft.com/office/drawing/2014/main" id="{C395A935-EE74-482A-91B5-BFDDEC52936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304" y="4128"/>
                <a:ext cx="379" cy="480"/>
                <a:chOff x="1304" y="4128"/>
                <a:chExt cx="379" cy="480"/>
              </a:xfrm>
            </p:grpSpPr>
            <p:sp>
              <p:nvSpPr>
                <p:cNvPr id="28896" name="Rectangle 184">
                  <a:extLst>
                    <a:ext uri="{FF2B5EF4-FFF2-40B4-BE49-F238E27FC236}">
                      <a16:creationId xmlns:a16="http://schemas.microsoft.com/office/drawing/2014/main" id="{7E1F2890-117A-48E2-B7A1-94A8F7D6A87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47" y="4128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 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897" name="Rectangle 185">
                  <a:extLst>
                    <a:ext uri="{FF2B5EF4-FFF2-40B4-BE49-F238E27FC236}">
                      <a16:creationId xmlns:a16="http://schemas.microsoft.com/office/drawing/2014/main" id="{592EB964-D0FC-48D9-842A-A9DBEF9BE43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04" y="4128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40" name="Group 186">
                <a:extLst>
                  <a:ext uri="{FF2B5EF4-FFF2-40B4-BE49-F238E27FC236}">
                    <a16:creationId xmlns:a16="http://schemas.microsoft.com/office/drawing/2014/main" id="{B5EE09E8-A0D4-4F28-8D60-7AB3D17DAA6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683" y="4128"/>
                <a:ext cx="379" cy="480"/>
                <a:chOff x="1683" y="4128"/>
                <a:chExt cx="379" cy="480"/>
              </a:xfrm>
            </p:grpSpPr>
            <p:sp>
              <p:nvSpPr>
                <p:cNvPr id="28894" name="Rectangle 187">
                  <a:extLst>
                    <a:ext uri="{FF2B5EF4-FFF2-40B4-BE49-F238E27FC236}">
                      <a16:creationId xmlns:a16="http://schemas.microsoft.com/office/drawing/2014/main" id="{C1079A17-885D-479A-910F-D2E276DA2B4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26" y="4128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2000" b="1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+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895" name="Rectangle 188">
                  <a:extLst>
                    <a:ext uri="{FF2B5EF4-FFF2-40B4-BE49-F238E27FC236}">
                      <a16:creationId xmlns:a16="http://schemas.microsoft.com/office/drawing/2014/main" id="{A63F50A5-5868-4ED9-B782-D3C664FB335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683" y="4128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41" name="Group 189">
                <a:extLst>
                  <a:ext uri="{FF2B5EF4-FFF2-40B4-BE49-F238E27FC236}">
                    <a16:creationId xmlns:a16="http://schemas.microsoft.com/office/drawing/2014/main" id="{A4134186-4868-44C4-9298-B9734046123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62" y="4128"/>
                <a:ext cx="379" cy="480"/>
                <a:chOff x="2062" y="4128"/>
                <a:chExt cx="379" cy="480"/>
              </a:xfrm>
            </p:grpSpPr>
            <p:sp>
              <p:nvSpPr>
                <p:cNvPr id="28892" name="Rectangle 190">
                  <a:extLst>
                    <a:ext uri="{FF2B5EF4-FFF2-40B4-BE49-F238E27FC236}">
                      <a16:creationId xmlns:a16="http://schemas.microsoft.com/office/drawing/2014/main" id="{F53BA37A-D840-483F-BE8F-8BF9C3530DF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05" y="4128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 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893" name="Rectangle 191">
                  <a:extLst>
                    <a:ext uri="{FF2B5EF4-FFF2-40B4-BE49-F238E27FC236}">
                      <a16:creationId xmlns:a16="http://schemas.microsoft.com/office/drawing/2014/main" id="{2518D50C-2F98-4C25-BB45-B4EFB01B4B7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62" y="4128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42" name="Group 192">
                <a:extLst>
                  <a:ext uri="{FF2B5EF4-FFF2-40B4-BE49-F238E27FC236}">
                    <a16:creationId xmlns:a16="http://schemas.microsoft.com/office/drawing/2014/main" id="{B97A3AAA-6588-4F77-BED4-C0398C2FA3B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41" y="4128"/>
                <a:ext cx="287" cy="480"/>
                <a:chOff x="2441" y="4128"/>
                <a:chExt cx="287" cy="480"/>
              </a:xfrm>
            </p:grpSpPr>
            <p:sp>
              <p:nvSpPr>
                <p:cNvPr id="28890" name="Rectangle 193">
                  <a:extLst>
                    <a:ext uri="{FF2B5EF4-FFF2-40B4-BE49-F238E27FC236}">
                      <a16:creationId xmlns:a16="http://schemas.microsoft.com/office/drawing/2014/main" id="{F2868A39-E5B1-4553-B736-04C6397858B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84" y="4128"/>
                  <a:ext cx="201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1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891" name="Rectangle 194">
                  <a:extLst>
                    <a:ext uri="{FF2B5EF4-FFF2-40B4-BE49-F238E27FC236}">
                      <a16:creationId xmlns:a16="http://schemas.microsoft.com/office/drawing/2014/main" id="{B325416A-D57D-4BCA-A5CA-806A09CB63B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41" y="4128"/>
                  <a:ext cx="287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43" name="Group 195">
                <a:extLst>
                  <a:ext uri="{FF2B5EF4-FFF2-40B4-BE49-F238E27FC236}">
                    <a16:creationId xmlns:a16="http://schemas.microsoft.com/office/drawing/2014/main" id="{546761E3-52AE-421B-8745-476E0505DA7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4608"/>
                <a:ext cx="546" cy="480"/>
                <a:chOff x="0" y="4608"/>
                <a:chExt cx="546" cy="480"/>
              </a:xfrm>
            </p:grpSpPr>
            <p:sp>
              <p:nvSpPr>
                <p:cNvPr id="28888" name="Rectangle 196">
                  <a:extLst>
                    <a:ext uri="{FF2B5EF4-FFF2-40B4-BE49-F238E27FC236}">
                      <a16:creationId xmlns:a16="http://schemas.microsoft.com/office/drawing/2014/main" id="{D7A98B61-FE02-4AF6-91AB-24514F0B85E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" y="4608"/>
                  <a:ext cx="460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sz="1400" b="1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130010040080</a:t>
                  </a:r>
                </a:p>
                <a:p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889" name="Rectangle 197">
                  <a:extLst>
                    <a:ext uri="{FF2B5EF4-FFF2-40B4-BE49-F238E27FC236}">
                      <a16:creationId xmlns:a16="http://schemas.microsoft.com/office/drawing/2014/main" id="{182F8864-5C6C-49A5-97E4-AEB0BEBBE45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4608"/>
                  <a:ext cx="546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44" name="Group 198">
                <a:extLst>
                  <a:ext uri="{FF2B5EF4-FFF2-40B4-BE49-F238E27FC236}">
                    <a16:creationId xmlns:a16="http://schemas.microsoft.com/office/drawing/2014/main" id="{3AE738EB-E15F-4004-9CCC-C089897B44F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46" y="4608"/>
                <a:ext cx="379" cy="480"/>
                <a:chOff x="546" y="4608"/>
                <a:chExt cx="379" cy="480"/>
              </a:xfrm>
            </p:grpSpPr>
            <p:sp>
              <p:nvSpPr>
                <p:cNvPr id="28886" name="Rectangle 199">
                  <a:extLst>
                    <a:ext uri="{FF2B5EF4-FFF2-40B4-BE49-F238E27FC236}">
                      <a16:creationId xmlns:a16="http://schemas.microsoft.com/office/drawing/2014/main" id="{2255121D-C445-4E17-A9E2-8E30740484B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89" y="4608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 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887" name="Rectangle 200">
                  <a:extLst>
                    <a:ext uri="{FF2B5EF4-FFF2-40B4-BE49-F238E27FC236}">
                      <a16:creationId xmlns:a16="http://schemas.microsoft.com/office/drawing/2014/main" id="{FE70C9BD-01EF-4DBD-AE7E-251E97AD12A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6" y="4608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45" name="Group 201">
                <a:extLst>
                  <a:ext uri="{FF2B5EF4-FFF2-40B4-BE49-F238E27FC236}">
                    <a16:creationId xmlns:a16="http://schemas.microsoft.com/office/drawing/2014/main" id="{8D13ED91-FA6E-4B5A-A613-F2CABC8812F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25" y="4608"/>
                <a:ext cx="379" cy="480"/>
                <a:chOff x="925" y="4608"/>
                <a:chExt cx="379" cy="480"/>
              </a:xfrm>
            </p:grpSpPr>
            <p:sp>
              <p:nvSpPr>
                <p:cNvPr id="28884" name="Rectangle 202">
                  <a:extLst>
                    <a:ext uri="{FF2B5EF4-FFF2-40B4-BE49-F238E27FC236}">
                      <a16:creationId xmlns:a16="http://schemas.microsoft.com/office/drawing/2014/main" id="{8BDBE961-A329-4DDA-895A-030079AC04E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68" y="4608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 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885" name="Rectangle 203">
                  <a:extLst>
                    <a:ext uri="{FF2B5EF4-FFF2-40B4-BE49-F238E27FC236}">
                      <a16:creationId xmlns:a16="http://schemas.microsoft.com/office/drawing/2014/main" id="{A53985B8-CF75-485E-AB8F-EB658852628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25" y="4608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46" name="Group 204">
                <a:extLst>
                  <a:ext uri="{FF2B5EF4-FFF2-40B4-BE49-F238E27FC236}">
                    <a16:creationId xmlns:a16="http://schemas.microsoft.com/office/drawing/2014/main" id="{1425D897-1F39-449E-B0B3-A92F286B75F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304" y="4608"/>
                <a:ext cx="379" cy="480"/>
                <a:chOff x="1304" y="4608"/>
                <a:chExt cx="379" cy="480"/>
              </a:xfrm>
            </p:grpSpPr>
            <p:sp>
              <p:nvSpPr>
                <p:cNvPr id="28882" name="Rectangle 205">
                  <a:extLst>
                    <a:ext uri="{FF2B5EF4-FFF2-40B4-BE49-F238E27FC236}">
                      <a16:creationId xmlns:a16="http://schemas.microsoft.com/office/drawing/2014/main" id="{233D6B40-261B-42D5-A605-10B4D478835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47" y="4608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 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883" name="Rectangle 206">
                  <a:extLst>
                    <a:ext uri="{FF2B5EF4-FFF2-40B4-BE49-F238E27FC236}">
                      <a16:creationId xmlns:a16="http://schemas.microsoft.com/office/drawing/2014/main" id="{5E44557A-869C-4A68-A469-A049339CC6C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04" y="4608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47" name="Group 207">
                <a:extLst>
                  <a:ext uri="{FF2B5EF4-FFF2-40B4-BE49-F238E27FC236}">
                    <a16:creationId xmlns:a16="http://schemas.microsoft.com/office/drawing/2014/main" id="{906B6BAD-5BBB-43E7-A5E8-FAFF8D1A7B4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683" y="4608"/>
                <a:ext cx="379" cy="480"/>
                <a:chOff x="1683" y="4608"/>
                <a:chExt cx="379" cy="480"/>
              </a:xfrm>
            </p:grpSpPr>
            <p:sp>
              <p:nvSpPr>
                <p:cNvPr id="28880" name="Rectangle 208">
                  <a:extLst>
                    <a:ext uri="{FF2B5EF4-FFF2-40B4-BE49-F238E27FC236}">
                      <a16:creationId xmlns:a16="http://schemas.microsoft.com/office/drawing/2014/main" id="{318DDA97-2F15-4726-BAF6-4B6890C17A0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26" y="4608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2000" b="1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+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881" name="Rectangle 209">
                  <a:extLst>
                    <a:ext uri="{FF2B5EF4-FFF2-40B4-BE49-F238E27FC236}">
                      <a16:creationId xmlns:a16="http://schemas.microsoft.com/office/drawing/2014/main" id="{2BAADA5D-9B08-438D-9CD1-21D46BAAD9C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683" y="4608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48" name="Group 210">
                <a:extLst>
                  <a:ext uri="{FF2B5EF4-FFF2-40B4-BE49-F238E27FC236}">
                    <a16:creationId xmlns:a16="http://schemas.microsoft.com/office/drawing/2014/main" id="{5F273EF9-D958-478B-9105-C5CF5E0D23B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62" y="4608"/>
                <a:ext cx="379" cy="480"/>
                <a:chOff x="2062" y="4608"/>
                <a:chExt cx="379" cy="480"/>
              </a:xfrm>
            </p:grpSpPr>
            <p:sp>
              <p:nvSpPr>
                <p:cNvPr id="28878" name="Rectangle 211">
                  <a:extLst>
                    <a:ext uri="{FF2B5EF4-FFF2-40B4-BE49-F238E27FC236}">
                      <a16:creationId xmlns:a16="http://schemas.microsoft.com/office/drawing/2014/main" id="{50E8713C-D89D-4A41-A2F8-2F6F51816DC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05" y="4608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 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879" name="Rectangle 212">
                  <a:extLst>
                    <a:ext uri="{FF2B5EF4-FFF2-40B4-BE49-F238E27FC236}">
                      <a16:creationId xmlns:a16="http://schemas.microsoft.com/office/drawing/2014/main" id="{5FF8BC0E-2817-4EF5-AEC3-FABF5D56E1C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62" y="4608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49" name="Group 213">
                <a:extLst>
                  <a:ext uri="{FF2B5EF4-FFF2-40B4-BE49-F238E27FC236}">
                    <a16:creationId xmlns:a16="http://schemas.microsoft.com/office/drawing/2014/main" id="{F5105F45-428D-492E-A4EC-2A0DEE10748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41" y="4608"/>
                <a:ext cx="287" cy="480"/>
                <a:chOff x="2441" y="4608"/>
                <a:chExt cx="287" cy="480"/>
              </a:xfrm>
            </p:grpSpPr>
            <p:sp>
              <p:nvSpPr>
                <p:cNvPr id="28876" name="Rectangle 214">
                  <a:extLst>
                    <a:ext uri="{FF2B5EF4-FFF2-40B4-BE49-F238E27FC236}">
                      <a16:creationId xmlns:a16="http://schemas.microsoft.com/office/drawing/2014/main" id="{F07B8794-2517-4505-B7CB-6BECC3B72CB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84" y="4608"/>
                  <a:ext cx="201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1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877" name="Rectangle 215">
                  <a:extLst>
                    <a:ext uri="{FF2B5EF4-FFF2-40B4-BE49-F238E27FC236}">
                      <a16:creationId xmlns:a16="http://schemas.microsoft.com/office/drawing/2014/main" id="{A9F26486-B531-444B-B148-AF6A95814B4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41" y="4608"/>
                  <a:ext cx="287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50" name="Group 216">
                <a:extLst>
                  <a:ext uri="{FF2B5EF4-FFF2-40B4-BE49-F238E27FC236}">
                    <a16:creationId xmlns:a16="http://schemas.microsoft.com/office/drawing/2014/main" id="{3977E83F-2A6F-4428-8768-9E104D054E6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5088"/>
                <a:ext cx="546" cy="480"/>
                <a:chOff x="0" y="5088"/>
                <a:chExt cx="546" cy="480"/>
              </a:xfrm>
            </p:grpSpPr>
            <p:sp>
              <p:nvSpPr>
                <p:cNvPr id="28874" name="Rectangle 217">
                  <a:extLst>
                    <a:ext uri="{FF2B5EF4-FFF2-40B4-BE49-F238E27FC236}">
                      <a16:creationId xmlns:a16="http://schemas.microsoft.com/office/drawing/2014/main" id="{31A657BC-0270-45EB-A7C5-0BADCE9F5EF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" y="5088"/>
                  <a:ext cx="460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sz="1400" b="1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130010040090</a:t>
                  </a:r>
                </a:p>
                <a:p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875" name="Rectangle 218">
                  <a:extLst>
                    <a:ext uri="{FF2B5EF4-FFF2-40B4-BE49-F238E27FC236}">
                      <a16:creationId xmlns:a16="http://schemas.microsoft.com/office/drawing/2014/main" id="{6B65AF41-F1D7-4FB2-91CC-74C5155BC10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5088"/>
                  <a:ext cx="546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51" name="Group 219">
                <a:extLst>
                  <a:ext uri="{FF2B5EF4-FFF2-40B4-BE49-F238E27FC236}">
                    <a16:creationId xmlns:a16="http://schemas.microsoft.com/office/drawing/2014/main" id="{99B2EE7F-46A3-49D8-A539-87F607F0928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46" y="5088"/>
                <a:ext cx="379" cy="480"/>
                <a:chOff x="546" y="5088"/>
                <a:chExt cx="379" cy="480"/>
              </a:xfrm>
            </p:grpSpPr>
            <p:sp>
              <p:nvSpPr>
                <p:cNvPr id="28872" name="Rectangle 220">
                  <a:extLst>
                    <a:ext uri="{FF2B5EF4-FFF2-40B4-BE49-F238E27FC236}">
                      <a16:creationId xmlns:a16="http://schemas.microsoft.com/office/drawing/2014/main" id="{9FB1AAC2-F163-41A0-8641-67F718C5408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89" y="5088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 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873" name="Rectangle 221">
                  <a:extLst>
                    <a:ext uri="{FF2B5EF4-FFF2-40B4-BE49-F238E27FC236}">
                      <a16:creationId xmlns:a16="http://schemas.microsoft.com/office/drawing/2014/main" id="{917DF0E8-E85A-49FE-A23E-B6785C6DB7F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6" y="5088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52" name="Group 222">
                <a:extLst>
                  <a:ext uri="{FF2B5EF4-FFF2-40B4-BE49-F238E27FC236}">
                    <a16:creationId xmlns:a16="http://schemas.microsoft.com/office/drawing/2014/main" id="{B8692112-5039-4537-9430-F4A4A4EBD81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25" y="5088"/>
                <a:ext cx="379" cy="480"/>
                <a:chOff x="925" y="5088"/>
                <a:chExt cx="379" cy="480"/>
              </a:xfrm>
            </p:grpSpPr>
            <p:sp>
              <p:nvSpPr>
                <p:cNvPr id="28870" name="Rectangle 223">
                  <a:extLst>
                    <a:ext uri="{FF2B5EF4-FFF2-40B4-BE49-F238E27FC236}">
                      <a16:creationId xmlns:a16="http://schemas.microsoft.com/office/drawing/2014/main" id="{5ECB5A6B-5BC3-4A41-A75B-B370898E67A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68" y="5088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 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871" name="Rectangle 224">
                  <a:extLst>
                    <a:ext uri="{FF2B5EF4-FFF2-40B4-BE49-F238E27FC236}">
                      <a16:creationId xmlns:a16="http://schemas.microsoft.com/office/drawing/2014/main" id="{5D2FED6E-7D5B-4B72-8E6A-21FC0A25514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25" y="5088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53" name="Group 225">
                <a:extLst>
                  <a:ext uri="{FF2B5EF4-FFF2-40B4-BE49-F238E27FC236}">
                    <a16:creationId xmlns:a16="http://schemas.microsoft.com/office/drawing/2014/main" id="{39D7666A-029B-474C-A1F8-DD75F24C2E4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304" y="5088"/>
                <a:ext cx="379" cy="480"/>
                <a:chOff x="1304" y="5088"/>
                <a:chExt cx="379" cy="480"/>
              </a:xfrm>
            </p:grpSpPr>
            <p:sp>
              <p:nvSpPr>
                <p:cNvPr id="28868" name="Rectangle 226">
                  <a:extLst>
                    <a:ext uri="{FF2B5EF4-FFF2-40B4-BE49-F238E27FC236}">
                      <a16:creationId xmlns:a16="http://schemas.microsoft.com/office/drawing/2014/main" id="{0FCB3EB9-63C5-4ED4-B181-05F9998D3EE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47" y="5088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 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869" name="Rectangle 227">
                  <a:extLst>
                    <a:ext uri="{FF2B5EF4-FFF2-40B4-BE49-F238E27FC236}">
                      <a16:creationId xmlns:a16="http://schemas.microsoft.com/office/drawing/2014/main" id="{463956BD-A7C0-4946-9D23-8C0B80A00BA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04" y="5088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54" name="Group 228">
                <a:extLst>
                  <a:ext uri="{FF2B5EF4-FFF2-40B4-BE49-F238E27FC236}">
                    <a16:creationId xmlns:a16="http://schemas.microsoft.com/office/drawing/2014/main" id="{A942EB6A-9A35-4DDC-B416-944C64DB83A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683" y="5088"/>
                <a:ext cx="379" cy="480"/>
                <a:chOff x="1683" y="5088"/>
                <a:chExt cx="379" cy="480"/>
              </a:xfrm>
            </p:grpSpPr>
            <p:sp>
              <p:nvSpPr>
                <p:cNvPr id="28866" name="Rectangle 229">
                  <a:extLst>
                    <a:ext uri="{FF2B5EF4-FFF2-40B4-BE49-F238E27FC236}">
                      <a16:creationId xmlns:a16="http://schemas.microsoft.com/office/drawing/2014/main" id="{606CDDAE-376A-4065-AF01-E2F8C3F1A24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26" y="5088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2000" b="1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+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867" name="Rectangle 230">
                  <a:extLst>
                    <a:ext uri="{FF2B5EF4-FFF2-40B4-BE49-F238E27FC236}">
                      <a16:creationId xmlns:a16="http://schemas.microsoft.com/office/drawing/2014/main" id="{1E89B490-A377-497B-8231-733419A9646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683" y="5088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55" name="Group 231">
                <a:extLst>
                  <a:ext uri="{FF2B5EF4-FFF2-40B4-BE49-F238E27FC236}">
                    <a16:creationId xmlns:a16="http://schemas.microsoft.com/office/drawing/2014/main" id="{2AE8FB82-BFA9-4C13-87DC-30DE69B1F2A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62" y="5088"/>
                <a:ext cx="379" cy="480"/>
                <a:chOff x="2062" y="5088"/>
                <a:chExt cx="379" cy="480"/>
              </a:xfrm>
            </p:grpSpPr>
            <p:sp>
              <p:nvSpPr>
                <p:cNvPr id="28864" name="Rectangle 232">
                  <a:extLst>
                    <a:ext uri="{FF2B5EF4-FFF2-40B4-BE49-F238E27FC236}">
                      <a16:creationId xmlns:a16="http://schemas.microsoft.com/office/drawing/2014/main" id="{36DF3186-E7E9-4068-8E6B-8D62F543AAD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05" y="5088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 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865" name="Rectangle 233">
                  <a:extLst>
                    <a:ext uri="{FF2B5EF4-FFF2-40B4-BE49-F238E27FC236}">
                      <a16:creationId xmlns:a16="http://schemas.microsoft.com/office/drawing/2014/main" id="{DA524D86-43A5-4315-9E2A-6A4A8E8F736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62" y="5088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56" name="Group 234">
                <a:extLst>
                  <a:ext uri="{FF2B5EF4-FFF2-40B4-BE49-F238E27FC236}">
                    <a16:creationId xmlns:a16="http://schemas.microsoft.com/office/drawing/2014/main" id="{C200FE89-C006-43FD-934B-D40C2A9D302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41" y="5088"/>
                <a:ext cx="287" cy="480"/>
                <a:chOff x="2441" y="5088"/>
                <a:chExt cx="287" cy="480"/>
              </a:xfrm>
            </p:grpSpPr>
            <p:sp>
              <p:nvSpPr>
                <p:cNvPr id="28862" name="Rectangle 235">
                  <a:extLst>
                    <a:ext uri="{FF2B5EF4-FFF2-40B4-BE49-F238E27FC236}">
                      <a16:creationId xmlns:a16="http://schemas.microsoft.com/office/drawing/2014/main" id="{1D17BD93-5B73-4B6D-AE06-A5281FD0B2D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84" y="5088"/>
                  <a:ext cx="201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1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863" name="Rectangle 236">
                  <a:extLst>
                    <a:ext uri="{FF2B5EF4-FFF2-40B4-BE49-F238E27FC236}">
                      <a16:creationId xmlns:a16="http://schemas.microsoft.com/office/drawing/2014/main" id="{E4CC39B7-6991-49FA-9BD8-A5E66B62D28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41" y="5088"/>
                  <a:ext cx="287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57" name="Group 237">
                <a:extLst>
                  <a:ext uri="{FF2B5EF4-FFF2-40B4-BE49-F238E27FC236}">
                    <a16:creationId xmlns:a16="http://schemas.microsoft.com/office/drawing/2014/main" id="{FECEB01C-3537-4C8F-AF1D-E6BD120FA62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5568"/>
                <a:ext cx="546" cy="480"/>
                <a:chOff x="0" y="5568"/>
                <a:chExt cx="546" cy="480"/>
              </a:xfrm>
            </p:grpSpPr>
            <p:sp>
              <p:nvSpPr>
                <p:cNvPr id="28860" name="Rectangle 238">
                  <a:extLst>
                    <a:ext uri="{FF2B5EF4-FFF2-40B4-BE49-F238E27FC236}">
                      <a16:creationId xmlns:a16="http://schemas.microsoft.com/office/drawing/2014/main" id="{6878A64A-BD77-4D44-A757-1E01CF2E4D4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" y="5568"/>
                  <a:ext cx="460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sz="1200" b="1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130010070030030</a:t>
                  </a:r>
                </a:p>
                <a:p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861" name="Rectangle 239">
                  <a:extLst>
                    <a:ext uri="{FF2B5EF4-FFF2-40B4-BE49-F238E27FC236}">
                      <a16:creationId xmlns:a16="http://schemas.microsoft.com/office/drawing/2014/main" id="{62A78AD9-4D2A-4378-B06A-D157AF5076B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5568"/>
                  <a:ext cx="546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58" name="Group 240">
                <a:extLst>
                  <a:ext uri="{FF2B5EF4-FFF2-40B4-BE49-F238E27FC236}">
                    <a16:creationId xmlns:a16="http://schemas.microsoft.com/office/drawing/2014/main" id="{C640A5F2-0448-45CF-8BFC-58489DB2D99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46" y="5568"/>
                <a:ext cx="379" cy="480"/>
                <a:chOff x="546" y="5568"/>
                <a:chExt cx="379" cy="480"/>
              </a:xfrm>
            </p:grpSpPr>
            <p:sp>
              <p:nvSpPr>
                <p:cNvPr id="28858" name="Rectangle 241">
                  <a:extLst>
                    <a:ext uri="{FF2B5EF4-FFF2-40B4-BE49-F238E27FC236}">
                      <a16:creationId xmlns:a16="http://schemas.microsoft.com/office/drawing/2014/main" id="{C3D3AC78-2CDF-4CCB-BAB2-02C5353AA14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89" y="5568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2000" b="1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+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859" name="Rectangle 242">
                  <a:extLst>
                    <a:ext uri="{FF2B5EF4-FFF2-40B4-BE49-F238E27FC236}">
                      <a16:creationId xmlns:a16="http://schemas.microsoft.com/office/drawing/2014/main" id="{60B78419-BB4A-43CB-A730-F7FEAEABA01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6" y="5568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59" name="Group 243">
                <a:extLst>
                  <a:ext uri="{FF2B5EF4-FFF2-40B4-BE49-F238E27FC236}">
                    <a16:creationId xmlns:a16="http://schemas.microsoft.com/office/drawing/2014/main" id="{1F696A84-8297-48C5-95E6-07925E761C7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25" y="5568"/>
                <a:ext cx="379" cy="480"/>
                <a:chOff x="925" y="5568"/>
                <a:chExt cx="379" cy="480"/>
              </a:xfrm>
            </p:grpSpPr>
            <p:sp>
              <p:nvSpPr>
                <p:cNvPr id="28856" name="Rectangle 244">
                  <a:extLst>
                    <a:ext uri="{FF2B5EF4-FFF2-40B4-BE49-F238E27FC236}">
                      <a16:creationId xmlns:a16="http://schemas.microsoft.com/office/drawing/2014/main" id="{9C09E3E0-E957-4C1F-9747-81CAE6788F0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68" y="5568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2000" b="1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+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857" name="Rectangle 245">
                  <a:extLst>
                    <a:ext uri="{FF2B5EF4-FFF2-40B4-BE49-F238E27FC236}">
                      <a16:creationId xmlns:a16="http://schemas.microsoft.com/office/drawing/2014/main" id="{0A0DE13E-74C2-4C29-BB9A-F1873665182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25" y="5568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60" name="Group 246">
                <a:extLst>
                  <a:ext uri="{FF2B5EF4-FFF2-40B4-BE49-F238E27FC236}">
                    <a16:creationId xmlns:a16="http://schemas.microsoft.com/office/drawing/2014/main" id="{06D11A13-FE49-445D-8352-F1B714975B2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304" y="5568"/>
                <a:ext cx="379" cy="480"/>
                <a:chOff x="1304" y="5568"/>
                <a:chExt cx="379" cy="480"/>
              </a:xfrm>
            </p:grpSpPr>
            <p:sp>
              <p:nvSpPr>
                <p:cNvPr id="28854" name="Rectangle 247">
                  <a:extLst>
                    <a:ext uri="{FF2B5EF4-FFF2-40B4-BE49-F238E27FC236}">
                      <a16:creationId xmlns:a16="http://schemas.microsoft.com/office/drawing/2014/main" id="{74C4AD12-DAE9-470A-93FC-5B3A800C5D6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47" y="5568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2000" b="1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+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855" name="Rectangle 248">
                  <a:extLst>
                    <a:ext uri="{FF2B5EF4-FFF2-40B4-BE49-F238E27FC236}">
                      <a16:creationId xmlns:a16="http://schemas.microsoft.com/office/drawing/2014/main" id="{07793E2D-600C-4BFC-8A73-DC7AD320655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04" y="5568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61" name="Group 249">
                <a:extLst>
                  <a:ext uri="{FF2B5EF4-FFF2-40B4-BE49-F238E27FC236}">
                    <a16:creationId xmlns:a16="http://schemas.microsoft.com/office/drawing/2014/main" id="{F2CB1D17-0271-4976-95B8-2885BA34E6C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683" y="5568"/>
                <a:ext cx="379" cy="480"/>
                <a:chOff x="1683" y="5568"/>
                <a:chExt cx="379" cy="480"/>
              </a:xfrm>
            </p:grpSpPr>
            <p:sp>
              <p:nvSpPr>
                <p:cNvPr id="28852" name="Rectangle 250">
                  <a:extLst>
                    <a:ext uri="{FF2B5EF4-FFF2-40B4-BE49-F238E27FC236}">
                      <a16:creationId xmlns:a16="http://schemas.microsoft.com/office/drawing/2014/main" id="{26DF5EC5-C75E-462F-BB62-00FA37BBB1E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26" y="5568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2000" b="1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+</a:t>
                  </a:r>
                </a:p>
                <a:p>
                  <a:pPr algn="ctr"/>
                  <a:endParaRPr lang="ru-RU" altLang="ru-RU" sz="20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853" name="Rectangle 251">
                  <a:extLst>
                    <a:ext uri="{FF2B5EF4-FFF2-40B4-BE49-F238E27FC236}">
                      <a16:creationId xmlns:a16="http://schemas.microsoft.com/office/drawing/2014/main" id="{9AA05655-5A52-456B-8EE3-6D55455138F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683" y="5568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62" name="Group 252">
                <a:extLst>
                  <a:ext uri="{FF2B5EF4-FFF2-40B4-BE49-F238E27FC236}">
                    <a16:creationId xmlns:a16="http://schemas.microsoft.com/office/drawing/2014/main" id="{AC8F5C54-0ED4-4867-9402-521E1B6D3BC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62" y="5568"/>
                <a:ext cx="379" cy="480"/>
                <a:chOff x="2062" y="5568"/>
                <a:chExt cx="379" cy="480"/>
              </a:xfrm>
            </p:grpSpPr>
            <p:sp>
              <p:nvSpPr>
                <p:cNvPr id="28850" name="Rectangle 253">
                  <a:extLst>
                    <a:ext uri="{FF2B5EF4-FFF2-40B4-BE49-F238E27FC236}">
                      <a16:creationId xmlns:a16="http://schemas.microsoft.com/office/drawing/2014/main" id="{1B20D817-B1DF-46B1-B35E-33D9F3C13D7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05" y="5568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2000" b="1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+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851" name="Rectangle 254">
                  <a:extLst>
                    <a:ext uri="{FF2B5EF4-FFF2-40B4-BE49-F238E27FC236}">
                      <a16:creationId xmlns:a16="http://schemas.microsoft.com/office/drawing/2014/main" id="{A341DC9D-0674-48CE-A705-AC4CD5191AB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62" y="5568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63" name="Group 255">
                <a:extLst>
                  <a:ext uri="{FF2B5EF4-FFF2-40B4-BE49-F238E27FC236}">
                    <a16:creationId xmlns:a16="http://schemas.microsoft.com/office/drawing/2014/main" id="{322B68FC-013E-4DA5-853B-960818BA8A2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41" y="5568"/>
                <a:ext cx="287" cy="480"/>
                <a:chOff x="2441" y="5568"/>
                <a:chExt cx="287" cy="480"/>
              </a:xfrm>
            </p:grpSpPr>
            <p:sp>
              <p:nvSpPr>
                <p:cNvPr id="28848" name="Rectangle 256">
                  <a:extLst>
                    <a:ext uri="{FF2B5EF4-FFF2-40B4-BE49-F238E27FC236}">
                      <a16:creationId xmlns:a16="http://schemas.microsoft.com/office/drawing/2014/main" id="{0453B85A-CE0C-47E8-9E3B-7B6D75852A1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84" y="5568"/>
                  <a:ext cx="201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5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849" name="Rectangle 257">
                  <a:extLst>
                    <a:ext uri="{FF2B5EF4-FFF2-40B4-BE49-F238E27FC236}">
                      <a16:creationId xmlns:a16="http://schemas.microsoft.com/office/drawing/2014/main" id="{33B8F49A-D533-4629-8C12-435AD8D3D60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41" y="5568"/>
                  <a:ext cx="287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64" name="Group 258">
                <a:extLst>
                  <a:ext uri="{FF2B5EF4-FFF2-40B4-BE49-F238E27FC236}">
                    <a16:creationId xmlns:a16="http://schemas.microsoft.com/office/drawing/2014/main" id="{CCA5EA0E-3C7C-4F85-9AA3-A6E4A4D8902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6048"/>
                <a:ext cx="546" cy="480"/>
                <a:chOff x="0" y="6048"/>
                <a:chExt cx="546" cy="480"/>
              </a:xfrm>
            </p:grpSpPr>
            <p:sp>
              <p:nvSpPr>
                <p:cNvPr id="28846" name="Rectangle 259">
                  <a:extLst>
                    <a:ext uri="{FF2B5EF4-FFF2-40B4-BE49-F238E27FC236}">
                      <a16:creationId xmlns:a16="http://schemas.microsoft.com/office/drawing/2014/main" id="{CBC34FB9-E81E-47B2-A192-6B43FAB34E3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" y="6048"/>
                  <a:ext cx="460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 </a:t>
                  </a:r>
                </a:p>
                <a:p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847" name="Rectangle 260">
                  <a:extLst>
                    <a:ext uri="{FF2B5EF4-FFF2-40B4-BE49-F238E27FC236}">
                      <a16:creationId xmlns:a16="http://schemas.microsoft.com/office/drawing/2014/main" id="{02D15809-05FA-460C-92DF-91A0994444D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6048"/>
                  <a:ext cx="546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65" name="Group 261">
                <a:extLst>
                  <a:ext uri="{FF2B5EF4-FFF2-40B4-BE49-F238E27FC236}">
                    <a16:creationId xmlns:a16="http://schemas.microsoft.com/office/drawing/2014/main" id="{23C15AA8-55C6-4E22-8206-456410647E3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46" y="6048"/>
                <a:ext cx="379" cy="480"/>
                <a:chOff x="546" y="6048"/>
                <a:chExt cx="379" cy="480"/>
              </a:xfrm>
            </p:grpSpPr>
            <p:sp>
              <p:nvSpPr>
                <p:cNvPr id="28844" name="Rectangle 262">
                  <a:extLst>
                    <a:ext uri="{FF2B5EF4-FFF2-40B4-BE49-F238E27FC236}">
                      <a16:creationId xmlns:a16="http://schemas.microsoft.com/office/drawing/2014/main" id="{70047847-D66E-4126-90A8-6944A660DA0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89" y="6048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2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845" name="Rectangle 263">
                  <a:extLst>
                    <a:ext uri="{FF2B5EF4-FFF2-40B4-BE49-F238E27FC236}">
                      <a16:creationId xmlns:a16="http://schemas.microsoft.com/office/drawing/2014/main" id="{747A82D5-A73F-41A0-8F1B-56C60642317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6" y="6048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66" name="Group 264">
                <a:extLst>
                  <a:ext uri="{FF2B5EF4-FFF2-40B4-BE49-F238E27FC236}">
                    <a16:creationId xmlns:a16="http://schemas.microsoft.com/office/drawing/2014/main" id="{D2E58863-337D-4185-877E-0EC5A09B102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25" y="6048"/>
                <a:ext cx="379" cy="480"/>
                <a:chOff x="925" y="6048"/>
                <a:chExt cx="379" cy="480"/>
              </a:xfrm>
            </p:grpSpPr>
            <p:sp>
              <p:nvSpPr>
                <p:cNvPr id="28842" name="Rectangle 265">
                  <a:extLst>
                    <a:ext uri="{FF2B5EF4-FFF2-40B4-BE49-F238E27FC236}">
                      <a16:creationId xmlns:a16="http://schemas.microsoft.com/office/drawing/2014/main" id="{2728DC72-61B2-49DD-B752-90C9A72E4DF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68" y="6048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5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843" name="Rectangle 266">
                  <a:extLst>
                    <a:ext uri="{FF2B5EF4-FFF2-40B4-BE49-F238E27FC236}">
                      <a16:creationId xmlns:a16="http://schemas.microsoft.com/office/drawing/2014/main" id="{323C44BA-E0C0-4D5F-8221-3460954A686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25" y="6048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67" name="Group 267">
                <a:extLst>
                  <a:ext uri="{FF2B5EF4-FFF2-40B4-BE49-F238E27FC236}">
                    <a16:creationId xmlns:a16="http://schemas.microsoft.com/office/drawing/2014/main" id="{A13FA10C-FAD8-4DD1-BA54-AF5640C8E00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304" y="6048"/>
                <a:ext cx="379" cy="480"/>
                <a:chOff x="1304" y="6048"/>
                <a:chExt cx="379" cy="480"/>
              </a:xfrm>
            </p:grpSpPr>
            <p:sp>
              <p:nvSpPr>
                <p:cNvPr id="28840" name="Rectangle 268">
                  <a:extLst>
                    <a:ext uri="{FF2B5EF4-FFF2-40B4-BE49-F238E27FC236}">
                      <a16:creationId xmlns:a16="http://schemas.microsoft.com/office/drawing/2014/main" id="{4EC1031A-475F-4ADF-9B11-127E40A4C0C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47" y="6048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3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841" name="Rectangle 269">
                  <a:extLst>
                    <a:ext uri="{FF2B5EF4-FFF2-40B4-BE49-F238E27FC236}">
                      <a16:creationId xmlns:a16="http://schemas.microsoft.com/office/drawing/2014/main" id="{3AA5D197-1367-480C-B652-89303365147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04" y="6048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68" name="Group 270">
                <a:extLst>
                  <a:ext uri="{FF2B5EF4-FFF2-40B4-BE49-F238E27FC236}">
                    <a16:creationId xmlns:a16="http://schemas.microsoft.com/office/drawing/2014/main" id="{35E9B8AC-82EC-4FE2-A9B8-9A551A0DD5F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683" y="6048"/>
                <a:ext cx="379" cy="480"/>
                <a:chOff x="1683" y="6048"/>
                <a:chExt cx="379" cy="480"/>
              </a:xfrm>
            </p:grpSpPr>
            <p:sp>
              <p:nvSpPr>
                <p:cNvPr id="28838" name="Rectangle 271">
                  <a:extLst>
                    <a:ext uri="{FF2B5EF4-FFF2-40B4-BE49-F238E27FC236}">
                      <a16:creationId xmlns:a16="http://schemas.microsoft.com/office/drawing/2014/main" id="{D61C0C58-10C1-4B18-A3B8-10DF8F00241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26" y="6048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10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839" name="Rectangle 272">
                  <a:extLst>
                    <a:ext uri="{FF2B5EF4-FFF2-40B4-BE49-F238E27FC236}">
                      <a16:creationId xmlns:a16="http://schemas.microsoft.com/office/drawing/2014/main" id="{56703AC2-B791-47ED-AD79-0D40FCFA7C3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683" y="6048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69" name="Group 273">
                <a:extLst>
                  <a:ext uri="{FF2B5EF4-FFF2-40B4-BE49-F238E27FC236}">
                    <a16:creationId xmlns:a16="http://schemas.microsoft.com/office/drawing/2014/main" id="{5A49E4F6-9DBB-4646-9E12-13C706884E3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62" y="6048"/>
                <a:ext cx="379" cy="480"/>
                <a:chOff x="2062" y="6048"/>
                <a:chExt cx="379" cy="480"/>
              </a:xfrm>
            </p:grpSpPr>
            <p:sp>
              <p:nvSpPr>
                <p:cNvPr id="28836" name="Rectangle 274">
                  <a:extLst>
                    <a:ext uri="{FF2B5EF4-FFF2-40B4-BE49-F238E27FC236}">
                      <a16:creationId xmlns:a16="http://schemas.microsoft.com/office/drawing/2014/main" id="{3A276339-0915-4B6C-AA02-46C69044818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05" y="6048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5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837" name="Rectangle 275">
                  <a:extLst>
                    <a:ext uri="{FF2B5EF4-FFF2-40B4-BE49-F238E27FC236}">
                      <a16:creationId xmlns:a16="http://schemas.microsoft.com/office/drawing/2014/main" id="{5DCB8733-9E3B-4863-AED7-E1EC851BEA5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62" y="6048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70" name="Group 276">
                <a:extLst>
                  <a:ext uri="{FF2B5EF4-FFF2-40B4-BE49-F238E27FC236}">
                    <a16:creationId xmlns:a16="http://schemas.microsoft.com/office/drawing/2014/main" id="{C83D4F93-157E-439C-8840-703162D1D32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41" y="6048"/>
                <a:ext cx="287" cy="480"/>
                <a:chOff x="2441" y="6048"/>
                <a:chExt cx="287" cy="480"/>
              </a:xfrm>
            </p:grpSpPr>
            <p:sp>
              <p:nvSpPr>
                <p:cNvPr id="28834" name="Rectangle 277">
                  <a:extLst>
                    <a:ext uri="{FF2B5EF4-FFF2-40B4-BE49-F238E27FC236}">
                      <a16:creationId xmlns:a16="http://schemas.microsoft.com/office/drawing/2014/main" id="{DA14F65C-9172-4E38-B420-F9F77F574AC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84" y="6048"/>
                  <a:ext cx="201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(11)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835" name="Rectangle 278">
                  <a:extLst>
                    <a:ext uri="{FF2B5EF4-FFF2-40B4-BE49-F238E27FC236}">
                      <a16:creationId xmlns:a16="http://schemas.microsoft.com/office/drawing/2014/main" id="{0307D824-83F2-4722-81C3-B3A3F934603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41" y="6048"/>
                  <a:ext cx="287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71" name="Group 279">
                <a:extLst>
                  <a:ext uri="{FF2B5EF4-FFF2-40B4-BE49-F238E27FC236}">
                    <a16:creationId xmlns:a16="http://schemas.microsoft.com/office/drawing/2014/main" id="{D312BB5C-9085-4D95-AC93-F0F5C6D4734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6528"/>
                <a:ext cx="546" cy="384"/>
                <a:chOff x="0" y="6528"/>
                <a:chExt cx="546" cy="384"/>
              </a:xfrm>
            </p:grpSpPr>
            <p:sp>
              <p:nvSpPr>
                <p:cNvPr id="28832" name="Rectangle 280">
                  <a:extLst>
                    <a:ext uri="{FF2B5EF4-FFF2-40B4-BE49-F238E27FC236}">
                      <a16:creationId xmlns:a16="http://schemas.microsoft.com/office/drawing/2014/main" id="{15ADF6A1-B696-4AAF-A0C8-54E8792BCA9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" y="6528"/>
                  <a:ext cx="460" cy="3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 </a:t>
                  </a:r>
                </a:p>
                <a:p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833" name="Rectangle 281">
                  <a:extLst>
                    <a:ext uri="{FF2B5EF4-FFF2-40B4-BE49-F238E27FC236}">
                      <a16:creationId xmlns:a16="http://schemas.microsoft.com/office/drawing/2014/main" id="{5B53D53C-4F6F-4A33-91B7-AD85DCAC657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6528"/>
                  <a:ext cx="546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72" name="Group 282">
                <a:extLst>
                  <a:ext uri="{FF2B5EF4-FFF2-40B4-BE49-F238E27FC236}">
                    <a16:creationId xmlns:a16="http://schemas.microsoft.com/office/drawing/2014/main" id="{9B920BCA-2595-4CB2-BDAB-133006BA684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46" y="6528"/>
                <a:ext cx="379" cy="384"/>
                <a:chOff x="546" y="6528"/>
                <a:chExt cx="379" cy="384"/>
              </a:xfrm>
            </p:grpSpPr>
            <p:sp>
              <p:nvSpPr>
                <p:cNvPr id="28830" name="Rectangle 283">
                  <a:extLst>
                    <a:ext uri="{FF2B5EF4-FFF2-40B4-BE49-F238E27FC236}">
                      <a16:creationId xmlns:a16="http://schemas.microsoft.com/office/drawing/2014/main" id="{97B0836E-B74B-43E3-B41B-2B501F77719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89" y="6528"/>
                  <a:ext cx="293" cy="3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 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831" name="Rectangle 284">
                  <a:extLst>
                    <a:ext uri="{FF2B5EF4-FFF2-40B4-BE49-F238E27FC236}">
                      <a16:creationId xmlns:a16="http://schemas.microsoft.com/office/drawing/2014/main" id="{14E39E84-145F-43B5-89F1-3DA79151DCB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6" y="6528"/>
                  <a:ext cx="379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73" name="Group 285">
                <a:extLst>
                  <a:ext uri="{FF2B5EF4-FFF2-40B4-BE49-F238E27FC236}">
                    <a16:creationId xmlns:a16="http://schemas.microsoft.com/office/drawing/2014/main" id="{07D183F1-9FC6-421C-AC07-DF6E616D17D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25" y="6528"/>
                <a:ext cx="379" cy="384"/>
                <a:chOff x="925" y="6528"/>
                <a:chExt cx="379" cy="384"/>
              </a:xfrm>
            </p:grpSpPr>
            <p:sp>
              <p:nvSpPr>
                <p:cNvPr id="28828" name="Rectangle 286">
                  <a:extLst>
                    <a:ext uri="{FF2B5EF4-FFF2-40B4-BE49-F238E27FC236}">
                      <a16:creationId xmlns:a16="http://schemas.microsoft.com/office/drawing/2014/main" id="{EFC75B8E-B243-4085-865A-8E4704228A6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68" y="6528"/>
                  <a:ext cx="293" cy="3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 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829" name="Rectangle 287">
                  <a:extLst>
                    <a:ext uri="{FF2B5EF4-FFF2-40B4-BE49-F238E27FC236}">
                      <a16:creationId xmlns:a16="http://schemas.microsoft.com/office/drawing/2014/main" id="{B164EBA6-468F-4AD1-95E4-143E0341CBF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25" y="6528"/>
                  <a:ext cx="379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74" name="Group 288">
                <a:extLst>
                  <a:ext uri="{FF2B5EF4-FFF2-40B4-BE49-F238E27FC236}">
                    <a16:creationId xmlns:a16="http://schemas.microsoft.com/office/drawing/2014/main" id="{E86DACF9-DA84-411C-B7E7-A808C3E2C9D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304" y="6528"/>
                <a:ext cx="379" cy="384"/>
                <a:chOff x="1304" y="6528"/>
                <a:chExt cx="379" cy="384"/>
              </a:xfrm>
            </p:grpSpPr>
            <p:sp>
              <p:nvSpPr>
                <p:cNvPr id="28826" name="Rectangle 289">
                  <a:extLst>
                    <a:ext uri="{FF2B5EF4-FFF2-40B4-BE49-F238E27FC236}">
                      <a16:creationId xmlns:a16="http://schemas.microsoft.com/office/drawing/2014/main" id="{FA0735D1-C6E6-4C28-8702-E7B39059087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47" y="6528"/>
                  <a:ext cx="293" cy="3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 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827" name="Rectangle 290">
                  <a:extLst>
                    <a:ext uri="{FF2B5EF4-FFF2-40B4-BE49-F238E27FC236}">
                      <a16:creationId xmlns:a16="http://schemas.microsoft.com/office/drawing/2014/main" id="{91D488E9-7737-4721-8791-444424D3D4C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04" y="6528"/>
                  <a:ext cx="379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75" name="Group 291">
                <a:extLst>
                  <a:ext uri="{FF2B5EF4-FFF2-40B4-BE49-F238E27FC236}">
                    <a16:creationId xmlns:a16="http://schemas.microsoft.com/office/drawing/2014/main" id="{EEB665E1-63BF-4572-8C4E-6B075772952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683" y="6528"/>
                <a:ext cx="379" cy="384"/>
                <a:chOff x="1683" y="6528"/>
                <a:chExt cx="379" cy="384"/>
              </a:xfrm>
            </p:grpSpPr>
            <p:sp>
              <p:nvSpPr>
                <p:cNvPr id="28824" name="Rectangle 292">
                  <a:extLst>
                    <a:ext uri="{FF2B5EF4-FFF2-40B4-BE49-F238E27FC236}">
                      <a16:creationId xmlns:a16="http://schemas.microsoft.com/office/drawing/2014/main" id="{8F1BC9A1-B8E4-4CC0-8E2C-082487AA60B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26" y="6528"/>
                  <a:ext cx="293" cy="3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 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825" name="Rectangle 293">
                  <a:extLst>
                    <a:ext uri="{FF2B5EF4-FFF2-40B4-BE49-F238E27FC236}">
                      <a16:creationId xmlns:a16="http://schemas.microsoft.com/office/drawing/2014/main" id="{ACD2FD96-FC59-41DC-8FF2-63A9054622D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683" y="6528"/>
                  <a:ext cx="379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76" name="Group 294">
                <a:extLst>
                  <a:ext uri="{FF2B5EF4-FFF2-40B4-BE49-F238E27FC236}">
                    <a16:creationId xmlns:a16="http://schemas.microsoft.com/office/drawing/2014/main" id="{A0E3BAE9-ECDA-4862-8FA0-A2B34F9017E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62" y="6528"/>
                <a:ext cx="379" cy="384"/>
                <a:chOff x="2062" y="6528"/>
                <a:chExt cx="379" cy="384"/>
              </a:xfrm>
            </p:grpSpPr>
            <p:sp>
              <p:nvSpPr>
                <p:cNvPr id="28822" name="Rectangle 295">
                  <a:extLst>
                    <a:ext uri="{FF2B5EF4-FFF2-40B4-BE49-F238E27FC236}">
                      <a16:creationId xmlns:a16="http://schemas.microsoft.com/office/drawing/2014/main" id="{757BA843-14BB-4BAB-B898-300B7290B83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05" y="6528"/>
                  <a:ext cx="293" cy="3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 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823" name="Rectangle 296">
                  <a:extLst>
                    <a:ext uri="{FF2B5EF4-FFF2-40B4-BE49-F238E27FC236}">
                      <a16:creationId xmlns:a16="http://schemas.microsoft.com/office/drawing/2014/main" id="{BEEBA552-1948-48FF-94DD-BC6B33FC6C2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62" y="6528"/>
                  <a:ext cx="379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77" name="Group 297">
                <a:extLst>
                  <a:ext uri="{FF2B5EF4-FFF2-40B4-BE49-F238E27FC236}">
                    <a16:creationId xmlns:a16="http://schemas.microsoft.com/office/drawing/2014/main" id="{393D96FA-4E7F-4D55-8DEE-A5E43E6DCDF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41" y="6528"/>
                <a:ext cx="287" cy="384"/>
                <a:chOff x="2441" y="6528"/>
                <a:chExt cx="287" cy="384"/>
              </a:xfrm>
            </p:grpSpPr>
            <p:sp>
              <p:nvSpPr>
                <p:cNvPr id="28820" name="Rectangle 298">
                  <a:extLst>
                    <a:ext uri="{FF2B5EF4-FFF2-40B4-BE49-F238E27FC236}">
                      <a16:creationId xmlns:a16="http://schemas.microsoft.com/office/drawing/2014/main" id="{950AC320-C076-43AB-91B6-A94723308B4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84" y="6528"/>
                  <a:ext cx="201" cy="3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 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821" name="Rectangle 299">
                  <a:extLst>
                    <a:ext uri="{FF2B5EF4-FFF2-40B4-BE49-F238E27FC236}">
                      <a16:creationId xmlns:a16="http://schemas.microsoft.com/office/drawing/2014/main" id="{D7283023-B3A9-46A5-BD15-5C835093DE0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41" y="6528"/>
                  <a:ext cx="287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78" name="Group 300">
                <a:extLst>
                  <a:ext uri="{FF2B5EF4-FFF2-40B4-BE49-F238E27FC236}">
                    <a16:creationId xmlns:a16="http://schemas.microsoft.com/office/drawing/2014/main" id="{D69399A4-8BD0-430C-A69F-672D2571A53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6912"/>
                <a:ext cx="546" cy="480"/>
                <a:chOff x="0" y="6912"/>
                <a:chExt cx="546" cy="480"/>
              </a:xfrm>
            </p:grpSpPr>
            <p:sp>
              <p:nvSpPr>
                <p:cNvPr id="28818" name="Rectangle 301">
                  <a:extLst>
                    <a:ext uri="{FF2B5EF4-FFF2-40B4-BE49-F238E27FC236}">
                      <a16:creationId xmlns:a16="http://schemas.microsoft.com/office/drawing/2014/main" id="{91A70CF2-B0A7-4DB3-B734-11EC783BB4E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" y="6912"/>
                  <a:ext cx="460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sz="1400" b="1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Полнота</a:t>
                  </a:r>
                </a:p>
                <a:p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819" name="Rectangle 302">
                  <a:extLst>
                    <a:ext uri="{FF2B5EF4-FFF2-40B4-BE49-F238E27FC236}">
                      <a16:creationId xmlns:a16="http://schemas.microsoft.com/office/drawing/2014/main" id="{660AD564-2993-4E73-A8C4-6B2097B4715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6912"/>
                  <a:ext cx="546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79" name="Group 303">
                <a:extLst>
                  <a:ext uri="{FF2B5EF4-FFF2-40B4-BE49-F238E27FC236}">
                    <a16:creationId xmlns:a16="http://schemas.microsoft.com/office/drawing/2014/main" id="{429B4513-DD44-4C4E-B226-2C16F7DA4C9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46" y="6912"/>
                <a:ext cx="379" cy="480"/>
                <a:chOff x="546" y="6912"/>
                <a:chExt cx="379" cy="480"/>
              </a:xfrm>
            </p:grpSpPr>
            <p:sp>
              <p:nvSpPr>
                <p:cNvPr id="28816" name="Rectangle 304">
                  <a:extLst>
                    <a:ext uri="{FF2B5EF4-FFF2-40B4-BE49-F238E27FC236}">
                      <a16:creationId xmlns:a16="http://schemas.microsoft.com/office/drawing/2014/main" id="{E8E73875-7E5B-42E5-B5CC-194D50D2D33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89" y="6912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400" b="1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0,18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817" name="Rectangle 305">
                  <a:extLst>
                    <a:ext uri="{FF2B5EF4-FFF2-40B4-BE49-F238E27FC236}">
                      <a16:creationId xmlns:a16="http://schemas.microsoft.com/office/drawing/2014/main" id="{0ACB403E-053A-407F-9021-C8A9C9D2939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6" y="6912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80" name="Group 306">
                <a:extLst>
                  <a:ext uri="{FF2B5EF4-FFF2-40B4-BE49-F238E27FC236}">
                    <a16:creationId xmlns:a16="http://schemas.microsoft.com/office/drawing/2014/main" id="{68552834-EE81-496E-9C65-46E63401250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25" y="6912"/>
                <a:ext cx="379" cy="480"/>
                <a:chOff x="925" y="6912"/>
                <a:chExt cx="379" cy="480"/>
              </a:xfrm>
            </p:grpSpPr>
            <p:sp>
              <p:nvSpPr>
                <p:cNvPr id="28814" name="Rectangle 307">
                  <a:extLst>
                    <a:ext uri="{FF2B5EF4-FFF2-40B4-BE49-F238E27FC236}">
                      <a16:creationId xmlns:a16="http://schemas.microsoft.com/office/drawing/2014/main" id="{B83779C2-8C60-4D56-A992-DDE45ECEB9D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68" y="6912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400" b="1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0,45</a:t>
                  </a:r>
                </a:p>
                <a:p>
                  <a:pPr algn="ctr"/>
                  <a:endParaRPr lang="ru-RU" altLang="ru-RU" sz="14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815" name="Rectangle 308">
                  <a:extLst>
                    <a:ext uri="{FF2B5EF4-FFF2-40B4-BE49-F238E27FC236}">
                      <a16:creationId xmlns:a16="http://schemas.microsoft.com/office/drawing/2014/main" id="{53C5DDB4-1E3B-41AE-A079-74D5FD77A50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25" y="6912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81" name="Group 309">
                <a:extLst>
                  <a:ext uri="{FF2B5EF4-FFF2-40B4-BE49-F238E27FC236}">
                    <a16:creationId xmlns:a16="http://schemas.microsoft.com/office/drawing/2014/main" id="{1710AB9E-5E6C-4D33-AC22-18DF57F8E2C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304" y="6912"/>
                <a:ext cx="379" cy="480"/>
                <a:chOff x="1304" y="6912"/>
                <a:chExt cx="379" cy="480"/>
              </a:xfrm>
            </p:grpSpPr>
            <p:sp>
              <p:nvSpPr>
                <p:cNvPr id="28812" name="Rectangle 310">
                  <a:extLst>
                    <a:ext uri="{FF2B5EF4-FFF2-40B4-BE49-F238E27FC236}">
                      <a16:creationId xmlns:a16="http://schemas.microsoft.com/office/drawing/2014/main" id="{42CF71E0-4E62-4022-8804-279ED6D2AAF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47" y="6912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400" b="1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0,27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813" name="Rectangle 311">
                  <a:extLst>
                    <a:ext uri="{FF2B5EF4-FFF2-40B4-BE49-F238E27FC236}">
                      <a16:creationId xmlns:a16="http://schemas.microsoft.com/office/drawing/2014/main" id="{361CCC03-233F-4D25-9B40-304715B2EB4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04" y="6912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82" name="Group 312">
                <a:extLst>
                  <a:ext uri="{FF2B5EF4-FFF2-40B4-BE49-F238E27FC236}">
                    <a16:creationId xmlns:a16="http://schemas.microsoft.com/office/drawing/2014/main" id="{EDAB92CB-2DB5-44E6-B784-46BA0049852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683" y="6912"/>
                <a:ext cx="379" cy="480"/>
                <a:chOff x="1683" y="6912"/>
                <a:chExt cx="379" cy="480"/>
              </a:xfrm>
            </p:grpSpPr>
            <p:sp>
              <p:nvSpPr>
                <p:cNvPr id="28810" name="Rectangle 313">
                  <a:extLst>
                    <a:ext uri="{FF2B5EF4-FFF2-40B4-BE49-F238E27FC236}">
                      <a16:creationId xmlns:a16="http://schemas.microsoft.com/office/drawing/2014/main" id="{CDD35888-E074-42E8-B84F-469ADC4EAD0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26" y="6912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400" b="1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0,91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811" name="Rectangle 314">
                  <a:extLst>
                    <a:ext uri="{FF2B5EF4-FFF2-40B4-BE49-F238E27FC236}">
                      <a16:creationId xmlns:a16="http://schemas.microsoft.com/office/drawing/2014/main" id="{47417B04-5D6C-445A-B6EA-2F6249B9580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683" y="6912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83" name="Group 315">
                <a:extLst>
                  <a:ext uri="{FF2B5EF4-FFF2-40B4-BE49-F238E27FC236}">
                    <a16:creationId xmlns:a16="http://schemas.microsoft.com/office/drawing/2014/main" id="{E3D008AC-4FE0-4691-910E-1A2E02435B6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62" y="6912"/>
                <a:ext cx="379" cy="480"/>
                <a:chOff x="2062" y="6912"/>
                <a:chExt cx="379" cy="480"/>
              </a:xfrm>
            </p:grpSpPr>
            <p:sp>
              <p:nvSpPr>
                <p:cNvPr id="28808" name="Rectangle 316">
                  <a:extLst>
                    <a:ext uri="{FF2B5EF4-FFF2-40B4-BE49-F238E27FC236}">
                      <a16:creationId xmlns:a16="http://schemas.microsoft.com/office/drawing/2014/main" id="{0BABCECA-6EE7-43FD-AEA0-B73BBD4C680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05" y="6912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400" b="1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0,45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809" name="Rectangle 317">
                  <a:extLst>
                    <a:ext uri="{FF2B5EF4-FFF2-40B4-BE49-F238E27FC236}">
                      <a16:creationId xmlns:a16="http://schemas.microsoft.com/office/drawing/2014/main" id="{E9D69D25-6B43-4955-AFF4-55488E9DB3B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62" y="6912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84" name="Group 318">
                <a:extLst>
                  <a:ext uri="{FF2B5EF4-FFF2-40B4-BE49-F238E27FC236}">
                    <a16:creationId xmlns:a16="http://schemas.microsoft.com/office/drawing/2014/main" id="{835EA05D-682E-45C3-8B82-71B6B55ABCE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41" y="6912"/>
                <a:ext cx="287" cy="480"/>
                <a:chOff x="2441" y="6912"/>
                <a:chExt cx="287" cy="480"/>
              </a:xfrm>
            </p:grpSpPr>
            <p:sp>
              <p:nvSpPr>
                <p:cNvPr id="28806" name="Rectangle 319">
                  <a:extLst>
                    <a:ext uri="{FF2B5EF4-FFF2-40B4-BE49-F238E27FC236}">
                      <a16:creationId xmlns:a16="http://schemas.microsoft.com/office/drawing/2014/main" id="{377F8325-E927-4902-969A-C436095CAB1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84" y="6912"/>
                  <a:ext cx="201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200" b="1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47,2%</a:t>
                  </a:r>
                </a:p>
                <a:p>
                  <a:pPr algn="ctr"/>
                  <a:endParaRPr lang="ru-RU" altLang="ru-RU" sz="12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807" name="Rectangle 320">
                  <a:extLst>
                    <a:ext uri="{FF2B5EF4-FFF2-40B4-BE49-F238E27FC236}">
                      <a16:creationId xmlns:a16="http://schemas.microsoft.com/office/drawing/2014/main" id="{FA3C7D83-00F2-4739-A805-CEEC7950ED6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41" y="6912"/>
                  <a:ext cx="287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85" name="Group 321">
                <a:extLst>
                  <a:ext uri="{FF2B5EF4-FFF2-40B4-BE49-F238E27FC236}">
                    <a16:creationId xmlns:a16="http://schemas.microsoft.com/office/drawing/2014/main" id="{E4C33E2D-40B1-4539-85CC-0752BC6ED90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7392"/>
                <a:ext cx="546" cy="480"/>
                <a:chOff x="0" y="7392"/>
                <a:chExt cx="546" cy="480"/>
              </a:xfrm>
            </p:grpSpPr>
            <p:sp>
              <p:nvSpPr>
                <p:cNvPr id="28804" name="Rectangle 322">
                  <a:extLst>
                    <a:ext uri="{FF2B5EF4-FFF2-40B4-BE49-F238E27FC236}">
                      <a16:creationId xmlns:a16="http://schemas.microsoft.com/office/drawing/2014/main" id="{D78A3D38-A8C1-4128-AA30-51C45DA4E5D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" y="7392"/>
                  <a:ext cx="460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sz="1400" b="1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Точность</a:t>
                  </a:r>
                </a:p>
                <a:p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805" name="Rectangle 323">
                  <a:extLst>
                    <a:ext uri="{FF2B5EF4-FFF2-40B4-BE49-F238E27FC236}">
                      <a16:creationId xmlns:a16="http://schemas.microsoft.com/office/drawing/2014/main" id="{92B55A28-9349-43D6-93E0-83EC39FA7E2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7392"/>
                  <a:ext cx="546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86" name="Group 324">
                <a:extLst>
                  <a:ext uri="{FF2B5EF4-FFF2-40B4-BE49-F238E27FC236}">
                    <a16:creationId xmlns:a16="http://schemas.microsoft.com/office/drawing/2014/main" id="{3E94F22A-6323-443D-AD02-582C89B2075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46" y="7392"/>
                <a:ext cx="379" cy="480"/>
                <a:chOff x="546" y="7392"/>
                <a:chExt cx="379" cy="480"/>
              </a:xfrm>
            </p:grpSpPr>
            <p:sp>
              <p:nvSpPr>
                <p:cNvPr id="28802" name="Rectangle 325">
                  <a:extLst>
                    <a:ext uri="{FF2B5EF4-FFF2-40B4-BE49-F238E27FC236}">
                      <a16:creationId xmlns:a16="http://schemas.microsoft.com/office/drawing/2014/main" id="{291CB271-3A07-4623-BC48-2603CA79568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89" y="7392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1,00</a:t>
                  </a:r>
                </a:p>
                <a:p>
                  <a:pPr algn="ctr"/>
                  <a:endParaRPr lang="ru-RU" altLang="ru-RU" sz="14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803" name="Rectangle 326">
                  <a:extLst>
                    <a:ext uri="{FF2B5EF4-FFF2-40B4-BE49-F238E27FC236}">
                      <a16:creationId xmlns:a16="http://schemas.microsoft.com/office/drawing/2014/main" id="{2309C2E7-72AD-4A38-BA3E-4207D0CB590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6" y="7392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87" name="Group 327">
                <a:extLst>
                  <a:ext uri="{FF2B5EF4-FFF2-40B4-BE49-F238E27FC236}">
                    <a16:creationId xmlns:a16="http://schemas.microsoft.com/office/drawing/2014/main" id="{F8AC2C82-1EE6-4AA3-B1C0-78C00DD24AC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25" y="7392"/>
                <a:ext cx="379" cy="480"/>
                <a:chOff x="925" y="7392"/>
                <a:chExt cx="379" cy="480"/>
              </a:xfrm>
            </p:grpSpPr>
            <p:sp>
              <p:nvSpPr>
                <p:cNvPr id="28800" name="Rectangle 328">
                  <a:extLst>
                    <a:ext uri="{FF2B5EF4-FFF2-40B4-BE49-F238E27FC236}">
                      <a16:creationId xmlns:a16="http://schemas.microsoft.com/office/drawing/2014/main" id="{E6B3EA83-7D48-403D-AB80-32B5E1B5A45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68" y="7392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1,00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801" name="Rectangle 329">
                  <a:extLst>
                    <a:ext uri="{FF2B5EF4-FFF2-40B4-BE49-F238E27FC236}">
                      <a16:creationId xmlns:a16="http://schemas.microsoft.com/office/drawing/2014/main" id="{905BA8C9-5FE6-4908-B074-1D4A69492E9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25" y="7392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88" name="Group 330">
                <a:extLst>
                  <a:ext uri="{FF2B5EF4-FFF2-40B4-BE49-F238E27FC236}">
                    <a16:creationId xmlns:a16="http://schemas.microsoft.com/office/drawing/2014/main" id="{8BAD5168-A972-49A5-A9E8-CF9DA0A6C81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304" y="7392"/>
                <a:ext cx="379" cy="480"/>
                <a:chOff x="1304" y="7392"/>
                <a:chExt cx="379" cy="480"/>
              </a:xfrm>
            </p:grpSpPr>
            <p:sp>
              <p:nvSpPr>
                <p:cNvPr id="28798" name="Rectangle 331">
                  <a:extLst>
                    <a:ext uri="{FF2B5EF4-FFF2-40B4-BE49-F238E27FC236}">
                      <a16:creationId xmlns:a16="http://schemas.microsoft.com/office/drawing/2014/main" id="{2778F4F2-9154-4664-9B74-8F7FBE4BDD3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47" y="7392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1,00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799" name="Rectangle 332">
                  <a:extLst>
                    <a:ext uri="{FF2B5EF4-FFF2-40B4-BE49-F238E27FC236}">
                      <a16:creationId xmlns:a16="http://schemas.microsoft.com/office/drawing/2014/main" id="{B69766DD-5084-4E22-8874-FD2544A4691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04" y="7392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89" name="Group 333">
                <a:extLst>
                  <a:ext uri="{FF2B5EF4-FFF2-40B4-BE49-F238E27FC236}">
                    <a16:creationId xmlns:a16="http://schemas.microsoft.com/office/drawing/2014/main" id="{83B349FA-D296-42EF-B6EA-30E9B99CD0B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683" y="7392"/>
                <a:ext cx="379" cy="480"/>
                <a:chOff x="1683" y="7392"/>
                <a:chExt cx="379" cy="480"/>
              </a:xfrm>
            </p:grpSpPr>
            <p:sp>
              <p:nvSpPr>
                <p:cNvPr id="28796" name="Rectangle 334">
                  <a:extLst>
                    <a:ext uri="{FF2B5EF4-FFF2-40B4-BE49-F238E27FC236}">
                      <a16:creationId xmlns:a16="http://schemas.microsoft.com/office/drawing/2014/main" id="{566810BD-5AD2-4301-8B41-874350FC5AD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26" y="7392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1,00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797" name="Rectangle 335">
                  <a:extLst>
                    <a:ext uri="{FF2B5EF4-FFF2-40B4-BE49-F238E27FC236}">
                      <a16:creationId xmlns:a16="http://schemas.microsoft.com/office/drawing/2014/main" id="{B444ED9C-7CAC-4910-9A79-1C0C70E41CD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683" y="7392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90" name="Group 336">
                <a:extLst>
                  <a:ext uri="{FF2B5EF4-FFF2-40B4-BE49-F238E27FC236}">
                    <a16:creationId xmlns:a16="http://schemas.microsoft.com/office/drawing/2014/main" id="{7E8B0F6B-2E73-404D-84E3-1D68C3F5508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62" y="7392"/>
                <a:ext cx="379" cy="480"/>
                <a:chOff x="2062" y="7392"/>
                <a:chExt cx="379" cy="480"/>
              </a:xfrm>
            </p:grpSpPr>
            <p:sp>
              <p:nvSpPr>
                <p:cNvPr id="28794" name="Rectangle 337">
                  <a:extLst>
                    <a:ext uri="{FF2B5EF4-FFF2-40B4-BE49-F238E27FC236}">
                      <a16:creationId xmlns:a16="http://schemas.microsoft.com/office/drawing/2014/main" id="{444919C5-7986-4C26-A09C-80FA9965E99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05" y="7392"/>
                  <a:ext cx="293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1,00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795" name="Rectangle 338">
                  <a:extLst>
                    <a:ext uri="{FF2B5EF4-FFF2-40B4-BE49-F238E27FC236}">
                      <a16:creationId xmlns:a16="http://schemas.microsoft.com/office/drawing/2014/main" id="{10D400D2-790D-4567-8656-03CB64236DA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62" y="7392"/>
                  <a:ext cx="379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791" name="Group 339">
                <a:extLst>
                  <a:ext uri="{FF2B5EF4-FFF2-40B4-BE49-F238E27FC236}">
                    <a16:creationId xmlns:a16="http://schemas.microsoft.com/office/drawing/2014/main" id="{1B9A1DCF-8250-41A7-A4B7-3F65403431A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41" y="7392"/>
                <a:ext cx="287" cy="480"/>
                <a:chOff x="2441" y="7392"/>
                <a:chExt cx="287" cy="480"/>
              </a:xfrm>
            </p:grpSpPr>
            <p:sp>
              <p:nvSpPr>
                <p:cNvPr id="28792" name="Rectangle 340">
                  <a:extLst>
                    <a:ext uri="{FF2B5EF4-FFF2-40B4-BE49-F238E27FC236}">
                      <a16:creationId xmlns:a16="http://schemas.microsoft.com/office/drawing/2014/main" id="{B40EE89F-3F2E-4191-BD7D-1849492E6B9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84" y="7392"/>
                  <a:ext cx="201" cy="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000">
                      <a:latin typeface="Lucida Console" panose="020B0609040504020204" pitchFamily="49" charset="0"/>
                      <a:cs typeface="Times New Roman" panose="02020603050405020304" pitchFamily="18" charset="0"/>
                    </a:rPr>
                    <a:t>100%</a:t>
                  </a:r>
                </a:p>
                <a:p>
                  <a:pPr algn="ctr"/>
                  <a:endParaRPr lang="ru-RU" altLang="ru-RU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8793" name="Rectangle 341">
                  <a:extLst>
                    <a:ext uri="{FF2B5EF4-FFF2-40B4-BE49-F238E27FC236}">
                      <a16:creationId xmlns:a16="http://schemas.microsoft.com/office/drawing/2014/main" id="{D73B9EFF-2069-481F-B4E0-98A20135AD9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41" y="7392"/>
                  <a:ext cx="287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</p:grpSp>
        <p:sp>
          <p:nvSpPr>
            <p:cNvPr id="28679" name="Rectangle 342">
              <a:extLst>
                <a:ext uri="{FF2B5EF4-FFF2-40B4-BE49-F238E27FC236}">
                  <a16:creationId xmlns:a16="http://schemas.microsoft.com/office/drawing/2014/main" id="{B50A3CB3-1F3F-4039-AB4B-8EF17894CD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" y="382"/>
              <a:ext cx="2732" cy="7492"/>
            </a:xfrm>
            <a:prstGeom prst="rect">
              <a:avLst/>
            </a:prstGeom>
            <a:noFill/>
            <a:ln w="7937">
              <a:solidFill>
                <a:srgbClr val="A0A0A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</p:grpSp>
      <p:sp>
        <p:nvSpPr>
          <p:cNvPr id="28677" name="Rectangle 343">
            <a:extLst>
              <a:ext uri="{FF2B5EF4-FFF2-40B4-BE49-F238E27FC236}">
                <a16:creationId xmlns:a16="http://schemas.microsoft.com/office/drawing/2014/main" id="{44257F4D-A50E-4DD9-AE20-86706C6065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8" y="13261975"/>
            <a:ext cx="9144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000">
                <a:latin typeface="Lucida Console" panose="020B0609040504020204" pitchFamily="49" charset="0"/>
                <a:cs typeface="Times New Roman" panose="02020603050405020304" pitchFamily="18" charset="0"/>
              </a:rPr>
              <a:t> 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ru-RU" sz="2400">
              <a:latin typeface="Times New Roman" panose="02020603050405020304" pitchFamily="18" charset="0"/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4B3F2561-F8D2-4FFE-A325-CF8EC015D1D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71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608FE0C3-523E-4C76-8413-6F044097DE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457200"/>
          </a:xfrm>
          <a:solidFill>
            <a:srgbClr val="FFFFFF"/>
          </a:solidFill>
        </p:spPr>
        <p:txBody>
          <a:bodyPr/>
          <a:lstStyle/>
          <a:p>
            <a:pPr eaLnBrk="1" hangingPunct="1"/>
            <a:r>
              <a:rPr lang="ru-RU" altLang="ru-RU" sz="2800" b="1">
                <a:solidFill>
                  <a:srgbClr val="990099"/>
                </a:solidFill>
              </a:rPr>
              <a:t>Интерфейс для «чистки» коллекции документов</a:t>
            </a:r>
            <a:br>
              <a:rPr lang="ru-RU" altLang="ru-RU" sz="2800" b="1">
                <a:solidFill>
                  <a:srgbClr val="990099"/>
                </a:solidFill>
              </a:rPr>
            </a:br>
            <a:endParaRPr lang="ru-RU" altLang="ru-RU" sz="1600" b="1"/>
          </a:p>
        </p:txBody>
      </p:sp>
      <p:grpSp>
        <p:nvGrpSpPr>
          <p:cNvPr id="29699" name="Group 3">
            <a:extLst>
              <a:ext uri="{FF2B5EF4-FFF2-40B4-BE49-F238E27FC236}">
                <a16:creationId xmlns:a16="http://schemas.microsoft.com/office/drawing/2014/main" id="{8DADC30E-14B0-4793-8870-34A04F652E86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9296400" cy="6858000"/>
            <a:chOff x="0" y="0"/>
            <a:chExt cx="5856" cy="4320"/>
          </a:xfrm>
        </p:grpSpPr>
        <p:pic>
          <p:nvPicPr>
            <p:cNvPr id="29700" name="Picture 4">
              <a:extLst>
                <a:ext uri="{FF2B5EF4-FFF2-40B4-BE49-F238E27FC236}">
                  <a16:creationId xmlns:a16="http://schemas.microsoft.com/office/drawing/2014/main" id="{BF282CD9-241D-45CD-A959-682B509FACF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856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01" name="Oval 5">
              <a:extLst>
                <a:ext uri="{FF2B5EF4-FFF2-40B4-BE49-F238E27FC236}">
                  <a16:creationId xmlns:a16="http://schemas.microsoft.com/office/drawing/2014/main" id="{68321E3A-1419-418B-9C09-D1A5B2ECC3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0" y="3120"/>
              <a:ext cx="240" cy="288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29702" name="Oval 6">
              <a:extLst>
                <a:ext uri="{FF2B5EF4-FFF2-40B4-BE49-F238E27FC236}">
                  <a16:creationId xmlns:a16="http://schemas.microsoft.com/office/drawing/2014/main" id="{8FCF49C5-8936-48FF-9A08-9604406636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0" y="3360"/>
              <a:ext cx="240" cy="288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29703" name="Oval 7">
              <a:extLst>
                <a:ext uri="{FF2B5EF4-FFF2-40B4-BE49-F238E27FC236}">
                  <a16:creationId xmlns:a16="http://schemas.microsoft.com/office/drawing/2014/main" id="{094A379E-4E9C-49AF-AF5F-59CEDA4893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92" y="2256"/>
              <a:ext cx="240" cy="288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29704" name="Oval 8">
              <a:extLst>
                <a:ext uri="{FF2B5EF4-FFF2-40B4-BE49-F238E27FC236}">
                  <a16:creationId xmlns:a16="http://schemas.microsoft.com/office/drawing/2014/main" id="{A3D95530-928A-4506-8645-A89254697F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92" y="2736"/>
              <a:ext cx="240" cy="288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29705" name="Oval 9">
              <a:extLst>
                <a:ext uri="{FF2B5EF4-FFF2-40B4-BE49-F238E27FC236}">
                  <a16:creationId xmlns:a16="http://schemas.microsoft.com/office/drawing/2014/main" id="{517C3E43-2129-4629-A243-26A2734BE9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4" y="2736"/>
              <a:ext cx="240" cy="288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29706" name="Oval 10">
              <a:extLst>
                <a:ext uri="{FF2B5EF4-FFF2-40B4-BE49-F238E27FC236}">
                  <a16:creationId xmlns:a16="http://schemas.microsoft.com/office/drawing/2014/main" id="{2F44E76A-2F9F-45ED-A382-FB0D4161AB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6" y="2304"/>
              <a:ext cx="240" cy="288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</p:grp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7C235F05-2A2F-4186-8CA3-35A14F4B410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87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>
            <a:extLst>
              <a:ext uri="{FF2B5EF4-FFF2-40B4-BE49-F238E27FC236}">
                <a16:creationId xmlns:a16="http://schemas.microsoft.com/office/drawing/2014/main" id="{5707EE7F-A535-4F34-B2D0-A2234093E92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altLang="ru-RU">
                <a:solidFill>
                  <a:srgbClr val="800080"/>
                </a:solidFill>
              </a:rPr>
              <a:t>Машинное обучение</a:t>
            </a:r>
          </a:p>
        </p:txBody>
      </p:sp>
      <p:sp>
        <p:nvSpPr>
          <p:cNvPr id="30723" name="Rectangle 3">
            <a:extLst>
              <a:ext uri="{FF2B5EF4-FFF2-40B4-BE49-F238E27FC236}">
                <a16:creationId xmlns:a16="http://schemas.microsoft.com/office/drawing/2014/main" id="{B0A31C0B-4B63-4E00-8813-F1458B785EB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altLang="ru-RU"/>
              <a:t>Проблемы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772A29B7-1894-4B84-BE66-A581C4F08BF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A2B28A5F-E997-442B-95DB-0CF2DF15869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600200"/>
          </a:xfrm>
        </p:spPr>
        <p:txBody>
          <a:bodyPr/>
          <a:lstStyle/>
          <a:p>
            <a:pPr eaLnBrk="1" hangingPunct="1"/>
            <a:r>
              <a:rPr lang="en-US" altLang="ru-RU" sz="3200">
                <a:solidFill>
                  <a:srgbClr val="990099"/>
                </a:solidFill>
                <a:cs typeface="Arial" panose="020B0604020202020204" pitchFamily="34" charset="0"/>
              </a:rPr>
              <a:t>Сложные задачи автоматической рубрикации текстов</a:t>
            </a:r>
            <a:r>
              <a:rPr lang="ru-RU" altLang="ru-RU" sz="3200">
                <a:solidFill>
                  <a:srgbClr val="990099"/>
                </a:solidFill>
                <a:cs typeface="Arial" panose="020B0604020202020204" pitchFamily="34" charset="0"/>
              </a:rPr>
              <a:t>:</a:t>
            </a:r>
            <a:br>
              <a:rPr lang="ru-RU" altLang="ru-RU" sz="3200">
                <a:solidFill>
                  <a:srgbClr val="990099"/>
                </a:solidFill>
                <a:cs typeface="Arial" panose="020B0604020202020204" pitchFamily="34" charset="0"/>
              </a:rPr>
            </a:br>
            <a:r>
              <a:rPr lang="ru-RU" altLang="ru-RU" sz="3200">
                <a:solidFill>
                  <a:srgbClr val="990099"/>
                </a:solidFill>
                <a:cs typeface="Arial" panose="020B0604020202020204" pitchFamily="34" charset="0"/>
              </a:rPr>
              <a:t>проблемы машинного обучения</a:t>
            </a:r>
            <a:endParaRPr lang="en-US" altLang="ru-RU" sz="3200">
              <a:solidFill>
                <a:srgbClr val="990099"/>
              </a:solidFill>
              <a:cs typeface="Arial" panose="020B0604020202020204" pitchFamily="34" charset="0"/>
            </a:endParaRPr>
          </a:p>
        </p:txBody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127D9B88-44CD-4D54-AF10-117DF27322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600200"/>
            <a:ext cx="9144000" cy="425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Aft>
                <a:spcPct val="90000"/>
              </a:spcAft>
              <a:buFont typeface="Wingdings" panose="05000000000000000000" pitchFamily="2" charset="2"/>
              <a:buChar char="v"/>
            </a:pPr>
            <a:r>
              <a:rPr lang="ru-RU" altLang="ru-RU"/>
              <a:t>   </a:t>
            </a:r>
            <a:r>
              <a:rPr lang="ru-RU" altLang="ru-RU" sz="2400"/>
              <a:t>размер рубрикатора больше 300-500 рубрик, </a:t>
            </a:r>
            <a:br>
              <a:rPr lang="ru-RU" altLang="ru-RU" sz="2400"/>
            </a:br>
            <a:r>
              <a:rPr lang="ru-RU" altLang="ru-RU" sz="2400"/>
              <a:t>       обычно со сложной иерархией</a:t>
            </a:r>
          </a:p>
          <a:p>
            <a:pPr eaLnBrk="1" hangingPunct="1">
              <a:lnSpc>
                <a:spcPct val="120000"/>
              </a:lnSpc>
              <a:spcAft>
                <a:spcPct val="90000"/>
              </a:spcAft>
              <a:buFont typeface="Wingdings" panose="05000000000000000000" pitchFamily="2" charset="2"/>
              <a:buChar char="v"/>
            </a:pPr>
            <a:r>
              <a:rPr lang="ru-RU" altLang="ru-RU" sz="2400"/>
              <a:t>   трудно обеспечить достаточную по качеству </a:t>
            </a:r>
            <a:br>
              <a:rPr lang="ru-RU" altLang="ru-RU" sz="2400"/>
            </a:br>
            <a:r>
              <a:rPr lang="ru-RU" altLang="ru-RU" sz="2400"/>
              <a:t>       и количеству обучающую коллекцию, </a:t>
            </a:r>
            <a:br>
              <a:rPr lang="ru-RU" altLang="ru-RU" sz="2400"/>
            </a:br>
            <a:r>
              <a:rPr lang="ru-RU" altLang="ru-RU" sz="2400"/>
              <a:t>       субъективизм ручного индексирования </a:t>
            </a:r>
            <a:br>
              <a:rPr lang="ru-RU" altLang="ru-RU" sz="2400"/>
            </a:br>
            <a:r>
              <a:rPr lang="ru-RU" altLang="ru-RU" sz="2400"/>
              <a:t>       (обучающей коллекции)  значительно возрастает</a:t>
            </a:r>
          </a:p>
          <a:p>
            <a:pPr eaLnBrk="1" hangingPunct="1">
              <a:lnSpc>
                <a:spcPct val="120000"/>
              </a:lnSpc>
              <a:spcAft>
                <a:spcPct val="90000"/>
              </a:spcAft>
              <a:buFont typeface="Wingdings" panose="05000000000000000000" pitchFamily="2" charset="2"/>
              <a:buChar char="v"/>
            </a:pPr>
            <a:r>
              <a:rPr lang="ru-RU" altLang="ru-RU" sz="2400"/>
              <a:t>   сложные задачи решаются на основе инженерных </a:t>
            </a:r>
            <a:r>
              <a:rPr lang="en-US" altLang="ru-RU" sz="2400"/>
              <a:t> </a:t>
            </a:r>
            <a:r>
              <a:rPr lang="ru-RU" altLang="ru-RU" sz="2400"/>
              <a:t>подходов или с помощью частичной автоматизации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9EBF8665-C5FA-4544-ABF1-0A5C98F31C2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17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591066AF-C9DE-4111-9544-1B50CFA348C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8991600" cy="1143000"/>
          </a:xfrm>
        </p:spPr>
        <p:txBody>
          <a:bodyPr/>
          <a:lstStyle/>
          <a:p>
            <a:pPr eaLnBrk="1" hangingPunct="1"/>
            <a:r>
              <a:rPr lang="en-US" altLang="ru-RU" sz="3600">
                <a:solidFill>
                  <a:srgbClr val="990099"/>
                </a:solidFill>
                <a:cs typeface="Arial" panose="020B0604020202020204" pitchFamily="34" charset="0"/>
              </a:rPr>
              <a:t>Множество примеров отсутствует и не может быть создано в короткое время</a:t>
            </a:r>
          </a:p>
        </p:txBody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id="{053E695C-E322-448A-AC40-DD05678D586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33400" y="1905000"/>
            <a:ext cx="8610600" cy="4800600"/>
          </a:xfrm>
        </p:spPr>
        <p:txBody>
          <a:bodyPr/>
          <a:lstStyle/>
          <a:p>
            <a:pPr marL="447675" indent="-447675" eaLnBrk="1" hangingPunct="1">
              <a:spcBef>
                <a:spcPct val="0"/>
              </a:spcBef>
              <a:spcAft>
                <a:spcPct val="75000"/>
              </a:spcAft>
              <a:buClr>
                <a:schemeClr val="tx1"/>
              </a:buClr>
              <a:buFont typeface="Wingdings" panose="05000000000000000000" pitchFamily="2" charset="2"/>
              <a:buChar char="v"/>
            </a:pPr>
            <a:r>
              <a:rPr lang="en-US" altLang="ru-RU"/>
              <a:t>  </a:t>
            </a:r>
            <a:r>
              <a:rPr lang="en-US" altLang="ru-RU" sz="2800"/>
              <a:t> </a:t>
            </a:r>
            <a:r>
              <a:rPr lang="ru-RU" altLang="ru-RU" sz="2800"/>
              <a:t>Российский социологический архив</a:t>
            </a:r>
            <a:r>
              <a:rPr lang="en-US" altLang="ru-RU" sz="2800"/>
              <a:t> </a:t>
            </a:r>
            <a:br>
              <a:rPr lang="en-US" altLang="ru-RU" sz="2800"/>
            </a:br>
            <a:r>
              <a:rPr lang="en-US" altLang="ru-RU" sz="2800"/>
              <a:t>   (</a:t>
            </a:r>
            <a:r>
              <a:rPr lang="en-US" altLang="ru-RU" sz="2800">
                <a:hlinkClick r:id="rId4"/>
              </a:rPr>
              <a:t>www.socialpolicy.ru</a:t>
            </a:r>
            <a:r>
              <a:rPr lang="en-US" altLang="ru-RU" sz="2800"/>
              <a:t>) </a:t>
            </a:r>
          </a:p>
          <a:p>
            <a:pPr marL="447675" indent="-447675" eaLnBrk="1" hangingPunct="1">
              <a:spcBef>
                <a:spcPct val="0"/>
              </a:spcBef>
              <a:spcAft>
                <a:spcPct val="75000"/>
              </a:spcAft>
              <a:buClr>
                <a:schemeClr val="tx1"/>
              </a:buClr>
              <a:buFont typeface="Wingdings" panose="05000000000000000000" pitchFamily="2" charset="2"/>
              <a:buChar char="v"/>
            </a:pPr>
            <a:r>
              <a:rPr lang="en-US" altLang="ru-RU" sz="2800"/>
              <a:t>   </a:t>
            </a:r>
            <a:r>
              <a:rPr lang="ru-RU" altLang="ru-RU" sz="2800"/>
              <a:t>Данные соцопросов разных организаций</a:t>
            </a:r>
            <a:endParaRPr lang="en-US" altLang="ru-RU" sz="2800"/>
          </a:p>
          <a:p>
            <a:pPr marL="447675" indent="-447675" eaLnBrk="1" hangingPunct="1">
              <a:spcBef>
                <a:spcPct val="0"/>
              </a:spcBef>
              <a:spcAft>
                <a:spcPct val="75000"/>
              </a:spcAft>
              <a:buClr>
                <a:schemeClr val="tx1"/>
              </a:buClr>
              <a:buFont typeface="Wingdings" panose="05000000000000000000" pitchFamily="2" charset="2"/>
              <a:buChar char="v"/>
            </a:pPr>
            <a:r>
              <a:rPr lang="en-US" altLang="ru-RU" sz="2800"/>
              <a:t>   350 </a:t>
            </a:r>
            <a:r>
              <a:rPr lang="ru-RU" altLang="ru-RU" sz="2800"/>
              <a:t>рубрик</a:t>
            </a:r>
            <a:r>
              <a:rPr lang="en-US" altLang="ru-RU" sz="2800"/>
              <a:t>, 4 </a:t>
            </a:r>
            <a:r>
              <a:rPr lang="ru-RU" altLang="ru-RU" sz="2800"/>
              <a:t>уровня иерархии</a:t>
            </a:r>
            <a:endParaRPr lang="en-US" altLang="ru-RU" sz="2800"/>
          </a:p>
          <a:p>
            <a:pPr marL="447675" indent="-447675" eaLnBrk="1" hangingPunct="1">
              <a:spcBef>
                <a:spcPct val="40000"/>
              </a:spcBef>
              <a:buClr>
                <a:schemeClr val="tx1"/>
              </a:buClr>
              <a:buFont typeface="Wingdings" panose="05000000000000000000" pitchFamily="2" charset="2"/>
              <a:buChar char="v"/>
            </a:pPr>
            <a:r>
              <a:rPr lang="en-US" altLang="ru-RU" sz="2800"/>
              <a:t>   </a:t>
            </a:r>
            <a:r>
              <a:rPr lang="ru-RU" altLang="ru-RU" sz="2800"/>
              <a:t>Новый проект </a:t>
            </a:r>
            <a:r>
              <a:rPr lang="en-US" altLang="ru-RU" sz="2800"/>
              <a:t> =&gt; </a:t>
            </a:r>
            <a:r>
              <a:rPr lang="ru-RU" altLang="ru-RU" sz="2800"/>
              <a:t>отсутствие примеров</a:t>
            </a:r>
            <a:endParaRPr lang="en-US" altLang="ru-RU" sz="28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CB8814FF-85FC-4472-86D8-7F468D0E38E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38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5">
            <a:extLst>
              <a:ext uri="{FF2B5EF4-FFF2-40B4-BE49-F238E27FC236}">
                <a16:creationId xmlns:a16="http://schemas.microsoft.com/office/drawing/2014/main" id="{3A0C519D-5B36-4C91-8DF7-1E6FAD7E035D}"/>
              </a:ext>
            </a:extLst>
          </p:cNvPr>
          <p:cNvSpPr txBox="1">
            <a:spLocks noGrp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A190FFB3-364E-4443-9998-29643D5C30AF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Arial Unicode MS" pitchFamily="34" charset="-128"/>
              </a:rPr>
              <a:pPr algn="r" eaLnBrk="1" hangingPunct="1"/>
              <a:t>3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Arial Unicode MS" pitchFamily="34" charset="-128"/>
            </a:endParaRPr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B8D0C98E-4902-429E-86D5-D68DC11E0AE6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777875"/>
          </a:xfrm>
        </p:spPr>
        <p:txBody>
          <a:bodyPr anchor="b"/>
          <a:lstStyle/>
          <a:p>
            <a:pPr eaLnBrk="1" hangingPunct="1"/>
            <a:r>
              <a:rPr lang="ru-RU" altLang="ru-RU" sz="3600">
                <a:solidFill>
                  <a:srgbClr val="800080"/>
                </a:solidFill>
              </a:rPr>
              <a:t>Линейные классификаторы</a:t>
            </a:r>
            <a:endParaRPr lang="en-US" altLang="ru-RU" sz="3600">
              <a:solidFill>
                <a:srgbClr val="800080"/>
              </a:solidFill>
            </a:endParaRPr>
          </a:p>
        </p:txBody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228E90B4-06B4-45F8-AFA8-C3D0346FF7A2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41438"/>
            <a:ext cx="8229600" cy="5211762"/>
          </a:xfrm>
        </p:spPr>
        <p:txBody>
          <a:bodyPr/>
          <a:lstStyle/>
          <a:p>
            <a:pPr defTabSz="457200" eaLnBrk="1" hangingPunct="1"/>
            <a:r>
              <a:rPr lang="ru-RU" altLang="ru-RU"/>
              <a:t>Проблема разделения документов на 2 класса</a:t>
            </a:r>
          </a:p>
          <a:p>
            <a:pPr lvl="1" defTabSz="457200" eaLnBrk="1" hangingPunct="1"/>
            <a:r>
              <a:rPr lang="ru-RU" altLang="ru-RU"/>
              <a:t>например</a:t>
            </a:r>
            <a:r>
              <a:rPr lang="en-US" altLang="ru-RU"/>
              <a:t>, government and non-government</a:t>
            </a:r>
            <a:endParaRPr lang="ru-RU" altLang="ru-RU"/>
          </a:p>
          <a:p>
            <a:pPr lvl="1" defTabSz="457200" eaLnBrk="1" hangingPunct="1"/>
            <a:r>
              <a:rPr lang="en-US" altLang="ru-RU">
                <a:solidFill>
                  <a:schemeClr val="tx2"/>
                </a:solidFill>
              </a:rPr>
              <a:t>one-versus-rest </a:t>
            </a:r>
            <a:r>
              <a:rPr lang="ru-RU" altLang="ru-RU">
                <a:solidFill>
                  <a:schemeClr val="tx2"/>
                </a:solidFill>
              </a:rPr>
              <a:t>классификация</a:t>
            </a:r>
            <a:endParaRPr lang="en-US" altLang="ru-RU">
              <a:solidFill>
                <a:schemeClr val="tx2"/>
              </a:solidFill>
            </a:endParaRPr>
          </a:p>
          <a:p>
            <a:pPr defTabSz="457200" eaLnBrk="1" hangingPunct="1"/>
            <a:r>
              <a:rPr lang="ru-RU" altLang="ru-RU"/>
              <a:t>Как правильно определить  разделяющую поверхность</a:t>
            </a:r>
            <a:endParaRPr lang="en-US" altLang="ru-RU"/>
          </a:p>
          <a:p>
            <a:pPr defTabSz="457200" eaLnBrk="1" hangingPunct="1"/>
            <a:r>
              <a:rPr lang="ru-RU" altLang="ru-RU"/>
              <a:t>Как решить, к какой области относится тестовый документ</a:t>
            </a:r>
            <a:r>
              <a:rPr lang="en-US" altLang="ru-RU"/>
              <a:t>?</a:t>
            </a: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1E20853A-76CF-4253-849A-ACA396D5F3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0334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Sec.14.4</a:t>
            </a:r>
          </a:p>
        </p:txBody>
      </p:sp>
      <p:pic>
        <p:nvPicPr>
          <p:cNvPr id="3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FEE9080D-2037-4BFA-97E8-AB3547A06EE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06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4E172D1F-A881-4F23-96CF-78EC0DA0431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ru-RU" altLang="ru-RU" sz="3600">
                <a:solidFill>
                  <a:srgbClr val="990099"/>
                </a:solidFill>
                <a:cs typeface="Arial" panose="020B0604020202020204" pitchFamily="34" charset="0"/>
              </a:rPr>
              <a:t>Множество примеров существует, </a:t>
            </a:r>
            <a:br>
              <a:rPr lang="ru-RU" altLang="ru-RU" sz="3600">
                <a:solidFill>
                  <a:srgbClr val="990099"/>
                </a:solidFill>
                <a:cs typeface="Arial" panose="020B0604020202020204" pitchFamily="34" charset="0"/>
              </a:rPr>
            </a:br>
            <a:r>
              <a:rPr lang="ru-RU" altLang="ru-RU" sz="3600">
                <a:solidFill>
                  <a:srgbClr val="990099"/>
                </a:solidFill>
                <a:cs typeface="Arial" panose="020B0604020202020204" pitchFamily="34" charset="0"/>
              </a:rPr>
              <a:t>но отсутствовали требования  к качеству</a:t>
            </a:r>
            <a:endParaRPr lang="en-US" altLang="ru-RU" sz="3600">
              <a:solidFill>
                <a:srgbClr val="990099"/>
              </a:solidFill>
              <a:cs typeface="Arial" panose="020B0604020202020204" pitchFamily="34" charset="0"/>
            </a:endParaRPr>
          </a:p>
        </p:txBody>
      </p:sp>
      <p:sp>
        <p:nvSpPr>
          <p:cNvPr id="33795" name="Rectangle 3">
            <a:extLst>
              <a:ext uri="{FF2B5EF4-FFF2-40B4-BE49-F238E27FC236}">
                <a16:creationId xmlns:a16="http://schemas.microsoft.com/office/drawing/2014/main" id="{584A8954-9E1A-4CE4-A980-F790E93489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1600200"/>
            <a:ext cx="8915400" cy="5105400"/>
          </a:xfrm>
        </p:spPr>
        <p:txBody>
          <a:bodyPr/>
          <a:lstStyle/>
          <a:p>
            <a:pPr marL="447675" indent="-447675" eaLnBrk="1" hangingPunct="1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v"/>
            </a:pPr>
            <a:r>
              <a:rPr lang="ru-RU" altLang="ru-RU" sz="2800"/>
              <a:t> Международное научное сообщество</a:t>
            </a:r>
            <a:r>
              <a:rPr lang="en-US" altLang="ru-RU" sz="2800"/>
              <a:t> RePec </a:t>
            </a:r>
            <a:br>
              <a:rPr lang="en-US" altLang="ru-RU" sz="2800"/>
            </a:br>
            <a:r>
              <a:rPr lang="ru-RU" altLang="ru-RU" sz="2800"/>
              <a:t> </a:t>
            </a:r>
            <a:r>
              <a:rPr lang="en-US" altLang="ru-RU" sz="2800"/>
              <a:t>(</a:t>
            </a:r>
            <a:r>
              <a:rPr lang="en-US" altLang="ru-RU" sz="2800">
                <a:hlinkClick r:id="rId4"/>
              </a:rPr>
              <a:t>www.repec.org</a:t>
            </a:r>
            <a:r>
              <a:rPr lang="en-US" altLang="ru-RU" sz="2800"/>
              <a:t>),  SocioNet</a:t>
            </a:r>
            <a:r>
              <a:rPr lang="ru-RU" altLang="ru-RU" sz="2800"/>
              <a:t> </a:t>
            </a:r>
            <a:r>
              <a:rPr lang="en-US" altLang="ru-RU" sz="2800"/>
              <a:t>(</a:t>
            </a:r>
            <a:r>
              <a:rPr lang="en-US" altLang="ru-RU" sz="2800">
                <a:hlinkClick r:id="rId5"/>
              </a:rPr>
              <a:t>www.socionet.ru</a:t>
            </a:r>
            <a:r>
              <a:rPr lang="en-US" altLang="ru-RU" sz="2800"/>
              <a:t>) </a:t>
            </a:r>
          </a:p>
          <a:p>
            <a:pPr marL="447675" indent="-447675" eaLnBrk="1" hangingPunct="1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v"/>
            </a:pPr>
            <a:r>
              <a:rPr lang="en-US" altLang="ru-RU" sz="2800"/>
              <a:t>  </a:t>
            </a:r>
            <a:r>
              <a:rPr lang="ru-RU" altLang="ru-RU" sz="2800"/>
              <a:t>Архив исследовательских материалов </a:t>
            </a:r>
            <a:br>
              <a:rPr lang="ru-RU" altLang="ru-RU" sz="2800"/>
            </a:br>
            <a:r>
              <a:rPr lang="ru-RU" altLang="ru-RU" sz="2800"/>
              <a:t>  по экономике и социологии</a:t>
            </a:r>
            <a:endParaRPr lang="en-US" altLang="ru-RU" sz="2800"/>
          </a:p>
          <a:p>
            <a:pPr marL="447675" indent="-447675" eaLnBrk="1" hangingPunct="1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v"/>
            </a:pPr>
            <a:r>
              <a:rPr lang="en-US" altLang="ru-RU" sz="2800"/>
              <a:t>  </a:t>
            </a:r>
            <a:r>
              <a:rPr lang="ru-RU" altLang="ru-RU" sz="2800"/>
              <a:t>Рубрикатор: </a:t>
            </a:r>
            <a:r>
              <a:rPr lang="en-US" altLang="ru-RU" sz="2800"/>
              <a:t>Journal of Economic </a:t>
            </a:r>
            <a:br>
              <a:rPr lang="en-US" altLang="ru-RU" sz="2800"/>
            </a:br>
            <a:r>
              <a:rPr lang="en-US" altLang="ru-RU" sz="2800"/>
              <a:t>  Literature Classification System (JEL) </a:t>
            </a:r>
          </a:p>
          <a:p>
            <a:pPr marL="447675" indent="-447675" eaLnBrk="1" hangingPunct="1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v"/>
            </a:pPr>
            <a:r>
              <a:rPr lang="en-US" altLang="ru-RU" sz="2800"/>
              <a:t>  </a:t>
            </a:r>
            <a:r>
              <a:rPr lang="ru-RU" altLang="ru-RU" sz="2800"/>
              <a:t>Более </a:t>
            </a:r>
            <a:r>
              <a:rPr lang="en-US" altLang="ru-RU" sz="2800"/>
              <a:t>700 </a:t>
            </a:r>
            <a:r>
              <a:rPr lang="ru-RU" altLang="ru-RU" sz="2800"/>
              <a:t>рубрик</a:t>
            </a:r>
            <a:endParaRPr lang="en-US" altLang="ru-RU" sz="2800"/>
          </a:p>
          <a:p>
            <a:pPr marL="447675" indent="-447675" eaLnBrk="1" hangingPunct="1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v"/>
            </a:pPr>
            <a:r>
              <a:rPr lang="en-US" altLang="ru-RU" sz="2800"/>
              <a:t>  </a:t>
            </a:r>
            <a:r>
              <a:rPr lang="ru-RU" altLang="ru-RU" sz="2800"/>
              <a:t>Автор сам приписывает рубрики к своей работе</a:t>
            </a:r>
            <a:endParaRPr lang="en-US" altLang="ru-RU" sz="28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E1BE48A-0460-4706-961E-99AA0A092E0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89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>
            <a:extLst>
              <a:ext uri="{FF2B5EF4-FFF2-40B4-BE49-F238E27FC236}">
                <a16:creationId xmlns:a16="http://schemas.microsoft.com/office/drawing/2014/main" id="{7995E7E1-CDB6-4C10-86D9-264CBBAA98B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14438"/>
          </a:xfrm>
        </p:spPr>
        <p:txBody>
          <a:bodyPr/>
          <a:lstStyle/>
          <a:p>
            <a:pPr eaLnBrk="1" hangingPunct="1"/>
            <a:r>
              <a:rPr lang="ru-RU" altLang="ru-RU" sz="2400">
                <a:solidFill>
                  <a:srgbClr val="990099"/>
                </a:solidFill>
                <a:cs typeface="Arial" panose="020B0604020202020204" pitchFamily="34" charset="0"/>
              </a:rPr>
              <a:t>Множество примеров противоречиво и недостаточно для </a:t>
            </a:r>
            <a:br>
              <a:rPr lang="ru-RU" altLang="ru-RU" sz="2400">
                <a:solidFill>
                  <a:srgbClr val="990099"/>
                </a:solidFill>
                <a:cs typeface="Arial" panose="020B0604020202020204" pitchFamily="34" charset="0"/>
              </a:rPr>
            </a:br>
            <a:r>
              <a:rPr lang="ru-RU" altLang="ru-RU" sz="2400">
                <a:solidFill>
                  <a:srgbClr val="990099"/>
                </a:solidFill>
                <a:cs typeface="Arial" panose="020B0604020202020204" pitchFamily="34" charset="0"/>
              </a:rPr>
              <a:t>большинства рубрик (очень большие классификаторы</a:t>
            </a:r>
            <a:r>
              <a:rPr lang="ru-RU" altLang="ru-RU" sz="2400" b="1">
                <a:solidFill>
                  <a:srgbClr val="333399"/>
                </a:solidFill>
                <a:latin typeface="Comic Sans MS" panose="030F0702030302020204" pitchFamily="66" charset="0"/>
              </a:rPr>
              <a:t>)</a:t>
            </a:r>
            <a:endParaRPr lang="en-US" altLang="ru-RU" sz="2400" b="1">
              <a:solidFill>
                <a:srgbClr val="333399"/>
              </a:solidFill>
              <a:latin typeface="Comic Sans MS" panose="030F0702030302020204" pitchFamily="66" charset="0"/>
            </a:endParaRPr>
          </a:p>
        </p:txBody>
      </p:sp>
      <p:sp>
        <p:nvSpPr>
          <p:cNvPr id="34819" name="Rectangle 3">
            <a:extLst>
              <a:ext uri="{FF2B5EF4-FFF2-40B4-BE49-F238E27FC236}">
                <a16:creationId xmlns:a16="http://schemas.microsoft.com/office/drawing/2014/main" id="{24E9DDD4-3EDB-48E8-98C1-643079D6BEC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1143000"/>
            <a:ext cx="9144000" cy="5715000"/>
          </a:xfrm>
        </p:spPr>
        <p:txBody>
          <a:bodyPr/>
          <a:lstStyle/>
          <a:p>
            <a:pPr marL="447675" indent="-447675" eaLnBrk="1" hangingPunct="1">
              <a:spcBef>
                <a:spcPct val="100000"/>
              </a:spcBef>
              <a:buClr>
                <a:schemeClr val="tx1"/>
              </a:buClr>
              <a:buSzPct val="65000"/>
              <a:buFont typeface="Wingdings" panose="05000000000000000000" pitchFamily="2" charset="2"/>
              <a:buChar char="v"/>
            </a:pPr>
            <a:r>
              <a:rPr lang="ru-RU" altLang="ru-RU" sz="2800"/>
              <a:t>  Российские правовые документы</a:t>
            </a:r>
            <a:endParaRPr lang="en-US" altLang="ru-RU" sz="2800"/>
          </a:p>
          <a:p>
            <a:pPr marL="447675" indent="-447675" eaLnBrk="1" hangingPunct="1">
              <a:spcBef>
                <a:spcPct val="100000"/>
              </a:spcBef>
              <a:buClr>
                <a:schemeClr val="tx1"/>
              </a:buClr>
              <a:buSzPct val="65000"/>
              <a:buFont typeface="Wingdings" panose="05000000000000000000" pitchFamily="2" charset="2"/>
              <a:buChar char="v"/>
            </a:pPr>
            <a:r>
              <a:rPr lang="en-US" altLang="ru-RU" sz="2800"/>
              <a:t>  </a:t>
            </a:r>
            <a:r>
              <a:rPr lang="ru-RU" altLang="ru-RU" sz="2800"/>
              <a:t>Президентский классификатор </a:t>
            </a:r>
            <a:br>
              <a:rPr lang="ru-RU" altLang="ru-RU" sz="2800"/>
            </a:br>
            <a:r>
              <a:rPr lang="ru-RU" altLang="ru-RU" sz="2800"/>
              <a:t>  (Указ №511 15.03.2000) - </a:t>
            </a:r>
            <a:r>
              <a:rPr lang="en-US" altLang="ru-RU" sz="2800"/>
              <a:t>1168 </a:t>
            </a:r>
            <a:r>
              <a:rPr lang="ru-RU" altLang="ru-RU" sz="2800"/>
              <a:t>рубрик</a:t>
            </a:r>
            <a:r>
              <a:rPr lang="en-US" altLang="ru-RU" sz="2800"/>
              <a:t> </a:t>
            </a:r>
          </a:p>
          <a:p>
            <a:pPr marL="447675" indent="-447675" eaLnBrk="1" hangingPunct="1">
              <a:spcBef>
                <a:spcPct val="100000"/>
              </a:spcBef>
              <a:buClr>
                <a:schemeClr val="tx1"/>
              </a:buClr>
              <a:buSzPct val="65000"/>
              <a:buFont typeface="Wingdings" panose="05000000000000000000" pitchFamily="2" charset="2"/>
              <a:buChar char="v"/>
            </a:pPr>
            <a:r>
              <a:rPr lang="en-US" altLang="ru-RU" sz="2800"/>
              <a:t>  </a:t>
            </a:r>
            <a:r>
              <a:rPr lang="ru-RU" altLang="ru-RU" sz="2800"/>
              <a:t>Множество примеров – </a:t>
            </a:r>
            <a:r>
              <a:rPr lang="en-US" altLang="ru-RU" sz="2800"/>
              <a:t>10</a:t>
            </a:r>
            <a:r>
              <a:rPr lang="ru-RU" altLang="ru-RU" sz="2800"/>
              <a:t>,000 документов </a:t>
            </a:r>
            <a:br>
              <a:rPr lang="ru-RU" altLang="ru-RU" sz="2800"/>
            </a:br>
            <a:r>
              <a:rPr lang="ru-RU" altLang="ru-RU" sz="2800"/>
              <a:t>  классифицированных вручную</a:t>
            </a:r>
            <a:endParaRPr lang="en-US" altLang="ru-RU" sz="2800"/>
          </a:p>
          <a:p>
            <a:pPr marL="447675" indent="-447675" eaLnBrk="1" hangingPunct="1">
              <a:spcBef>
                <a:spcPct val="100000"/>
              </a:spcBef>
              <a:buClr>
                <a:schemeClr val="tx1"/>
              </a:buClr>
              <a:buSzPct val="65000"/>
              <a:buFont typeface="Wingdings" panose="05000000000000000000" pitchFamily="2" charset="2"/>
              <a:buChar char="v"/>
            </a:pPr>
            <a:r>
              <a:rPr lang="en-US" altLang="ru-RU" sz="2800"/>
              <a:t>  </a:t>
            </a:r>
            <a:r>
              <a:rPr lang="ru-RU" altLang="ru-RU" sz="2800"/>
              <a:t>Только</a:t>
            </a:r>
            <a:r>
              <a:rPr lang="en-US" altLang="ru-RU" sz="2800"/>
              <a:t> </a:t>
            </a:r>
            <a:r>
              <a:rPr lang="ru-RU" altLang="ru-RU" sz="2800"/>
              <a:t>для </a:t>
            </a:r>
            <a:r>
              <a:rPr lang="en-US" altLang="ru-RU" sz="2800"/>
              <a:t>47 </a:t>
            </a:r>
            <a:r>
              <a:rPr lang="ru-RU" altLang="ru-RU" sz="2800"/>
              <a:t>рубрик – более чем 100 док.,</a:t>
            </a:r>
            <a:br>
              <a:rPr lang="ru-RU" altLang="ru-RU" sz="2800"/>
            </a:br>
            <a:r>
              <a:rPr lang="ru-RU" altLang="ru-RU" sz="2800"/>
              <a:t>  только для 200 рубрик – более чем 20 док.</a:t>
            </a:r>
            <a:endParaRPr lang="en-US" altLang="ru-RU" sz="2800"/>
          </a:p>
          <a:p>
            <a:pPr marL="447675" indent="-447675" eaLnBrk="1" hangingPunct="1">
              <a:spcBef>
                <a:spcPct val="100000"/>
              </a:spcBef>
              <a:buClr>
                <a:schemeClr val="tx1"/>
              </a:buClr>
              <a:buSzPct val="65000"/>
              <a:buFont typeface="Wingdings" panose="05000000000000000000" pitchFamily="2" charset="2"/>
              <a:buChar char="v"/>
            </a:pPr>
            <a:r>
              <a:rPr lang="en-US" altLang="ru-RU" sz="2800"/>
              <a:t>  Inconsistency: </a:t>
            </a:r>
            <a:r>
              <a:rPr lang="ru-RU" altLang="ru-RU" sz="2800"/>
              <a:t>мало отличающиеся </a:t>
            </a:r>
            <a:br>
              <a:rPr lang="ru-RU" altLang="ru-RU" sz="2800"/>
            </a:br>
            <a:r>
              <a:rPr lang="ru-RU" altLang="ru-RU" sz="2800"/>
              <a:t>  документы имеют разные наборы рубрик</a:t>
            </a:r>
            <a:endParaRPr lang="en-US" altLang="ru-RU" sz="28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4B2347A4-B5F2-4E76-ACED-1FFA043273E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43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7109483D-040B-480D-9570-1E98726EC12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/>
          <a:lstStyle/>
          <a:p>
            <a:pPr eaLnBrk="1" hangingPunct="1"/>
            <a:r>
              <a:rPr lang="ru-RU" altLang="ru-RU" sz="3600">
                <a:solidFill>
                  <a:srgbClr val="990099"/>
                </a:solidFill>
                <a:cs typeface="Arial" panose="020B0604020202020204" pitchFamily="34" charset="0"/>
              </a:rPr>
              <a:t>Множество примеров для обучения </a:t>
            </a:r>
            <a:br>
              <a:rPr lang="ru-RU" altLang="ru-RU" sz="3600">
                <a:solidFill>
                  <a:srgbClr val="990099"/>
                </a:solidFill>
                <a:cs typeface="Arial" panose="020B0604020202020204" pitchFamily="34" charset="0"/>
              </a:rPr>
            </a:br>
            <a:r>
              <a:rPr lang="ru-RU" altLang="ru-RU" sz="3600">
                <a:solidFill>
                  <a:srgbClr val="990099"/>
                </a:solidFill>
                <a:cs typeface="Arial" panose="020B0604020202020204" pitchFamily="34" charset="0"/>
              </a:rPr>
              <a:t>из другой коллекции</a:t>
            </a:r>
            <a:endParaRPr lang="en-US" altLang="ru-RU" sz="3600">
              <a:solidFill>
                <a:srgbClr val="990099"/>
              </a:solidFill>
              <a:cs typeface="Arial" panose="020B0604020202020204" pitchFamily="34" charset="0"/>
            </a:endParaRPr>
          </a:p>
        </p:txBody>
      </p:sp>
      <p:sp>
        <p:nvSpPr>
          <p:cNvPr id="35843" name="Rectangle 3">
            <a:extLst>
              <a:ext uri="{FF2B5EF4-FFF2-40B4-BE49-F238E27FC236}">
                <a16:creationId xmlns:a16="http://schemas.microsoft.com/office/drawing/2014/main" id="{25CBFC90-16BB-4548-B3CC-73449693BF8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1447800"/>
            <a:ext cx="9144000" cy="5410200"/>
          </a:xfrm>
        </p:spPr>
        <p:txBody>
          <a:bodyPr/>
          <a:lstStyle/>
          <a:p>
            <a:pPr marL="447675" indent="-447675" eaLnBrk="1" hangingPunct="1">
              <a:spcBef>
                <a:spcPct val="0"/>
              </a:spcBef>
              <a:spcAft>
                <a:spcPct val="15000"/>
              </a:spcAft>
              <a:buClr>
                <a:schemeClr val="tx1"/>
              </a:buClr>
              <a:buFont typeface="Wingdings" panose="05000000000000000000" pitchFamily="2" charset="2"/>
              <a:buChar char="v"/>
            </a:pPr>
            <a:r>
              <a:rPr lang="en-US" altLang="ru-RU" sz="2800"/>
              <a:t>  </a:t>
            </a:r>
            <a:r>
              <a:rPr lang="ru-RU" altLang="ru-RU" sz="2800"/>
              <a:t>Примеры: документы федерального уровня </a:t>
            </a:r>
            <a:endParaRPr lang="en-US" altLang="ru-RU" sz="2800"/>
          </a:p>
          <a:p>
            <a:pPr marL="447675" indent="-447675" eaLnBrk="1" hangingPunct="1">
              <a:spcBef>
                <a:spcPct val="0"/>
              </a:spcBef>
              <a:spcAft>
                <a:spcPct val="15000"/>
              </a:spcAft>
              <a:buClr>
                <a:schemeClr val="tx1"/>
              </a:buClr>
              <a:buFont typeface="Wingdings" panose="05000000000000000000" pitchFamily="2" charset="2"/>
              <a:buChar char="v"/>
            </a:pPr>
            <a:r>
              <a:rPr lang="en-US" altLang="ru-RU" sz="2800"/>
              <a:t>  </a:t>
            </a:r>
            <a:r>
              <a:rPr lang="ru-RU" altLang="ru-RU" sz="2800"/>
              <a:t>Проблема</a:t>
            </a:r>
            <a:r>
              <a:rPr lang="en-US" altLang="ru-RU" sz="2800"/>
              <a:t>: </a:t>
            </a:r>
            <a:r>
              <a:rPr lang="ru-RU" altLang="ru-RU" sz="2800"/>
              <a:t>рубрицирование</a:t>
            </a:r>
            <a:r>
              <a:rPr lang="en-US" altLang="ru-RU" sz="2800"/>
              <a:t> 600</a:t>
            </a:r>
            <a:r>
              <a:rPr lang="ru-RU" altLang="ru-RU" sz="2800"/>
              <a:t>,000 </a:t>
            </a:r>
            <a:br>
              <a:rPr lang="ru-RU" altLang="ru-RU" sz="2800"/>
            </a:br>
            <a:r>
              <a:rPr lang="ru-RU" altLang="ru-RU" sz="2800"/>
              <a:t> </a:t>
            </a:r>
            <a:r>
              <a:rPr lang="en-US" altLang="ru-RU" sz="2800"/>
              <a:t> </a:t>
            </a:r>
            <a:r>
              <a:rPr lang="ru-RU" altLang="ru-RU" sz="2800"/>
              <a:t>региональных документов</a:t>
            </a:r>
            <a:endParaRPr lang="en-US" altLang="ru-RU" sz="2800"/>
          </a:p>
          <a:p>
            <a:pPr marL="447675" indent="-447675" eaLnBrk="1" hangingPunct="1">
              <a:spcBef>
                <a:spcPct val="0"/>
              </a:spcBef>
              <a:spcAft>
                <a:spcPct val="15000"/>
              </a:spcAft>
              <a:buClr>
                <a:schemeClr val="tx1"/>
              </a:buClr>
              <a:buFont typeface="Wingdings" panose="05000000000000000000" pitchFamily="2" charset="2"/>
              <a:buChar char="v"/>
            </a:pPr>
            <a:r>
              <a:rPr lang="en-US" altLang="ru-RU" sz="2800"/>
              <a:t>  </a:t>
            </a:r>
            <a:r>
              <a:rPr lang="ru-RU" altLang="ru-RU" sz="2800"/>
              <a:t>Тот же рубрикатор</a:t>
            </a:r>
            <a:endParaRPr lang="en-US" altLang="ru-RU" sz="2800"/>
          </a:p>
          <a:p>
            <a:pPr marL="447675" indent="-447675" eaLnBrk="1" hangingPunct="1">
              <a:spcBef>
                <a:spcPct val="0"/>
              </a:spcBef>
              <a:spcAft>
                <a:spcPct val="15000"/>
              </a:spcAft>
              <a:buClr>
                <a:schemeClr val="tx1"/>
              </a:buClr>
              <a:buFont typeface="Wingdings" panose="05000000000000000000" pitchFamily="2" charset="2"/>
              <a:buChar char="v"/>
            </a:pPr>
            <a:r>
              <a:rPr lang="en-US" altLang="ru-RU" sz="2800"/>
              <a:t>  </a:t>
            </a:r>
            <a:r>
              <a:rPr lang="ru-RU" altLang="ru-RU" sz="2800"/>
              <a:t>Похожие документы, похожая проблема</a:t>
            </a:r>
          </a:p>
          <a:p>
            <a:pPr marL="447675" indent="-447675" eaLnBrk="1" hangingPunct="1">
              <a:spcBef>
                <a:spcPct val="0"/>
              </a:spcBef>
              <a:spcAft>
                <a:spcPct val="15000"/>
              </a:spcAft>
              <a:buClr>
                <a:schemeClr val="tx1"/>
              </a:buClr>
              <a:buFont typeface="Wingdings" panose="05000000000000000000" pitchFamily="2" charset="2"/>
              <a:buNone/>
            </a:pPr>
            <a:endParaRPr lang="ru-RU" altLang="ru-RU" sz="2800">
              <a:solidFill>
                <a:schemeClr val="folHlink"/>
              </a:solidFill>
            </a:endParaRPr>
          </a:p>
          <a:p>
            <a:pPr marL="447675" indent="-447675" eaLnBrk="1" hangingPunct="1">
              <a:spcBef>
                <a:spcPct val="0"/>
              </a:spcBef>
              <a:spcAft>
                <a:spcPct val="15000"/>
              </a:spcAft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ru-RU" altLang="ru-RU" sz="2800">
                <a:solidFill>
                  <a:schemeClr val="folHlink"/>
                </a:solidFill>
              </a:rPr>
              <a:t>НО!!!</a:t>
            </a:r>
            <a:endParaRPr lang="en-US" altLang="ru-RU" sz="2800">
              <a:solidFill>
                <a:schemeClr val="folHlink"/>
              </a:solidFill>
            </a:endParaRPr>
          </a:p>
          <a:p>
            <a:pPr marL="447675" indent="-447675" eaLnBrk="1" hangingPunct="1">
              <a:spcBef>
                <a:spcPct val="0"/>
              </a:spcBef>
              <a:spcAft>
                <a:spcPct val="15000"/>
              </a:spcAft>
              <a:buClr>
                <a:schemeClr val="tx1"/>
              </a:buClr>
              <a:buFont typeface="Wingdings" panose="05000000000000000000" pitchFamily="2" charset="2"/>
              <a:buChar char="v"/>
            </a:pPr>
            <a:r>
              <a:rPr lang="en-US" altLang="ru-RU" sz="2800"/>
              <a:t>  </a:t>
            </a:r>
            <a:r>
              <a:rPr lang="ru-RU" altLang="ru-RU" sz="2800"/>
              <a:t>Стандартный метод </a:t>
            </a:r>
            <a:r>
              <a:rPr lang="en-US" altLang="ru-RU" sz="2800"/>
              <a:t>SVM-light</a:t>
            </a:r>
            <a:r>
              <a:rPr lang="ru-RU" altLang="ru-RU" sz="2800"/>
              <a:t>, обученный </a:t>
            </a:r>
            <a:br>
              <a:rPr lang="ru-RU" altLang="ru-RU" sz="2800"/>
            </a:br>
            <a:r>
              <a:rPr lang="ru-RU" altLang="ru-RU" sz="2800"/>
              <a:t>  на федеральных документах не приписывает </a:t>
            </a:r>
            <a:r>
              <a:rPr lang="en-US" altLang="ru-RU" sz="2800"/>
              <a:t>   </a:t>
            </a:r>
            <a:r>
              <a:rPr lang="ru-RU" altLang="ru-RU" sz="2800"/>
              <a:t>ни</a:t>
            </a:r>
            <a:r>
              <a:rPr lang="en-US" altLang="ru-RU" sz="2800"/>
              <a:t> </a:t>
            </a:r>
            <a:r>
              <a:rPr lang="ru-RU" altLang="ru-RU" sz="2800"/>
              <a:t>одной рубрики для 50% документов</a:t>
            </a:r>
            <a:endParaRPr lang="en-US" altLang="ru-RU" sz="28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92A95405-F954-4AB3-AFEB-CA4D58BAFEE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26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>
            <a:extLst>
              <a:ext uri="{FF2B5EF4-FFF2-40B4-BE49-F238E27FC236}">
                <a16:creationId xmlns:a16="http://schemas.microsoft.com/office/drawing/2014/main" id="{6F003DC7-1B60-4171-89F1-8CF8862F610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altLang="ru-RU">
                <a:solidFill>
                  <a:srgbClr val="800080"/>
                </a:solidFill>
              </a:rPr>
              <a:t>Инженерный подход</a:t>
            </a:r>
          </a:p>
        </p:txBody>
      </p:sp>
      <p:sp>
        <p:nvSpPr>
          <p:cNvPr id="36867" name="Rectangle 3">
            <a:extLst>
              <a:ext uri="{FF2B5EF4-FFF2-40B4-BE49-F238E27FC236}">
                <a16:creationId xmlns:a16="http://schemas.microsoft.com/office/drawing/2014/main" id="{30CBFDD3-179B-45A9-8819-4F9DE0396C7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altLang="ru-RU"/>
              <a:t>проблемы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9D8EC0CB-6183-4607-89FC-C6B831B5EF3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7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8D1C99A3-FA64-44CC-A098-27085AB5D7D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/>
          <a:lstStyle/>
          <a:p>
            <a:r>
              <a:rPr lang="ru-RU" altLang="ru-RU" sz="3600">
                <a:solidFill>
                  <a:srgbClr val="990099"/>
                </a:solidFill>
              </a:rPr>
              <a:t>Проблемы методов, </a:t>
            </a:r>
            <a:br>
              <a:rPr lang="ru-RU" altLang="ru-RU" sz="3600">
                <a:solidFill>
                  <a:srgbClr val="990099"/>
                </a:solidFill>
              </a:rPr>
            </a:br>
            <a:r>
              <a:rPr lang="ru-RU" altLang="ru-RU" sz="3600">
                <a:solidFill>
                  <a:srgbClr val="990099"/>
                </a:solidFill>
              </a:rPr>
              <a:t>основанных на знаниях</a:t>
            </a:r>
          </a:p>
        </p:txBody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961EC523-0B72-492B-8A8D-C2B70C874D0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1524000"/>
            <a:ext cx="8915400" cy="502920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45000"/>
              </a:spcBef>
            </a:pPr>
            <a:r>
              <a:rPr lang="ru-RU" altLang="ru-RU"/>
              <a:t>Содержание рубрики сложнее, чем это выглядит по формулировке</a:t>
            </a:r>
          </a:p>
          <a:p>
            <a:pPr>
              <a:lnSpc>
                <a:spcPct val="90000"/>
              </a:lnSpc>
              <a:spcBef>
                <a:spcPct val="45000"/>
              </a:spcBef>
            </a:pPr>
            <a:r>
              <a:rPr lang="ru-RU" altLang="ru-RU"/>
              <a:t>Лексическая многозначность</a:t>
            </a:r>
          </a:p>
          <a:p>
            <a:pPr>
              <a:lnSpc>
                <a:spcPct val="90000"/>
              </a:lnSpc>
              <a:spcBef>
                <a:spcPct val="45000"/>
              </a:spcBef>
            </a:pPr>
            <a:r>
              <a:rPr lang="ru-RU" altLang="ru-RU"/>
              <a:t>Ложная корреляция</a:t>
            </a:r>
          </a:p>
          <a:p>
            <a:pPr>
              <a:lnSpc>
                <a:spcPct val="90000"/>
              </a:lnSpc>
              <a:spcBef>
                <a:spcPct val="45000"/>
              </a:spcBef>
            </a:pPr>
            <a:r>
              <a:rPr lang="ru-RU" altLang="ru-RU"/>
              <a:t>Нестандартный контекст употребления терминов</a:t>
            </a:r>
          </a:p>
          <a:p>
            <a:pPr>
              <a:lnSpc>
                <a:spcPct val="90000"/>
              </a:lnSpc>
              <a:spcBef>
                <a:spcPct val="45000"/>
              </a:spcBef>
            </a:pPr>
            <a:r>
              <a:rPr lang="ru-RU" altLang="ru-RU"/>
              <a:t>Упоминание терминов вне главной темы</a:t>
            </a:r>
          </a:p>
          <a:p>
            <a:pPr>
              <a:lnSpc>
                <a:spcPct val="90000"/>
              </a:lnSpc>
              <a:spcBef>
                <a:spcPct val="45000"/>
              </a:spcBef>
            </a:pPr>
            <a:r>
              <a:rPr lang="ru-RU" altLang="ru-RU"/>
              <a:t>Неполнота описания рубрики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26C09F20-70DA-4A5B-8D68-76B1E7417C1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9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>
            <a:extLst>
              <a:ext uri="{FF2B5EF4-FFF2-40B4-BE49-F238E27FC236}">
                <a16:creationId xmlns:a16="http://schemas.microsoft.com/office/drawing/2014/main" id="{A3E4E32E-0E32-4787-AC33-F4A235AA3C6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707438" cy="762000"/>
          </a:xfrm>
        </p:spPr>
        <p:txBody>
          <a:bodyPr/>
          <a:lstStyle/>
          <a:p>
            <a:r>
              <a:rPr lang="ru-RU" altLang="ru-RU" sz="3200">
                <a:solidFill>
                  <a:srgbClr val="990099"/>
                </a:solidFill>
                <a:latin typeface="Comic Sans MS" panose="030F0702030302020204" pitchFamily="66" charset="0"/>
              </a:rPr>
              <a:t>Ошибки: появление лишних рубрик (1)</a:t>
            </a:r>
          </a:p>
        </p:txBody>
      </p:sp>
      <p:sp>
        <p:nvSpPr>
          <p:cNvPr id="38915" name="Rectangle 3">
            <a:extLst>
              <a:ext uri="{FF2B5EF4-FFF2-40B4-BE49-F238E27FC236}">
                <a16:creationId xmlns:a16="http://schemas.microsoft.com/office/drawing/2014/main" id="{6000AE03-F829-4453-9F99-611D78108D0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685800"/>
            <a:ext cx="8382000" cy="1524000"/>
          </a:xfrm>
          <a:solidFill>
            <a:schemeClr val="bg1"/>
          </a:solidFill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altLang="ru-RU" sz="2000" b="1">
                <a:cs typeface="Tahoma" panose="020B0604030504040204" pitchFamily="34" charset="0"/>
              </a:rPr>
              <a:t>Содержание рубрики сложнее, чем это выглядит по формулировке</a:t>
            </a:r>
            <a:r>
              <a:rPr lang="ru-RU" altLang="ru-RU" sz="2000" b="1"/>
              <a:t> </a:t>
            </a:r>
            <a:endParaRPr lang="ru-RU" altLang="ru-RU" sz="2000"/>
          </a:p>
          <a:p>
            <a:pPr>
              <a:lnSpc>
                <a:spcPct val="90000"/>
              </a:lnSpc>
              <a:buFontTx/>
              <a:buNone/>
            </a:pPr>
            <a:r>
              <a:rPr lang="ru-RU" altLang="ru-RU" sz="2000"/>
              <a:t>	</a:t>
            </a:r>
            <a:r>
              <a:rPr lang="ru-RU" altLang="ru-RU" sz="2000">
                <a:cs typeface="Tahoma" panose="020B0604030504040204" pitchFamily="34" charset="0"/>
              </a:rPr>
              <a:t>Например, к рубрике «Выборы» при автоматической рубрикации при</a:t>
            </a:r>
            <a:r>
              <a:rPr lang="ru-RU" altLang="ru-RU" sz="2000"/>
              <a:t> </a:t>
            </a:r>
            <a:r>
              <a:rPr lang="ru-RU" altLang="ru-RU" sz="2000">
                <a:cs typeface="Tahoma" panose="020B0604030504040204" pitchFamily="34" charset="0"/>
              </a:rPr>
              <a:t>обработке материалов СМИ </a:t>
            </a:r>
            <a:r>
              <a:rPr lang="ru-RU" altLang="ru-RU" sz="2000">
                <a:latin typeface="Tahoma" panose="020B0604030504040204" pitchFamily="34" charset="0"/>
              </a:rPr>
              <a:t>может быть</a:t>
            </a:r>
            <a:r>
              <a:rPr lang="ru-RU" altLang="ru-RU" sz="2000"/>
              <a:t> </a:t>
            </a:r>
            <a:r>
              <a:rPr lang="ru-RU" altLang="ru-RU" sz="2000">
                <a:cs typeface="Tahoma" panose="020B0604030504040204" pitchFamily="34" charset="0"/>
              </a:rPr>
              <a:t>отнесен следующий текст </a:t>
            </a:r>
          </a:p>
        </p:txBody>
      </p:sp>
      <p:sp>
        <p:nvSpPr>
          <p:cNvPr id="38916" name="Rectangle 4">
            <a:extLst>
              <a:ext uri="{FF2B5EF4-FFF2-40B4-BE49-F238E27FC236}">
                <a16:creationId xmlns:a16="http://schemas.microsoft.com/office/drawing/2014/main" id="{C2F6632C-D05E-4EB5-AE69-488766BACC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14513" y="134778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38917" name="Picture 5">
            <a:extLst>
              <a:ext uri="{FF2B5EF4-FFF2-40B4-BE49-F238E27FC236}">
                <a16:creationId xmlns:a16="http://schemas.microsoft.com/office/drawing/2014/main" id="{A5C6A1A0-7FAD-406A-AE99-85A0529202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5" t="49576" r="45395" b="17224"/>
          <a:stretch>
            <a:fillRect/>
          </a:stretch>
        </p:blipFill>
        <p:spPr bwMode="auto">
          <a:xfrm>
            <a:off x="0" y="2133600"/>
            <a:ext cx="9144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8" name="Rectangle 6">
            <a:extLst>
              <a:ext uri="{FF2B5EF4-FFF2-40B4-BE49-F238E27FC236}">
                <a16:creationId xmlns:a16="http://schemas.microsoft.com/office/drawing/2014/main" id="{D951AFA8-C7C7-4D82-AE70-1A7C4E9E00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800" y="3124200"/>
            <a:ext cx="1981200" cy="30480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8919" name="Rectangle 7">
            <a:extLst>
              <a:ext uri="{FF2B5EF4-FFF2-40B4-BE49-F238E27FC236}">
                <a16:creationId xmlns:a16="http://schemas.microsoft.com/office/drawing/2014/main" id="{DC1FF4BE-D4B7-4E74-8A3B-3132F2A1AE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429000"/>
            <a:ext cx="1447800" cy="3048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8920" name="Rectangle 8">
            <a:extLst>
              <a:ext uri="{FF2B5EF4-FFF2-40B4-BE49-F238E27FC236}">
                <a16:creationId xmlns:a16="http://schemas.microsoft.com/office/drawing/2014/main" id="{B101526D-EBCC-4FAE-A8CF-2927CBA83B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4648200"/>
            <a:ext cx="3886200" cy="22860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8921" name="Rectangle 9">
            <a:extLst>
              <a:ext uri="{FF2B5EF4-FFF2-40B4-BE49-F238E27FC236}">
                <a16:creationId xmlns:a16="http://schemas.microsoft.com/office/drawing/2014/main" id="{BD9BBD98-45D0-4583-8AB4-438A2C53BF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4953000"/>
            <a:ext cx="1295400" cy="30480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8922" name="Rectangle 10">
            <a:extLst>
              <a:ext uri="{FF2B5EF4-FFF2-40B4-BE49-F238E27FC236}">
                <a16:creationId xmlns:a16="http://schemas.microsoft.com/office/drawing/2014/main" id="{0E481036-0B30-4EE0-8614-3171927FB9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1600" y="5791200"/>
            <a:ext cx="2743200" cy="3048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27A96655-4A5B-4367-AB58-35E652289C5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50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AF98CA0F-7C46-4A23-BE46-BADD63B0C1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296400" cy="990600"/>
          </a:xfrm>
        </p:spPr>
        <p:txBody>
          <a:bodyPr/>
          <a:lstStyle/>
          <a:p>
            <a:r>
              <a:rPr lang="ru-RU" altLang="ru-RU" sz="3600">
                <a:solidFill>
                  <a:srgbClr val="990099"/>
                </a:solidFill>
              </a:rPr>
              <a:t>Ошибки: появление лишних рубрик (2)</a:t>
            </a:r>
          </a:p>
        </p:txBody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id="{D7636FBC-3FFD-4AFE-8D4F-C99587341A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1000" y="1066800"/>
            <a:ext cx="8229600" cy="5334000"/>
          </a:xfrm>
        </p:spPr>
        <p:txBody>
          <a:bodyPr/>
          <a:lstStyle/>
          <a:p>
            <a:r>
              <a:rPr lang="ru-RU" altLang="ru-RU" sz="2800"/>
              <a:t>Лексическая многозначность - текст может быть отнесен не к той рубрике из-за того, что некоторые слова, сопоставленные рубрике, в конкретном тексте употреблены в таком значении, которое не соответствует данной рубрике.</a:t>
            </a:r>
          </a:p>
          <a:p>
            <a:endParaRPr lang="ru-RU" altLang="ru-RU" sz="2800"/>
          </a:p>
          <a:p>
            <a:pPr lvl="1"/>
            <a:r>
              <a:rPr lang="ru-RU" altLang="ru-RU" sz="2000"/>
              <a:t>МОРСКИЕ СУДА; </a:t>
            </a:r>
            <a:br>
              <a:rPr lang="ru-RU" altLang="ru-RU" sz="2000"/>
            </a:br>
            <a:r>
              <a:rPr lang="ru-RU" altLang="ru-RU" sz="2000"/>
              <a:t>РЕШЕНИЕ СУДА; </a:t>
            </a:r>
            <a:br>
              <a:rPr lang="ru-RU" altLang="ru-RU" sz="2000"/>
            </a:br>
            <a:r>
              <a:rPr lang="ru-RU" altLang="ru-RU" sz="2000"/>
              <a:t>СТАРИННОЕ ЗДАНИЕ СУДА</a:t>
            </a:r>
          </a:p>
          <a:p>
            <a:pPr lvl="1"/>
            <a:endParaRPr lang="ru-RU" altLang="ru-RU" sz="2000"/>
          </a:p>
          <a:p>
            <a:pPr lvl="1"/>
            <a:r>
              <a:rPr lang="ru-RU" altLang="ru-RU" sz="2000"/>
              <a:t>ПРОИЗВОДСТВО ТОВАРОВ; </a:t>
            </a:r>
            <a:br>
              <a:rPr lang="ru-RU" altLang="ru-RU" sz="2000"/>
            </a:br>
            <a:r>
              <a:rPr lang="ru-RU" altLang="ru-RU" sz="2000"/>
              <a:t>ПРОИЗВОДСТВО ПО УГОЛОВНОМУ ДЕЛУ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F9BA3E58-C8F2-412F-98FC-8D37E5590B2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28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>
            <a:extLst>
              <a:ext uri="{FF2B5EF4-FFF2-40B4-BE49-F238E27FC236}">
                <a16:creationId xmlns:a16="http://schemas.microsoft.com/office/drawing/2014/main" id="{1C7E687D-7703-4E7A-9DD8-3454EE1D39D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-228600" y="0"/>
            <a:ext cx="9372600" cy="1143000"/>
          </a:xfrm>
        </p:spPr>
        <p:txBody>
          <a:bodyPr/>
          <a:lstStyle/>
          <a:p>
            <a:r>
              <a:rPr lang="ru-RU" altLang="ru-RU" sz="3600">
                <a:solidFill>
                  <a:srgbClr val="990099"/>
                </a:solidFill>
              </a:rPr>
              <a:t>Ошибки: появление лишних рубрик (3)</a:t>
            </a:r>
          </a:p>
        </p:txBody>
      </p:sp>
      <p:sp>
        <p:nvSpPr>
          <p:cNvPr id="2052" name="Rectangle 3">
            <a:extLst>
              <a:ext uri="{FF2B5EF4-FFF2-40B4-BE49-F238E27FC236}">
                <a16:creationId xmlns:a16="http://schemas.microsoft.com/office/drawing/2014/main" id="{683F3958-94C9-4A7F-87D9-D01F57788B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52400" y="990600"/>
            <a:ext cx="8763000" cy="2133600"/>
          </a:xfrm>
        </p:spPr>
        <p:txBody>
          <a:bodyPr/>
          <a:lstStyle/>
          <a:p>
            <a:r>
              <a:rPr lang="ru-RU" altLang="ru-RU" sz="2400" b="1"/>
              <a:t>Нестандартный контекст употребления терминов. Например, следующий текст может быть отнесен к рубрике "Средства массовой информации", по такому же словосочетанию, употребленному в тексте, но по сути текст не является релевантным данной рубрике:</a:t>
            </a:r>
          </a:p>
        </p:txBody>
      </p:sp>
      <p:sp>
        <p:nvSpPr>
          <p:cNvPr id="2053" name="Rectangle 4">
            <a:extLst>
              <a:ext uri="{FF2B5EF4-FFF2-40B4-BE49-F238E27FC236}">
                <a16:creationId xmlns:a16="http://schemas.microsoft.com/office/drawing/2014/main" id="{F8F06320-CCBD-4CEF-B80B-AD0A6501D4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8288" y="115252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2050" name="Object 5">
            <a:extLst>
              <a:ext uri="{FF2B5EF4-FFF2-40B4-BE49-F238E27FC236}">
                <a16:creationId xmlns:a16="http://schemas.microsoft.com/office/drawing/2014/main" id="{DF4026CB-04A6-42B3-995D-6D7DAF7256B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52400" y="2971800"/>
          <a:ext cx="8991600" cy="3886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Слайд" r:id="rId5" imgW="2360613" imgH="1770063" progId="PowerPoint.Slide.8">
                  <p:embed/>
                </p:oleObj>
              </mc:Choice>
              <mc:Fallback>
                <p:oleObj name="Слайд" r:id="rId5" imgW="2360613" imgH="1770063" progId="PowerPoint.Slide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11133" t="36607" r="12354" b="23184"/>
                      <a:stretch>
                        <a:fillRect/>
                      </a:stretch>
                    </p:blipFill>
                    <p:spPr bwMode="auto">
                      <a:xfrm>
                        <a:off x="152400" y="2971800"/>
                        <a:ext cx="8991600" cy="38862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4" name="Rectangle 6">
            <a:extLst>
              <a:ext uri="{FF2B5EF4-FFF2-40B4-BE49-F238E27FC236}">
                <a16:creationId xmlns:a16="http://schemas.microsoft.com/office/drawing/2014/main" id="{6C86EA49-03D8-4033-951E-D809460AFE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5600" y="5029200"/>
            <a:ext cx="3276600" cy="22860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917A0C9B-DF0C-4E22-BF99-849298AE3EB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2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>
            <a:extLst>
              <a:ext uri="{FF2B5EF4-FFF2-40B4-BE49-F238E27FC236}">
                <a16:creationId xmlns:a16="http://schemas.microsoft.com/office/drawing/2014/main" id="{4695C5D6-D086-4DE0-B955-CE85B05AC19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707438" cy="762000"/>
          </a:xfrm>
        </p:spPr>
        <p:txBody>
          <a:bodyPr/>
          <a:lstStyle/>
          <a:p>
            <a:r>
              <a:rPr lang="ru-RU" altLang="ru-RU" sz="3200">
                <a:solidFill>
                  <a:srgbClr val="990099"/>
                </a:solidFill>
              </a:rPr>
              <a:t>Ошибки: пропуск нужной рубрики</a:t>
            </a:r>
          </a:p>
        </p:txBody>
      </p:sp>
      <p:sp>
        <p:nvSpPr>
          <p:cNvPr id="40963" name="Rectangle 3">
            <a:extLst>
              <a:ext uri="{FF2B5EF4-FFF2-40B4-BE49-F238E27FC236}">
                <a16:creationId xmlns:a16="http://schemas.microsoft.com/office/drawing/2014/main" id="{CF4A2BE2-65CC-47B2-9193-5D8EC14443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838200"/>
            <a:ext cx="8345488" cy="1828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sz="2000"/>
              <a:t>Правильная рубрика не определена, поскольку в тексте упомянуты слова, не описанные в словаре системы рубрицирования. </a:t>
            </a:r>
          </a:p>
          <a:p>
            <a:pPr>
              <a:lnSpc>
                <a:spcPct val="90000"/>
              </a:lnSpc>
            </a:pPr>
            <a:r>
              <a:rPr lang="ru-RU" altLang="ru-RU" sz="2000"/>
              <a:t>Например, следующий текст может быть не отнесен к рубрике </a:t>
            </a:r>
            <a:r>
              <a:rPr lang="ru-RU" altLang="ru-RU" sz="2000" b="1"/>
              <a:t>"Политические партии и движения",</a:t>
            </a:r>
            <a:r>
              <a:rPr lang="ru-RU" altLang="ru-RU" sz="2000"/>
              <a:t> поскольку партии и движения упомянуты посредством их сокращенных названий («</a:t>
            </a:r>
            <a:r>
              <a:rPr lang="ru-RU" altLang="ru-RU" sz="2000" b="1" i="1"/>
              <a:t>Родина»</a:t>
            </a:r>
            <a:r>
              <a:rPr lang="ru-RU" altLang="ru-RU" sz="2000"/>
              <a:t> и </a:t>
            </a:r>
            <a:r>
              <a:rPr lang="ru-RU" altLang="ru-RU" sz="2000" b="1" i="1"/>
              <a:t>РПЖ</a:t>
            </a:r>
            <a:r>
              <a:rPr lang="ru-RU" altLang="ru-RU" sz="2000"/>
              <a:t>), видимо, неизвестных системе рубрицирования.</a:t>
            </a:r>
          </a:p>
        </p:txBody>
      </p:sp>
      <p:pic>
        <p:nvPicPr>
          <p:cNvPr id="40964" name="Picture 4">
            <a:extLst>
              <a:ext uri="{FF2B5EF4-FFF2-40B4-BE49-F238E27FC236}">
                <a16:creationId xmlns:a16="http://schemas.microsoft.com/office/drawing/2014/main" id="{F6031865-A482-4273-B396-C478869A5B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1" t="17154" r="46069" b="28894"/>
          <a:stretch>
            <a:fillRect/>
          </a:stretch>
        </p:blipFill>
        <p:spPr bwMode="auto">
          <a:xfrm>
            <a:off x="685800" y="2662238"/>
            <a:ext cx="8077200" cy="41973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3E589BA-23A2-42E8-9CDE-AC7FB837EE9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36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4E04C5E4-012E-4CCC-936F-9F64BEAD59F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altLang="ru-RU" sz="4000">
                <a:solidFill>
                  <a:srgbClr val="800080"/>
                </a:solidFill>
              </a:rPr>
              <a:t>Инженерный подход на основе тезаурусных знаний</a:t>
            </a:r>
          </a:p>
        </p:txBody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0D720687-E91F-4886-81DB-D043BFF5001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10BA8402-350E-4F48-A051-D608701302E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6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5">
            <a:extLst>
              <a:ext uri="{FF2B5EF4-FFF2-40B4-BE49-F238E27FC236}">
                <a16:creationId xmlns:a16="http://schemas.microsoft.com/office/drawing/2014/main" id="{C998927A-373C-40BF-9E14-AD855FD3A8BB}"/>
              </a:ext>
            </a:extLst>
          </p:cNvPr>
          <p:cNvSpPr txBox="1">
            <a:spLocks noGrp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4C3AB1D4-276F-4619-AADD-00585BD26BBC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Arial Unicode MS" pitchFamily="34" charset="-128"/>
              </a:rPr>
              <a:pPr algn="r" eaLnBrk="1" hangingPunct="1"/>
              <a:t>4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Arial Unicode MS" pitchFamily="34" charset="-128"/>
            </a:endParaRPr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29E16338-72B2-4408-8CD3-63A72B0B668E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561975"/>
          </a:xfrm>
        </p:spPr>
        <p:txBody>
          <a:bodyPr anchor="b"/>
          <a:lstStyle/>
          <a:p>
            <a:pPr eaLnBrk="1" hangingPunct="1"/>
            <a:r>
              <a:rPr lang="ru-RU" altLang="ru-RU" sz="3600">
                <a:solidFill>
                  <a:srgbClr val="800080"/>
                </a:solidFill>
              </a:rPr>
              <a:t>Разделение гиперплоскостями</a:t>
            </a:r>
            <a:endParaRPr lang="en-US" altLang="ru-RU" sz="3600">
              <a:solidFill>
                <a:srgbClr val="800080"/>
              </a:solidFill>
            </a:endParaRPr>
          </a:p>
        </p:txBody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FC9DB34B-B73A-4062-980A-41A21DCDC148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052513"/>
            <a:ext cx="8507413" cy="5500687"/>
          </a:xfrm>
        </p:spPr>
        <p:txBody>
          <a:bodyPr/>
          <a:lstStyle/>
          <a:p>
            <a:pPr defTabSz="457200" eaLnBrk="1" hangingPunct="1"/>
            <a:r>
              <a:rPr lang="ru-RU" altLang="ru-RU" sz="2600"/>
              <a:t>Сильное предположение – линейная разделимость (</a:t>
            </a:r>
            <a:r>
              <a:rPr lang="en-US" altLang="ru-RU" sz="2600" i="1"/>
              <a:t>linear separability</a:t>
            </a:r>
            <a:r>
              <a:rPr lang="ru-RU" altLang="ru-RU" sz="2600" i="1"/>
              <a:t>)</a:t>
            </a:r>
            <a:r>
              <a:rPr lang="en-US" altLang="ru-RU" sz="2600"/>
              <a:t>:</a:t>
            </a:r>
          </a:p>
          <a:p>
            <a:pPr lvl="1" defTabSz="457200" eaLnBrk="1" hangingPunct="1"/>
            <a:r>
              <a:rPr lang="ru-RU" altLang="ru-RU" sz="2600"/>
              <a:t>в двух измерения – линия</a:t>
            </a:r>
          </a:p>
          <a:p>
            <a:pPr lvl="1" defTabSz="457200" eaLnBrk="1" hangingPunct="1"/>
            <a:r>
              <a:rPr lang="ru-RU" altLang="ru-RU" sz="2600"/>
              <a:t>В больших измерениях – гиперплоскость</a:t>
            </a:r>
          </a:p>
          <a:p>
            <a:pPr lvl="1" defTabSz="457200" eaLnBrk="1" hangingPunct="1"/>
            <a:r>
              <a:rPr lang="ru-RU" altLang="ru-RU" sz="2600"/>
              <a:t>Сепаратор может быть выражен как</a:t>
            </a:r>
            <a:r>
              <a:rPr lang="en-US" altLang="ru-RU" sz="2600"/>
              <a:t> </a:t>
            </a:r>
            <a:r>
              <a:rPr lang="en-US" altLang="ru-RU" sz="2600" i="1"/>
              <a:t>ax + by = c</a:t>
            </a:r>
            <a:endParaRPr lang="ru-RU" altLang="ru-RU" sz="2600" i="1"/>
          </a:p>
          <a:p>
            <a:pPr lvl="1" defTabSz="457200" eaLnBrk="1" hangingPunct="1"/>
            <a:endParaRPr lang="en-US" altLang="ru-RU" sz="2600" i="1"/>
          </a:p>
        </p:txBody>
      </p:sp>
      <p:grpSp>
        <p:nvGrpSpPr>
          <p:cNvPr id="8197" name="Group 27">
            <a:extLst>
              <a:ext uri="{FF2B5EF4-FFF2-40B4-BE49-F238E27FC236}">
                <a16:creationId xmlns:a16="http://schemas.microsoft.com/office/drawing/2014/main" id="{4CEA5B91-1C6B-4FD2-A143-77FC1AB74387}"/>
              </a:ext>
            </a:extLst>
          </p:cNvPr>
          <p:cNvGrpSpPr>
            <a:grpSpLocks/>
          </p:cNvGrpSpPr>
          <p:nvPr/>
        </p:nvGrpSpPr>
        <p:grpSpPr bwMode="auto">
          <a:xfrm>
            <a:off x="3048000" y="4343400"/>
            <a:ext cx="2743200" cy="2209800"/>
            <a:chOff x="1008" y="1536"/>
            <a:chExt cx="2640" cy="2304"/>
          </a:xfrm>
        </p:grpSpPr>
        <p:sp>
          <p:nvSpPr>
            <p:cNvPr id="8202" name="Oval 28">
              <a:extLst>
                <a:ext uri="{FF2B5EF4-FFF2-40B4-BE49-F238E27FC236}">
                  <a16:creationId xmlns:a16="http://schemas.microsoft.com/office/drawing/2014/main" id="{DFF91E79-5759-405A-A01E-135A768A9A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0" y="1680"/>
              <a:ext cx="96" cy="96"/>
            </a:xfrm>
            <a:prstGeom prst="ellipse">
              <a:avLst/>
            </a:prstGeom>
            <a:solidFill>
              <a:srgbClr val="990033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8203" name="Oval 29">
              <a:extLst>
                <a:ext uri="{FF2B5EF4-FFF2-40B4-BE49-F238E27FC236}">
                  <a16:creationId xmlns:a16="http://schemas.microsoft.com/office/drawing/2014/main" id="{7CC067D3-F42E-44C0-8FF5-A9963862E0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2" y="2112"/>
              <a:ext cx="96" cy="9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8204" name="Oval 30">
              <a:extLst>
                <a:ext uri="{FF2B5EF4-FFF2-40B4-BE49-F238E27FC236}">
                  <a16:creationId xmlns:a16="http://schemas.microsoft.com/office/drawing/2014/main" id="{9E868753-BC23-4896-87E1-E83A73BBF3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8" y="3072"/>
              <a:ext cx="96" cy="9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8205" name="Oval 31">
              <a:extLst>
                <a:ext uri="{FF2B5EF4-FFF2-40B4-BE49-F238E27FC236}">
                  <a16:creationId xmlns:a16="http://schemas.microsoft.com/office/drawing/2014/main" id="{0E1F9968-0073-4AFF-B908-EBD5C12D50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6" y="2016"/>
              <a:ext cx="96" cy="96"/>
            </a:xfrm>
            <a:prstGeom prst="ellipse">
              <a:avLst/>
            </a:prstGeom>
            <a:solidFill>
              <a:srgbClr val="990033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8206" name="Oval 32">
              <a:extLst>
                <a:ext uri="{FF2B5EF4-FFF2-40B4-BE49-F238E27FC236}">
                  <a16:creationId xmlns:a16="http://schemas.microsoft.com/office/drawing/2014/main" id="{34D3A960-48FB-47CA-A7BD-D97CA124C3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2" y="2688"/>
              <a:ext cx="96" cy="96"/>
            </a:xfrm>
            <a:prstGeom prst="ellipse">
              <a:avLst/>
            </a:prstGeom>
            <a:solidFill>
              <a:srgbClr val="990033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8207" name="Oval 33">
              <a:extLst>
                <a:ext uri="{FF2B5EF4-FFF2-40B4-BE49-F238E27FC236}">
                  <a16:creationId xmlns:a16="http://schemas.microsoft.com/office/drawing/2014/main" id="{05A41A9F-D5C0-43E9-AC9C-D19857D02A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" y="1680"/>
              <a:ext cx="96" cy="96"/>
            </a:xfrm>
            <a:prstGeom prst="ellipse">
              <a:avLst/>
            </a:prstGeom>
            <a:solidFill>
              <a:srgbClr val="990033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8208" name="Oval 34">
              <a:extLst>
                <a:ext uri="{FF2B5EF4-FFF2-40B4-BE49-F238E27FC236}">
                  <a16:creationId xmlns:a16="http://schemas.microsoft.com/office/drawing/2014/main" id="{C00F428B-0CBB-468B-9DAE-DD0526F639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8" y="2304"/>
              <a:ext cx="96" cy="96"/>
            </a:xfrm>
            <a:prstGeom prst="ellipse">
              <a:avLst/>
            </a:prstGeom>
            <a:solidFill>
              <a:srgbClr val="990033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8209" name="Oval 35">
              <a:extLst>
                <a:ext uri="{FF2B5EF4-FFF2-40B4-BE49-F238E27FC236}">
                  <a16:creationId xmlns:a16="http://schemas.microsoft.com/office/drawing/2014/main" id="{77E2ADB1-C461-4B44-8A59-5F7268D7BF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0" y="2160"/>
              <a:ext cx="96" cy="96"/>
            </a:xfrm>
            <a:prstGeom prst="ellipse">
              <a:avLst/>
            </a:prstGeom>
            <a:solidFill>
              <a:srgbClr val="990033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8210" name="Oval 36">
              <a:extLst>
                <a:ext uri="{FF2B5EF4-FFF2-40B4-BE49-F238E27FC236}">
                  <a16:creationId xmlns:a16="http://schemas.microsoft.com/office/drawing/2014/main" id="{1023A814-0B40-4BA5-B297-F1694BBFA9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2" y="1920"/>
              <a:ext cx="96" cy="96"/>
            </a:xfrm>
            <a:prstGeom prst="ellipse">
              <a:avLst/>
            </a:prstGeom>
            <a:solidFill>
              <a:srgbClr val="990033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8211" name="Oval 37">
              <a:extLst>
                <a:ext uri="{FF2B5EF4-FFF2-40B4-BE49-F238E27FC236}">
                  <a16:creationId xmlns:a16="http://schemas.microsoft.com/office/drawing/2014/main" id="{5C3E509F-A5D2-4127-BB27-D0ABD1E20E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2" y="2688"/>
              <a:ext cx="96" cy="96"/>
            </a:xfrm>
            <a:prstGeom prst="ellipse">
              <a:avLst/>
            </a:prstGeom>
            <a:solidFill>
              <a:srgbClr val="990033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8212" name="Oval 38">
              <a:extLst>
                <a:ext uri="{FF2B5EF4-FFF2-40B4-BE49-F238E27FC236}">
                  <a16:creationId xmlns:a16="http://schemas.microsoft.com/office/drawing/2014/main" id="{FF671E0E-D5D7-4B5D-A399-7934B144ED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1536"/>
              <a:ext cx="96" cy="9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8213" name="Oval 39">
              <a:extLst>
                <a:ext uri="{FF2B5EF4-FFF2-40B4-BE49-F238E27FC236}">
                  <a16:creationId xmlns:a16="http://schemas.microsoft.com/office/drawing/2014/main" id="{EEBA42AE-07B2-472A-8F13-9A6AB099A1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4" y="2496"/>
              <a:ext cx="96" cy="9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8214" name="Oval 40">
              <a:extLst>
                <a:ext uri="{FF2B5EF4-FFF2-40B4-BE49-F238E27FC236}">
                  <a16:creationId xmlns:a16="http://schemas.microsoft.com/office/drawing/2014/main" id="{19B5C1F6-2181-4914-AFD9-C822E05F4E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0" y="1728"/>
              <a:ext cx="96" cy="9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8215" name="Oval 41">
              <a:extLst>
                <a:ext uri="{FF2B5EF4-FFF2-40B4-BE49-F238E27FC236}">
                  <a16:creationId xmlns:a16="http://schemas.microsoft.com/office/drawing/2014/main" id="{3E8663F7-905F-41EA-976B-29A501A3CA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2" y="1824"/>
              <a:ext cx="96" cy="9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8216" name="Oval 42">
              <a:extLst>
                <a:ext uri="{FF2B5EF4-FFF2-40B4-BE49-F238E27FC236}">
                  <a16:creationId xmlns:a16="http://schemas.microsoft.com/office/drawing/2014/main" id="{418422A7-4BEB-468E-8FD4-BDAB84A00A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2" y="1920"/>
              <a:ext cx="96" cy="9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8217" name="Oval 43">
              <a:extLst>
                <a:ext uri="{FF2B5EF4-FFF2-40B4-BE49-F238E27FC236}">
                  <a16:creationId xmlns:a16="http://schemas.microsoft.com/office/drawing/2014/main" id="{2C013770-CF11-4A02-949B-2BC41DD1C2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4" y="3168"/>
              <a:ext cx="96" cy="9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8218" name="Oval 44">
              <a:extLst>
                <a:ext uri="{FF2B5EF4-FFF2-40B4-BE49-F238E27FC236}">
                  <a16:creationId xmlns:a16="http://schemas.microsoft.com/office/drawing/2014/main" id="{E4537932-50EA-40EB-9F77-685E5D5396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0" y="3744"/>
              <a:ext cx="96" cy="9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8219" name="Oval 45">
              <a:extLst>
                <a:ext uri="{FF2B5EF4-FFF2-40B4-BE49-F238E27FC236}">
                  <a16:creationId xmlns:a16="http://schemas.microsoft.com/office/drawing/2014/main" id="{139A1BAC-A8D8-4E6B-9C55-C31151CD3D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3360"/>
              <a:ext cx="96" cy="9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8220" name="Rectangle 46">
              <a:extLst>
                <a:ext uri="{FF2B5EF4-FFF2-40B4-BE49-F238E27FC236}">
                  <a16:creationId xmlns:a16="http://schemas.microsoft.com/office/drawing/2014/main" id="{489C8381-5CD9-4DB6-8450-12F548B515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8" y="2448"/>
              <a:ext cx="96" cy="96"/>
            </a:xfrm>
            <a:prstGeom prst="rect">
              <a:avLst/>
            </a:prstGeom>
            <a:solidFill>
              <a:srgbClr val="00008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</p:grpSp>
      <p:sp>
        <p:nvSpPr>
          <p:cNvPr id="8198" name="Line 47">
            <a:extLst>
              <a:ext uri="{FF2B5EF4-FFF2-40B4-BE49-F238E27FC236}">
                <a16:creationId xmlns:a16="http://schemas.microsoft.com/office/drawing/2014/main" id="{B3701707-6E87-40B0-ADAA-C911488573A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419600" y="4114800"/>
            <a:ext cx="76200" cy="2514600"/>
          </a:xfrm>
          <a:prstGeom prst="line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199" name="TextBox 25">
            <a:extLst>
              <a:ext uri="{FF2B5EF4-FFF2-40B4-BE49-F238E27FC236}">
                <a16:creationId xmlns:a16="http://schemas.microsoft.com/office/drawing/2014/main" id="{2E2BA2B9-09A2-425B-A12D-2E2ED08E02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0334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Sec.14.4</a:t>
            </a:r>
          </a:p>
        </p:txBody>
      </p:sp>
      <p:sp>
        <p:nvSpPr>
          <p:cNvPr id="8200" name="AutoShape 28" descr="y=f({\vec {w}}\cdot {\vec {x}})=f\left(\sum _{j}w_{j}x_{j}\right),">
            <a:extLst>
              <a:ext uri="{FF2B5EF4-FFF2-40B4-BE49-F238E27FC236}">
                <a16:creationId xmlns:a16="http://schemas.microsoft.com/office/drawing/2014/main" id="{8FA2C497-8340-4B28-AEC2-DF7171F3C68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8201" name="Picture 29">
            <a:extLst>
              <a:ext uri="{FF2B5EF4-FFF2-40B4-BE49-F238E27FC236}">
                <a16:creationId xmlns:a16="http://schemas.microsoft.com/office/drawing/2014/main" id="{04B4606D-2317-4D91-90A8-C738084F05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3860800"/>
            <a:ext cx="302895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CEDB1666-E3DE-4DE5-91F8-A55C36B9450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41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Заголовок 1">
            <a:extLst>
              <a:ext uri="{FF2B5EF4-FFF2-40B4-BE49-F238E27FC236}">
                <a16:creationId xmlns:a16="http://schemas.microsoft.com/office/drawing/2014/main" id="{2339DAEA-67B7-4A2A-BF42-F0E060435D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647700"/>
          </a:xfrm>
        </p:spPr>
        <p:txBody>
          <a:bodyPr/>
          <a:lstStyle/>
          <a:p>
            <a:r>
              <a:rPr lang="ru-RU" altLang="ru-RU" sz="3200">
                <a:solidFill>
                  <a:srgbClr val="800080"/>
                </a:solidFill>
              </a:rPr>
              <a:t>Автоматическая классификация текстов</a:t>
            </a:r>
          </a:p>
        </p:txBody>
      </p:sp>
      <p:sp>
        <p:nvSpPr>
          <p:cNvPr id="43011" name="Содержимое 2">
            <a:extLst>
              <a:ext uri="{FF2B5EF4-FFF2-40B4-BE49-F238E27FC236}">
                <a16:creationId xmlns:a16="http://schemas.microsoft.com/office/drawing/2014/main" id="{64823A4C-05FA-4CD6-8803-323633A7A8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25538"/>
            <a:ext cx="8291513" cy="5543550"/>
          </a:xfrm>
        </p:spPr>
        <p:txBody>
          <a:bodyPr/>
          <a:lstStyle/>
          <a:p>
            <a:r>
              <a:rPr lang="ru-RU" altLang="ru-RU" sz="2800"/>
              <a:t>Классификация на основе методов машинного обучения</a:t>
            </a:r>
          </a:p>
          <a:p>
            <a:pPr lvl="1"/>
            <a:r>
              <a:rPr lang="ru-RU" altLang="ru-RU" sz="2400"/>
              <a:t>Есть рубрикатор (классификатор)</a:t>
            </a:r>
          </a:p>
          <a:p>
            <a:pPr lvl="1"/>
            <a:r>
              <a:rPr lang="ru-RU" altLang="ru-RU" sz="2400"/>
              <a:t>Есть размеченная коллекция документов</a:t>
            </a:r>
          </a:p>
          <a:p>
            <a:pPr lvl="2"/>
            <a:r>
              <a:rPr lang="ru-RU" altLang="ru-RU" sz="2000"/>
              <a:t>Чем больше рубрик, тем больше д.б. коллекция</a:t>
            </a:r>
          </a:p>
          <a:p>
            <a:endParaRPr lang="ru-RU" altLang="ru-RU" sz="2800"/>
          </a:p>
          <a:p>
            <a:r>
              <a:rPr lang="ru-RU" altLang="ru-RU" sz="2800"/>
              <a:t>Реальность</a:t>
            </a:r>
          </a:p>
          <a:p>
            <a:pPr lvl="1"/>
            <a:r>
              <a:rPr lang="ru-RU" altLang="ru-RU" sz="2400"/>
              <a:t>Может не быть рубрикатора</a:t>
            </a:r>
          </a:p>
          <a:p>
            <a:pPr lvl="1"/>
            <a:r>
              <a:rPr lang="ru-RU" altLang="ru-RU" sz="2400"/>
              <a:t>Только несколько разрозненных фрагментов (пример ЦБ)</a:t>
            </a:r>
          </a:p>
          <a:p>
            <a:pPr lvl="1"/>
            <a:r>
              <a:rPr lang="ru-RU" altLang="ru-RU" sz="2400"/>
              <a:t>-&gt; Тезаурус и инженерные методы, а затем может быть и машинное обучение</a:t>
            </a:r>
          </a:p>
          <a:p>
            <a:pPr lvl="2"/>
            <a:r>
              <a:rPr lang="ru-RU" altLang="ru-RU" sz="2000"/>
              <a:t>когда коллекция подготовлена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7A7F53C6-E567-4CB0-8E8D-A509DA801C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45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1D0FC685-334E-499E-A379-B7145A018A3C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9906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3600">
                <a:solidFill>
                  <a:srgbClr val="800080"/>
                </a:solidFill>
              </a:rPr>
              <a:t>Лингвистическая онтология</a:t>
            </a:r>
            <a:br>
              <a:rPr lang="ru-RU" sz="3600">
                <a:solidFill>
                  <a:srgbClr val="800080"/>
                </a:solidFill>
              </a:rPr>
            </a:br>
            <a:r>
              <a:rPr lang="ru-RU" sz="3600">
                <a:solidFill>
                  <a:srgbClr val="800080"/>
                </a:solidFill>
              </a:rPr>
              <a:t>Тезаурус РуТез</a:t>
            </a:r>
            <a:endParaRPr lang="en-US" sz="3600">
              <a:solidFill>
                <a:srgbClr val="800080"/>
              </a:solidFill>
            </a:endParaRPr>
          </a:p>
        </p:txBody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id="{9630AE87-00B9-4812-996B-0AF1F924C5A1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609600" y="1066800"/>
            <a:ext cx="8305800" cy="579120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40000"/>
              </a:spcBef>
              <a:buSzPct val="70000"/>
              <a:buFont typeface="Wingdings" panose="05000000000000000000" pitchFamily="2" charset="2"/>
              <a:buChar char="v"/>
            </a:pPr>
            <a:r>
              <a:rPr lang="ru-RU" altLang="ru-RU"/>
              <a:t>Понятие:</a:t>
            </a:r>
          </a:p>
          <a:p>
            <a:pPr lvl="1">
              <a:lnSpc>
                <a:spcPct val="90000"/>
              </a:lnSpc>
              <a:spcBef>
                <a:spcPct val="40000"/>
              </a:spcBef>
              <a:buSzPct val="70000"/>
              <a:buFont typeface="Wingdings" panose="05000000000000000000" pitchFamily="2" charset="2"/>
              <a:buChar char="v"/>
            </a:pPr>
            <a:r>
              <a:rPr lang="ru-RU" altLang="ru-RU"/>
              <a:t>Имя понятия</a:t>
            </a:r>
          </a:p>
          <a:p>
            <a:pPr lvl="1">
              <a:lnSpc>
                <a:spcPct val="90000"/>
              </a:lnSpc>
              <a:spcBef>
                <a:spcPct val="40000"/>
              </a:spcBef>
              <a:buSzPct val="70000"/>
              <a:buFont typeface="Wingdings" panose="05000000000000000000" pitchFamily="2" charset="2"/>
              <a:buChar char="v"/>
            </a:pPr>
            <a:r>
              <a:rPr lang="ru-RU" altLang="ru-RU"/>
              <a:t>Набор текстовых выражений</a:t>
            </a:r>
          </a:p>
          <a:p>
            <a:pPr lvl="1">
              <a:lnSpc>
                <a:spcPct val="90000"/>
              </a:lnSpc>
              <a:spcBef>
                <a:spcPct val="40000"/>
              </a:spcBef>
              <a:buSzPct val="70000"/>
              <a:buFont typeface="Wingdings" panose="05000000000000000000" pitchFamily="2" charset="2"/>
              <a:buChar char="v"/>
            </a:pPr>
            <a:r>
              <a:rPr lang="ru-RU" altLang="ru-RU"/>
              <a:t>Отношения между понятиями</a:t>
            </a:r>
          </a:p>
          <a:p>
            <a:pPr>
              <a:lnSpc>
                <a:spcPct val="90000"/>
              </a:lnSpc>
              <a:spcBef>
                <a:spcPct val="40000"/>
              </a:spcBef>
              <a:buSzPct val="70000"/>
              <a:buFont typeface="Wingdings" panose="05000000000000000000" pitchFamily="2" charset="2"/>
              <a:buChar char="v"/>
            </a:pPr>
            <a:r>
              <a:rPr lang="en-US" altLang="ru-RU" sz="2800">
                <a:solidFill>
                  <a:schemeClr val="accent2"/>
                </a:solidFill>
              </a:rPr>
              <a:t>  </a:t>
            </a:r>
            <a:r>
              <a:rPr lang="en-US" altLang="ru-RU" sz="2800">
                <a:solidFill>
                  <a:srgbClr val="3366CC"/>
                </a:solidFill>
              </a:rPr>
              <a:t>53</a:t>
            </a:r>
            <a:r>
              <a:rPr lang="ru-RU" altLang="ru-RU" sz="2800">
                <a:solidFill>
                  <a:srgbClr val="3366CC"/>
                </a:solidFill>
              </a:rPr>
              <a:t> тыс. понятий, </a:t>
            </a:r>
            <a:br>
              <a:rPr lang="en-US" altLang="ru-RU" sz="2800">
                <a:solidFill>
                  <a:srgbClr val="3366CC"/>
                </a:solidFill>
              </a:rPr>
            </a:br>
            <a:r>
              <a:rPr lang="ru-RU" altLang="ru-RU" sz="2800">
                <a:solidFill>
                  <a:srgbClr val="3366CC"/>
                </a:solidFill>
              </a:rPr>
              <a:t>1</a:t>
            </a:r>
            <a:r>
              <a:rPr lang="en-US" altLang="ru-RU" sz="2800">
                <a:solidFill>
                  <a:srgbClr val="3366CC"/>
                </a:solidFill>
              </a:rPr>
              <a:t>56</a:t>
            </a:r>
            <a:r>
              <a:rPr lang="ru-RU" altLang="ru-RU" sz="2800">
                <a:solidFill>
                  <a:srgbClr val="3366CC"/>
                </a:solidFill>
              </a:rPr>
              <a:t> тыс.</a:t>
            </a:r>
            <a:r>
              <a:rPr lang="en-US" altLang="ru-RU" sz="2800">
                <a:solidFill>
                  <a:srgbClr val="3366CC"/>
                </a:solidFill>
              </a:rPr>
              <a:t> </a:t>
            </a:r>
            <a:r>
              <a:rPr lang="ru-RU" altLang="ru-RU" sz="2800">
                <a:solidFill>
                  <a:srgbClr val="3366CC"/>
                </a:solidFill>
              </a:rPr>
              <a:t>текстовых выражений, </a:t>
            </a:r>
            <a:br>
              <a:rPr lang="en-US" altLang="ru-RU" sz="2800">
                <a:solidFill>
                  <a:srgbClr val="3366CC"/>
                </a:solidFill>
              </a:rPr>
            </a:br>
            <a:r>
              <a:rPr lang="en-US" altLang="ru-RU" sz="2800">
                <a:solidFill>
                  <a:srgbClr val="3366CC"/>
                </a:solidFill>
              </a:rPr>
              <a:t>2</a:t>
            </a:r>
            <a:r>
              <a:rPr lang="ru-RU" altLang="ru-RU" sz="2800">
                <a:solidFill>
                  <a:srgbClr val="3366CC"/>
                </a:solidFill>
              </a:rPr>
              <a:t>10 тыс.</a:t>
            </a:r>
            <a:r>
              <a:rPr lang="en-US" altLang="ru-RU" sz="2800">
                <a:solidFill>
                  <a:srgbClr val="3366CC"/>
                </a:solidFill>
              </a:rPr>
              <a:t> </a:t>
            </a:r>
            <a:r>
              <a:rPr lang="ru-RU" altLang="ru-RU" sz="2800">
                <a:solidFill>
                  <a:srgbClr val="3366CC"/>
                </a:solidFill>
              </a:rPr>
              <a:t>отношений</a:t>
            </a:r>
            <a:r>
              <a:rPr lang="en-US" altLang="ru-RU" sz="2800">
                <a:solidFill>
                  <a:srgbClr val="3366CC"/>
                </a:solidFill>
              </a:rPr>
              <a:t> (</a:t>
            </a:r>
            <a:r>
              <a:rPr lang="ru-RU" altLang="ru-RU" sz="2800">
                <a:solidFill>
                  <a:srgbClr val="3366CC"/>
                </a:solidFill>
              </a:rPr>
              <a:t>более 2 млн. с иерархией)</a:t>
            </a:r>
            <a:r>
              <a:rPr lang="en-US" altLang="ru-RU" sz="2800">
                <a:solidFill>
                  <a:schemeClr val="accent2"/>
                </a:solidFill>
              </a:rPr>
              <a:t>  </a:t>
            </a:r>
            <a:endParaRPr lang="ru-RU" altLang="ru-RU" sz="2800">
              <a:solidFill>
                <a:schemeClr val="accent2"/>
              </a:solidFill>
            </a:endParaRPr>
          </a:p>
          <a:p>
            <a:pPr>
              <a:lnSpc>
                <a:spcPct val="90000"/>
              </a:lnSpc>
              <a:spcBef>
                <a:spcPct val="40000"/>
              </a:spcBef>
              <a:buSzPct val="70000"/>
              <a:buFont typeface="Wingdings" panose="05000000000000000000" pitchFamily="2" charset="2"/>
              <a:buNone/>
            </a:pPr>
            <a:endParaRPr lang="ru-RU" altLang="ru-RU" sz="2800">
              <a:solidFill>
                <a:schemeClr val="accent2"/>
              </a:solidFill>
            </a:endParaRPr>
          </a:p>
          <a:p>
            <a:pPr>
              <a:lnSpc>
                <a:spcPct val="90000"/>
              </a:lnSpc>
              <a:spcBef>
                <a:spcPct val="40000"/>
              </a:spcBef>
              <a:buSzPct val="70000"/>
              <a:buFont typeface="Wingdings" panose="05000000000000000000" pitchFamily="2" charset="2"/>
              <a:buChar char="v"/>
            </a:pPr>
            <a:r>
              <a:rPr lang="ru-RU" altLang="ru-RU" sz="2800"/>
              <a:t>Переведен на английский язык: </a:t>
            </a:r>
            <a:br>
              <a:rPr lang="ru-RU" altLang="ru-RU" sz="2800"/>
            </a:br>
            <a:r>
              <a:rPr lang="ru-RU" altLang="ru-RU" sz="2800"/>
              <a:t>130 тысяч слов и выражений</a:t>
            </a:r>
            <a:endParaRPr lang="en-US" altLang="ru-RU" sz="28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6AC30321-6E5C-4DDF-AA87-459500369C2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45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>
            <a:extLst>
              <a:ext uri="{FF2B5EF4-FFF2-40B4-BE49-F238E27FC236}">
                <a16:creationId xmlns:a16="http://schemas.microsoft.com/office/drawing/2014/main" id="{F021A899-EFD8-4DD9-87E4-AF42C35160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050"/>
            <a:ext cx="9210675" cy="581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9" name="Заголовок 2">
            <a:extLst>
              <a:ext uri="{FF2B5EF4-FFF2-40B4-BE49-F238E27FC236}">
                <a16:creationId xmlns:a16="http://schemas.microsoft.com/office/drawing/2014/main" id="{14B20A24-546A-4DF3-8729-FA99C2A8EF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647700"/>
          </a:xfrm>
        </p:spPr>
        <p:txBody>
          <a:bodyPr/>
          <a:lstStyle/>
          <a:p>
            <a:r>
              <a:rPr lang="ru-RU" altLang="ru-RU" sz="3200">
                <a:solidFill>
                  <a:srgbClr val="800080"/>
                </a:solidFill>
              </a:rPr>
              <a:t>Фрагмент тезауруса РуТез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9876C131-6454-4714-9531-7F91DCC6A73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8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6">
            <a:extLst>
              <a:ext uri="{FF2B5EF4-FFF2-40B4-BE49-F238E27FC236}">
                <a16:creationId xmlns:a16="http://schemas.microsoft.com/office/drawing/2014/main" id="{E0C70C73-4700-4C17-AE8D-B3ACB1FF86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908050"/>
            <a:ext cx="8569325" cy="547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3" name="Text Box 7">
            <a:extLst>
              <a:ext uri="{FF2B5EF4-FFF2-40B4-BE49-F238E27FC236}">
                <a16:creationId xmlns:a16="http://schemas.microsoft.com/office/drawing/2014/main" id="{B97EE3C6-82A9-453B-BD2E-2F91FA7B96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3713" y="-36513"/>
            <a:ext cx="597693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200">
                <a:solidFill>
                  <a:srgbClr val="800080"/>
                </a:solidFill>
              </a:rPr>
              <a:t>Пример экрана тезауруса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A7B022E-5F01-4C8E-BE65-E1F8C5C0B18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35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Заголовок 1">
            <a:extLst>
              <a:ext uri="{FF2B5EF4-FFF2-40B4-BE49-F238E27FC236}">
                <a16:creationId xmlns:a16="http://schemas.microsoft.com/office/drawing/2014/main" id="{E5D750BD-2A2A-481D-94C5-90FE43FEC9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750" y="0"/>
            <a:ext cx="8229600" cy="1025525"/>
          </a:xfrm>
        </p:spPr>
        <p:txBody>
          <a:bodyPr/>
          <a:lstStyle/>
          <a:p>
            <a:r>
              <a:rPr lang="ru-RU" altLang="ru-RU" sz="2800">
                <a:solidFill>
                  <a:srgbClr val="800080"/>
                </a:solidFill>
              </a:rPr>
              <a:t>Технология создания системы</a:t>
            </a:r>
            <a:br>
              <a:rPr lang="ru-RU" altLang="ru-RU" sz="2800">
                <a:solidFill>
                  <a:srgbClr val="800080"/>
                </a:solidFill>
              </a:rPr>
            </a:br>
            <a:r>
              <a:rPr lang="ru-RU" altLang="ru-RU" sz="2800">
                <a:solidFill>
                  <a:srgbClr val="800080"/>
                </a:solidFill>
              </a:rPr>
              <a:t> классификации «с нуля»</a:t>
            </a:r>
          </a:p>
        </p:txBody>
      </p:sp>
      <p:sp>
        <p:nvSpPr>
          <p:cNvPr id="47107" name="Содержимое 2">
            <a:extLst>
              <a:ext uri="{FF2B5EF4-FFF2-40B4-BE49-F238E27FC236}">
                <a16:creationId xmlns:a16="http://schemas.microsoft.com/office/drawing/2014/main" id="{5693ED88-A157-49B2-A7D3-7A0A5F48D7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0825" y="1052513"/>
            <a:ext cx="8497888" cy="5805487"/>
          </a:xfrm>
        </p:spPr>
        <p:txBody>
          <a:bodyPr/>
          <a:lstStyle/>
          <a:p>
            <a:r>
              <a:rPr lang="ru-RU" altLang="ru-RU" sz="2400"/>
              <a:t>Данные</a:t>
            </a:r>
          </a:p>
          <a:p>
            <a:pPr lvl="1"/>
            <a:r>
              <a:rPr lang="ru-RU" altLang="ru-RU" sz="2000"/>
              <a:t>Тезаурус частично подходящий под заданную предметную область</a:t>
            </a:r>
          </a:p>
          <a:p>
            <a:pPr lvl="1"/>
            <a:r>
              <a:rPr lang="ru-RU" altLang="ru-RU" sz="2000"/>
              <a:t>Коллекция текстов</a:t>
            </a:r>
          </a:p>
          <a:p>
            <a:pPr lvl="1"/>
            <a:endParaRPr lang="ru-RU" altLang="ru-RU" sz="2000"/>
          </a:p>
          <a:p>
            <a:r>
              <a:rPr lang="ru-RU" altLang="ru-RU" sz="2400"/>
              <a:t>Этапы работы</a:t>
            </a:r>
          </a:p>
          <a:p>
            <a:pPr lvl="1">
              <a:buFontTx/>
              <a:buAutoNum type="arabicPeriod"/>
            </a:pPr>
            <a:r>
              <a:rPr lang="ru-RU" altLang="ru-RU" sz="2000"/>
              <a:t>Частотный анализ коллекции: извлечение слов, словосочетаний</a:t>
            </a:r>
          </a:p>
          <a:p>
            <a:pPr lvl="1">
              <a:buFontTx/>
              <a:buAutoNum type="arabicPeriod"/>
            </a:pPr>
            <a:r>
              <a:rPr lang="ru-RU" altLang="ru-RU" sz="2000"/>
              <a:t>Пополнение тезауруса</a:t>
            </a:r>
          </a:p>
          <a:p>
            <a:pPr lvl="1">
              <a:buFontTx/>
              <a:buAutoNum type="arabicPeriod"/>
            </a:pPr>
            <a:r>
              <a:rPr lang="ru-RU" altLang="ru-RU" sz="2000"/>
              <a:t>Анализ документов – поэтапное составление рубрикатора</a:t>
            </a:r>
          </a:p>
          <a:p>
            <a:pPr lvl="1">
              <a:buFontTx/>
              <a:buAutoNum type="arabicPeriod"/>
            </a:pPr>
            <a:r>
              <a:rPr lang="ru-RU" altLang="ru-RU" sz="2000"/>
              <a:t>Создание первой версии рубрикатора, описание рубрик посредством понятий тезауруса, запуск сервиса</a:t>
            </a:r>
          </a:p>
          <a:p>
            <a:pPr lvl="1">
              <a:buFontTx/>
              <a:buAutoNum type="arabicPeriod"/>
            </a:pPr>
            <a:r>
              <a:rPr lang="ru-RU" altLang="ru-RU" sz="2000"/>
              <a:t>Анализ результатов обработки: покрытие текстов терминами и рубриками</a:t>
            </a:r>
          </a:p>
          <a:p>
            <a:pPr lvl="1">
              <a:buFontTx/>
              <a:buAutoNum type="arabicPeriod"/>
            </a:pPr>
            <a:r>
              <a:rPr lang="ru-RU" altLang="ru-RU" sz="2000"/>
              <a:t>Пополнение тезауруса и рубрикатора</a:t>
            </a:r>
          </a:p>
          <a:p>
            <a:pPr lvl="1">
              <a:buFontTx/>
              <a:buAutoNum type="arabicPeriod"/>
            </a:pPr>
            <a:r>
              <a:rPr lang="ru-RU" altLang="ru-RU" sz="2000"/>
              <a:t>Предъявление экспертам</a:t>
            </a:r>
          </a:p>
          <a:p>
            <a:pPr lvl="1">
              <a:buFontTx/>
              <a:buAutoNum type="arabicPeriod"/>
            </a:pPr>
            <a:endParaRPr lang="ru-RU" altLang="ru-RU" sz="20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251C918A-B68B-4C77-9328-D55501BCDD0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81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id="{C934DA21-52C2-43B2-8227-57DD7703B4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533400"/>
          </a:xfrm>
        </p:spPr>
        <p:txBody>
          <a:bodyPr/>
          <a:lstStyle/>
          <a:p>
            <a:r>
              <a:rPr lang="ru-RU" altLang="ru-RU" sz="3200">
                <a:solidFill>
                  <a:srgbClr val="990099"/>
                </a:solidFill>
              </a:rPr>
              <a:t>Технология автоматического рубрицирования</a:t>
            </a:r>
            <a:endParaRPr lang="en-US" altLang="ru-RU" sz="3200">
              <a:solidFill>
                <a:srgbClr val="990099"/>
              </a:solidFill>
            </a:endParaRPr>
          </a:p>
        </p:txBody>
      </p:sp>
      <p:sp>
        <p:nvSpPr>
          <p:cNvPr id="48131" name="Rectangle 3">
            <a:extLst>
              <a:ext uri="{FF2B5EF4-FFF2-40B4-BE49-F238E27FC236}">
                <a16:creationId xmlns:a16="http://schemas.microsoft.com/office/drawing/2014/main" id="{8C777813-17DC-4C25-9AC7-5366584369C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52400" y="990600"/>
            <a:ext cx="8991600" cy="5715000"/>
          </a:xfrm>
        </p:spPr>
        <p:txBody>
          <a:bodyPr/>
          <a:lstStyle/>
          <a:p>
            <a:pPr marL="447675" indent="-447675">
              <a:lnSpc>
                <a:spcPct val="90000"/>
              </a:lnSpc>
              <a:buClr>
                <a:schemeClr val="tx1"/>
              </a:buClr>
            </a:pPr>
            <a:r>
              <a:rPr lang="ru-RU" altLang="ru-RU" sz="2400"/>
              <a:t>Опора на знания, описанные в Тезаурусе</a:t>
            </a:r>
          </a:p>
          <a:p>
            <a:pPr marL="447675" indent="-447675">
              <a:lnSpc>
                <a:spcPct val="90000"/>
              </a:lnSpc>
              <a:buClr>
                <a:schemeClr val="tx1"/>
              </a:buClr>
            </a:pPr>
            <a:endParaRPr lang="ru-RU" altLang="ru-RU" sz="2400">
              <a:cs typeface="Arial" panose="020B0604020202020204" pitchFamily="34" charset="0"/>
            </a:endParaRPr>
          </a:p>
          <a:p>
            <a:pPr marL="447675" indent="-447675">
              <a:lnSpc>
                <a:spcPct val="90000"/>
              </a:lnSpc>
              <a:buClr>
                <a:schemeClr val="tx1"/>
              </a:buClr>
            </a:pPr>
            <a:r>
              <a:rPr lang="ru-RU" altLang="ru-RU" sz="2400"/>
              <a:t>Представление рубрики в виде булевской формулы для небольшого числа </a:t>
            </a:r>
            <a:r>
              <a:rPr lang="ru-RU" altLang="ru-RU" sz="2400" i="1"/>
              <a:t>ОПОРНЫХ</a:t>
            </a:r>
            <a:r>
              <a:rPr lang="ru-RU" altLang="ru-RU" sz="2400"/>
              <a:t> концептов, затем автоматическое расширение с использованием иерархической структуры Тезауруса</a:t>
            </a:r>
          </a:p>
          <a:p>
            <a:pPr marL="447675" indent="-447675">
              <a:lnSpc>
                <a:spcPct val="90000"/>
              </a:lnSpc>
              <a:buClr>
                <a:schemeClr val="tx1"/>
              </a:buClr>
            </a:pPr>
            <a:endParaRPr lang="ru-RU" altLang="ru-RU" sz="2400"/>
          </a:p>
          <a:p>
            <a:pPr marL="447675" indent="-447675">
              <a:lnSpc>
                <a:spcPct val="90000"/>
              </a:lnSpc>
              <a:buClr>
                <a:schemeClr val="tx1"/>
              </a:buClr>
            </a:pPr>
            <a:r>
              <a:rPr lang="ru-RU" altLang="ru-RU" sz="2400"/>
              <a:t>Независимый от конкретного рубрикатора (изменения состава рубрикатора) автоматический тематический анализ текста </a:t>
            </a:r>
            <a:r>
              <a:rPr lang="ru-RU" altLang="ru-RU" sz="2400">
                <a:latin typeface="Tahoma" panose="020B0604030504040204" pitchFamily="34" charset="0"/>
              </a:rPr>
              <a:t>–</a:t>
            </a:r>
            <a:r>
              <a:rPr lang="ru-RU" altLang="ru-RU" sz="2400"/>
              <a:t> выявление в тексте совокупностей близких терминов, выявление терминов, характеризующих основную тему и подтемы документов</a:t>
            </a:r>
          </a:p>
          <a:p>
            <a:pPr marL="447675" indent="-447675">
              <a:lnSpc>
                <a:spcPct val="90000"/>
              </a:lnSpc>
              <a:buClr>
                <a:schemeClr val="tx1"/>
              </a:buClr>
            </a:pPr>
            <a:endParaRPr lang="ru-RU" altLang="ru-RU" sz="2400"/>
          </a:p>
          <a:p>
            <a:pPr marL="447675" indent="-447675">
              <a:lnSpc>
                <a:spcPct val="90000"/>
              </a:lnSpc>
              <a:buClr>
                <a:schemeClr val="tx1"/>
              </a:buClr>
            </a:pPr>
            <a:r>
              <a:rPr lang="ru-RU" altLang="ru-RU" sz="2400"/>
              <a:t>Ранжирование документов с учетом весов</a:t>
            </a:r>
            <a:endParaRPr lang="en-US" altLang="ru-RU" sz="24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635093D-C231-447D-8878-28011814B92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71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Arc 2">
            <a:extLst>
              <a:ext uri="{FF2B5EF4-FFF2-40B4-BE49-F238E27FC236}">
                <a16:creationId xmlns:a16="http://schemas.microsoft.com/office/drawing/2014/main" id="{260CBE77-7FA8-4E7F-9630-A6CC92D58686}"/>
              </a:ext>
            </a:extLst>
          </p:cNvPr>
          <p:cNvSpPr>
            <a:spLocks/>
          </p:cNvSpPr>
          <p:nvPr/>
        </p:nvSpPr>
        <p:spPr bwMode="auto">
          <a:xfrm rot="13268785" flipV="1">
            <a:off x="1447800" y="6013450"/>
            <a:ext cx="2362200" cy="1687513"/>
          </a:xfrm>
          <a:custGeom>
            <a:avLst/>
            <a:gdLst>
              <a:gd name="T0" fmla="*/ 2147483647 w 21600"/>
              <a:gd name="T1" fmla="*/ 0 h 20795"/>
              <a:gd name="T2" fmla="*/ 2147483647 w 21600"/>
              <a:gd name="T3" fmla="*/ 2147483647 h 20795"/>
              <a:gd name="T4" fmla="*/ 0 w 21600"/>
              <a:gd name="T5" fmla="*/ 2147483647 h 20795"/>
              <a:gd name="T6" fmla="*/ 0 60000 65536"/>
              <a:gd name="T7" fmla="*/ 0 60000 65536"/>
              <a:gd name="T8" fmla="*/ 0 60000 65536"/>
              <a:gd name="T9" fmla="*/ 0 w 21600"/>
              <a:gd name="T10" fmla="*/ 0 h 20795"/>
              <a:gd name="T11" fmla="*/ 21600 w 21600"/>
              <a:gd name="T12" fmla="*/ 20795 h 2079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0795" fill="none" extrusionOk="0">
                <a:moveTo>
                  <a:pt x="5841" y="-1"/>
                </a:moveTo>
                <a:cubicBezTo>
                  <a:pt x="15160" y="2617"/>
                  <a:pt x="21600" y="11115"/>
                  <a:pt x="21600" y="20795"/>
                </a:cubicBezTo>
              </a:path>
              <a:path w="21600" h="20795" stroke="0" extrusionOk="0">
                <a:moveTo>
                  <a:pt x="5841" y="-1"/>
                </a:moveTo>
                <a:cubicBezTo>
                  <a:pt x="15160" y="2617"/>
                  <a:pt x="21600" y="11115"/>
                  <a:pt x="21600" y="20795"/>
                </a:cubicBezTo>
                <a:lnTo>
                  <a:pt x="0" y="20795"/>
                </a:lnTo>
                <a:lnTo>
                  <a:pt x="5841" y="-1"/>
                </a:lnTo>
                <a:close/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9155" name="Arc 3">
            <a:extLst>
              <a:ext uri="{FF2B5EF4-FFF2-40B4-BE49-F238E27FC236}">
                <a16:creationId xmlns:a16="http://schemas.microsoft.com/office/drawing/2014/main" id="{D75834E6-5950-4B77-9E3E-B5FC426BFA91}"/>
              </a:ext>
            </a:extLst>
          </p:cNvPr>
          <p:cNvSpPr>
            <a:spLocks/>
          </p:cNvSpPr>
          <p:nvPr/>
        </p:nvSpPr>
        <p:spPr bwMode="auto">
          <a:xfrm rot="13268785" flipV="1">
            <a:off x="838200" y="5486400"/>
            <a:ext cx="2362200" cy="1687513"/>
          </a:xfrm>
          <a:custGeom>
            <a:avLst/>
            <a:gdLst>
              <a:gd name="T0" fmla="*/ 2147483647 w 21600"/>
              <a:gd name="T1" fmla="*/ 0 h 20795"/>
              <a:gd name="T2" fmla="*/ 2147483647 w 21600"/>
              <a:gd name="T3" fmla="*/ 2147483647 h 20795"/>
              <a:gd name="T4" fmla="*/ 0 w 21600"/>
              <a:gd name="T5" fmla="*/ 2147483647 h 20795"/>
              <a:gd name="T6" fmla="*/ 0 60000 65536"/>
              <a:gd name="T7" fmla="*/ 0 60000 65536"/>
              <a:gd name="T8" fmla="*/ 0 60000 65536"/>
              <a:gd name="T9" fmla="*/ 0 w 21600"/>
              <a:gd name="T10" fmla="*/ 0 h 20795"/>
              <a:gd name="T11" fmla="*/ 21600 w 21600"/>
              <a:gd name="T12" fmla="*/ 20795 h 2079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0795" fill="none" extrusionOk="0">
                <a:moveTo>
                  <a:pt x="5841" y="-1"/>
                </a:moveTo>
                <a:cubicBezTo>
                  <a:pt x="15160" y="2617"/>
                  <a:pt x="21600" y="11115"/>
                  <a:pt x="21600" y="20795"/>
                </a:cubicBezTo>
              </a:path>
              <a:path w="21600" h="20795" stroke="0" extrusionOk="0">
                <a:moveTo>
                  <a:pt x="5841" y="-1"/>
                </a:moveTo>
                <a:cubicBezTo>
                  <a:pt x="15160" y="2617"/>
                  <a:pt x="21600" y="11115"/>
                  <a:pt x="21600" y="20795"/>
                </a:cubicBezTo>
                <a:lnTo>
                  <a:pt x="0" y="20795"/>
                </a:lnTo>
                <a:lnTo>
                  <a:pt x="5841" y="-1"/>
                </a:lnTo>
                <a:close/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9156" name="Arc 4">
            <a:extLst>
              <a:ext uri="{FF2B5EF4-FFF2-40B4-BE49-F238E27FC236}">
                <a16:creationId xmlns:a16="http://schemas.microsoft.com/office/drawing/2014/main" id="{10ED47DF-17CD-416D-8FBC-3A56F01C1CBF}"/>
              </a:ext>
            </a:extLst>
          </p:cNvPr>
          <p:cNvSpPr>
            <a:spLocks/>
          </p:cNvSpPr>
          <p:nvPr/>
        </p:nvSpPr>
        <p:spPr bwMode="auto">
          <a:xfrm rot="13268785" flipV="1">
            <a:off x="228600" y="4800600"/>
            <a:ext cx="2362200" cy="1687513"/>
          </a:xfrm>
          <a:custGeom>
            <a:avLst/>
            <a:gdLst>
              <a:gd name="T0" fmla="*/ 2147483647 w 21600"/>
              <a:gd name="T1" fmla="*/ 0 h 20795"/>
              <a:gd name="T2" fmla="*/ 2147483647 w 21600"/>
              <a:gd name="T3" fmla="*/ 2147483647 h 20795"/>
              <a:gd name="T4" fmla="*/ 0 w 21600"/>
              <a:gd name="T5" fmla="*/ 2147483647 h 20795"/>
              <a:gd name="T6" fmla="*/ 0 60000 65536"/>
              <a:gd name="T7" fmla="*/ 0 60000 65536"/>
              <a:gd name="T8" fmla="*/ 0 60000 65536"/>
              <a:gd name="T9" fmla="*/ 0 w 21600"/>
              <a:gd name="T10" fmla="*/ 0 h 20795"/>
              <a:gd name="T11" fmla="*/ 21600 w 21600"/>
              <a:gd name="T12" fmla="*/ 20795 h 2079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0795" fill="none" extrusionOk="0">
                <a:moveTo>
                  <a:pt x="5841" y="-1"/>
                </a:moveTo>
                <a:cubicBezTo>
                  <a:pt x="15160" y="2617"/>
                  <a:pt x="21600" y="11115"/>
                  <a:pt x="21600" y="20795"/>
                </a:cubicBezTo>
              </a:path>
              <a:path w="21600" h="20795" stroke="0" extrusionOk="0">
                <a:moveTo>
                  <a:pt x="5841" y="-1"/>
                </a:moveTo>
                <a:cubicBezTo>
                  <a:pt x="15160" y="2617"/>
                  <a:pt x="21600" y="11115"/>
                  <a:pt x="21600" y="20795"/>
                </a:cubicBezTo>
                <a:lnTo>
                  <a:pt x="0" y="20795"/>
                </a:lnTo>
                <a:lnTo>
                  <a:pt x="5841" y="-1"/>
                </a:lnTo>
                <a:close/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9157" name="Arc 5">
            <a:extLst>
              <a:ext uri="{FF2B5EF4-FFF2-40B4-BE49-F238E27FC236}">
                <a16:creationId xmlns:a16="http://schemas.microsoft.com/office/drawing/2014/main" id="{32F7F618-22E7-416A-B50A-2C8E6B12C4F1}"/>
              </a:ext>
            </a:extLst>
          </p:cNvPr>
          <p:cNvSpPr>
            <a:spLocks/>
          </p:cNvSpPr>
          <p:nvPr/>
        </p:nvSpPr>
        <p:spPr bwMode="auto">
          <a:xfrm rot="13268785" flipV="1">
            <a:off x="1600200" y="4800600"/>
            <a:ext cx="2362200" cy="1687513"/>
          </a:xfrm>
          <a:custGeom>
            <a:avLst/>
            <a:gdLst>
              <a:gd name="T0" fmla="*/ 2147483647 w 21600"/>
              <a:gd name="T1" fmla="*/ 0 h 20795"/>
              <a:gd name="T2" fmla="*/ 2147483647 w 21600"/>
              <a:gd name="T3" fmla="*/ 2147483647 h 20795"/>
              <a:gd name="T4" fmla="*/ 0 w 21600"/>
              <a:gd name="T5" fmla="*/ 2147483647 h 20795"/>
              <a:gd name="T6" fmla="*/ 0 60000 65536"/>
              <a:gd name="T7" fmla="*/ 0 60000 65536"/>
              <a:gd name="T8" fmla="*/ 0 60000 65536"/>
              <a:gd name="T9" fmla="*/ 0 w 21600"/>
              <a:gd name="T10" fmla="*/ 0 h 20795"/>
              <a:gd name="T11" fmla="*/ 21600 w 21600"/>
              <a:gd name="T12" fmla="*/ 20795 h 2079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0795" fill="none" extrusionOk="0">
                <a:moveTo>
                  <a:pt x="5841" y="-1"/>
                </a:moveTo>
                <a:cubicBezTo>
                  <a:pt x="15160" y="2617"/>
                  <a:pt x="21600" y="11115"/>
                  <a:pt x="21600" y="20795"/>
                </a:cubicBezTo>
              </a:path>
              <a:path w="21600" h="20795" stroke="0" extrusionOk="0">
                <a:moveTo>
                  <a:pt x="5841" y="-1"/>
                </a:moveTo>
                <a:cubicBezTo>
                  <a:pt x="15160" y="2617"/>
                  <a:pt x="21600" y="11115"/>
                  <a:pt x="21600" y="20795"/>
                </a:cubicBezTo>
                <a:lnTo>
                  <a:pt x="0" y="20795"/>
                </a:lnTo>
                <a:lnTo>
                  <a:pt x="5841" y="-1"/>
                </a:lnTo>
                <a:close/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9158" name="Rectangle 6">
            <a:extLst>
              <a:ext uri="{FF2B5EF4-FFF2-40B4-BE49-F238E27FC236}">
                <a16:creationId xmlns:a16="http://schemas.microsoft.com/office/drawing/2014/main" id="{2FEE13A3-670F-496B-A634-1229567AE88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533400"/>
          </a:xfrm>
        </p:spPr>
        <p:txBody>
          <a:bodyPr/>
          <a:lstStyle/>
          <a:p>
            <a:r>
              <a:rPr lang="ru-RU" altLang="ru-RU" sz="3600">
                <a:solidFill>
                  <a:srgbClr val="990099"/>
                </a:solidFill>
              </a:rPr>
              <a:t>Схема описания рубрики</a:t>
            </a:r>
            <a:endParaRPr lang="en-US" altLang="ru-RU" sz="3600">
              <a:solidFill>
                <a:srgbClr val="990099"/>
              </a:solidFill>
            </a:endParaRPr>
          </a:p>
        </p:txBody>
      </p:sp>
      <p:sp>
        <p:nvSpPr>
          <p:cNvPr id="49159" name="Text Box 7">
            <a:extLst>
              <a:ext uri="{FF2B5EF4-FFF2-40B4-BE49-F238E27FC236}">
                <a16:creationId xmlns:a16="http://schemas.microsoft.com/office/drawing/2014/main" id="{B6FD8A71-C95A-4CFE-A280-A55C98D086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1219200"/>
            <a:ext cx="6530975" cy="422275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2000" b="1"/>
              <a:t>Рубрика</a:t>
            </a:r>
            <a:endParaRPr lang="en-US" altLang="ru-RU" sz="2000" b="1"/>
          </a:p>
        </p:txBody>
      </p:sp>
      <p:sp>
        <p:nvSpPr>
          <p:cNvPr id="49160" name="Text Box 8">
            <a:extLst>
              <a:ext uri="{FF2B5EF4-FFF2-40B4-BE49-F238E27FC236}">
                <a16:creationId xmlns:a16="http://schemas.microsoft.com/office/drawing/2014/main" id="{79D6D39E-EBE9-4226-A1D1-8B9DF7B5FA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438400"/>
            <a:ext cx="3124200" cy="422275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2000" b="1"/>
              <a:t>Альтернатива</a:t>
            </a:r>
            <a:r>
              <a:rPr lang="ru-RU" altLang="ru-RU" b="1" baseline="-25000"/>
              <a:t>1</a:t>
            </a:r>
            <a:endParaRPr lang="en-US" altLang="ru-RU" b="1" baseline="-25000"/>
          </a:p>
        </p:txBody>
      </p:sp>
      <p:sp>
        <p:nvSpPr>
          <p:cNvPr id="49161" name="Text Box 9">
            <a:extLst>
              <a:ext uri="{FF2B5EF4-FFF2-40B4-BE49-F238E27FC236}">
                <a16:creationId xmlns:a16="http://schemas.microsoft.com/office/drawing/2014/main" id="{91C484B7-5E4E-454F-9740-AF9E6155F6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6400" y="2362200"/>
            <a:ext cx="3124200" cy="422275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2000" b="1"/>
              <a:t>Альтернатива</a:t>
            </a:r>
            <a:r>
              <a:rPr lang="ru-RU" altLang="ru-RU" sz="2000" b="1" baseline="-25000"/>
              <a:t>2</a:t>
            </a:r>
            <a:endParaRPr lang="en-US" altLang="ru-RU" sz="2000" b="1" baseline="-25000"/>
          </a:p>
        </p:txBody>
      </p:sp>
      <p:sp>
        <p:nvSpPr>
          <p:cNvPr id="49162" name="Text Box 10">
            <a:extLst>
              <a:ext uri="{FF2B5EF4-FFF2-40B4-BE49-F238E27FC236}">
                <a16:creationId xmlns:a16="http://schemas.microsoft.com/office/drawing/2014/main" id="{E8398CDF-791C-4510-9631-042983BA93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3581400"/>
            <a:ext cx="838200" cy="422275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2000" b="1"/>
              <a:t>У</a:t>
            </a:r>
            <a:r>
              <a:rPr lang="ru-RU" altLang="ru-RU" sz="2000" b="1" baseline="-25000"/>
              <a:t>11</a:t>
            </a:r>
            <a:endParaRPr lang="en-US" altLang="ru-RU" sz="2000" b="1" baseline="-25000"/>
          </a:p>
        </p:txBody>
      </p:sp>
      <p:sp>
        <p:nvSpPr>
          <p:cNvPr id="49163" name="Text Box 11">
            <a:extLst>
              <a:ext uri="{FF2B5EF4-FFF2-40B4-BE49-F238E27FC236}">
                <a16:creationId xmlns:a16="http://schemas.microsoft.com/office/drawing/2014/main" id="{DC245D6F-0500-4142-8A59-150D344536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6400" y="3581400"/>
            <a:ext cx="762000" cy="422275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2000" b="1"/>
              <a:t>У</a:t>
            </a:r>
            <a:r>
              <a:rPr lang="ru-RU" altLang="ru-RU" sz="2000" b="1" baseline="-25000"/>
              <a:t>12</a:t>
            </a:r>
            <a:endParaRPr lang="en-US" altLang="ru-RU" sz="2000" b="1" baseline="-25000"/>
          </a:p>
        </p:txBody>
      </p:sp>
      <p:sp>
        <p:nvSpPr>
          <p:cNvPr id="49164" name="Text Box 12">
            <a:extLst>
              <a:ext uri="{FF2B5EF4-FFF2-40B4-BE49-F238E27FC236}">
                <a16:creationId xmlns:a16="http://schemas.microsoft.com/office/drawing/2014/main" id="{6C438B88-ADDE-4208-AB5C-E5A2C9F91E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4200" y="3581400"/>
            <a:ext cx="838200" cy="422275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2000" b="1"/>
              <a:t>У</a:t>
            </a:r>
            <a:r>
              <a:rPr lang="ru-RU" altLang="ru-RU" sz="2000" b="1" baseline="-25000"/>
              <a:t>13</a:t>
            </a:r>
            <a:endParaRPr lang="en-US" altLang="ru-RU" sz="2000" b="1" baseline="-25000"/>
          </a:p>
        </p:txBody>
      </p:sp>
      <p:sp>
        <p:nvSpPr>
          <p:cNvPr id="49165" name="Text Box 13">
            <a:extLst>
              <a:ext uri="{FF2B5EF4-FFF2-40B4-BE49-F238E27FC236}">
                <a16:creationId xmlns:a16="http://schemas.microsoft.com/office/drawing/2014/main" id="{891C2DE9-0D19-474F-9E7E-F95EF4759A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0" y="3581400"/>
            <a:ext cx="762000" cy="422275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2000" b="1"/>
              <a:t>У</a:t>
            </a:r>
            <a:r>
              <a:rPr lang="ru-RU" altLang="ru-RU" sz="2000" b="1" baseline="-25000"/>
              <a:t>21</a:t>
            </a:r>
            <a:endParaRPr lang="en-US" altLang="ru-RU" sz="2000" b="1" baseline="-25000"/>
          </a:p>
        </p:txBody>
      </p:sp>
      <p:sp>
        <p:nvSpPr>
          <p:cNvPr id="49166" name="Text Box 14">
            <a:extLst>
              <a:ext uri="{FF2B5EF4-FFF2-40B4-BE49-F238E27FC236}">
                <a16:creationId xmlns:a16="http://schemas.microsoft.com/office/drawing/2014/main" id="{F3910B74-1517-4AA1-8B85-75053DC962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5200" y="3581400"/>
            <a:ext cx="1676400" cy="422275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2000" b="1"/>
              <a:t>Условие</a:t>
            </a:r>
            <a:r>
              <a:rPr lang="ru-RU" altLang="ru-RU" sz="2000" b="1" baseline="-25000"/>
              <a:t>22</a:t>
            </a:r>
            <a:endParaRPr lang="en-US" altLang="ru-RU" sz="2000" b="1" baseline="-25000"/>
          </a:p>
        </p:txBody>
      </p:sp>
      <p:sp>
        <p:nvSpPr>
          <p:cNvPr id="49167" name="Text Box 15">
            <a:extLst>
              <a:ext uri="{FF2B5EF4-FFF2-40B4-BE49-F238E27FC236}">
                <a16:creationId xmlns:a16="http://schemas.microsoft.com/office/drawing/2014/main" id="{46C549EC-957F-4748-9E65-5F4BB79053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38600" y="2438400"/>
            <a:ext cx="762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2000" b="1"/>
              <a:t>ИЛИ</a:t>
            </a:r>
            <a:endParaRPr lang="en-US" altLang="ru-RU" sz="2000" b="1" baseline="-25000"/>
          </a:p>
        </p:txBody>
      </p:sp>
      <p:sp>
        <p:nvSpPr>
          <p:cNvPr id="49168" name="Text Box 16">
            <a:extLst>
              <a:ext uri="{FF2B5EF4-FFF2-40B4-BE49-F238E27FC236}">
                <a16:creationId xmlns:a16="http://schemas.microsoft.com/office/drawing/2014/main" id="{542DA197-2FD7-47CB-B760-687D844A3F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5600" y="3581400"/>
            <a:ext cx="457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2000" b="1"/>
              <a:t>И</a:t>
            </a:r>
            <a:endParaRPr lang="en-US" altLang="ru-RU" sz="2000" b="1" baseline="-25000"/>
          </a:p>
        </p:txBody>
      </p:sp>
      <p:sp>
        <p:nvSpPr>
          <p:cNvPr id="49169" name="Text Box 17">
            <a:extLst>
              <a:ext uri="{FF2B5EF4-FFF2-40B4-BE49-F238E27FC236}">
                <a16:creationId xmlns:a16="http://schemas.microsoft.com/office/drawing/2014/main" id="{87E919F9-0427-4608-844A-7004318288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4600" y="3581400"/>
            <a:ext cx="457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2000" b="1"/>
              <a:t>И</a:t>
            </a:r>
            <a:endParaRPr lang="en-US" altLang="ru-RU" sz="2000" b="1" baseline="-25000"/>
          </a:p>
        </p:txBody>
      </p:sp>
      <p:sp>
        <p:nvSpPr>
          <p:cNvPr id="49170" name="Text Box 18">
            <a:extLst>
              <a:ext uri="{FF2B5EF4-FFF2-40B4-BE49-F238E27FC236}">
                <a16:creationId xmlns:a16="http://schemas.microsoft.com/office/drawing/2014/main" id="{643ED24F-F914-4435-86A2-2AF6F4AD11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3000" y="3581400"/>
            <a:ext cx="381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2000" b="1"/>
              <a:t>И</a:t>
            </a:r>
            <a:endParaRPr lang="en-US" altLang="ru-RU" sz="2000" b="1" baseline="-25000"/>
          </a:p>
        </p:txBody>
      </p:sp>
      <p:sp>
        <p:nvSpPr>
          <p:cNvPr id="49171" name="Line 19">
            <a:extLst>
              <a:ext uri="{FF2B5EF4-FFF2-40B4-BE49-F238E27FC236}">
                <a16:creationId xmlns:a16="http://schemas.microsoft.com/office/drawing/2014/main" id="{4BC14BC7-BDBA-4662-B3E7-FFC1FAF71D0A}"/>
              </a:ext>
            </a:extLst>
          </p:cNvPr>
          <p:cNvSpPr>
            <a:spLocks noChangeShapeType="1"/>
          </p:cNvSpPr>
          <p:nvPr/>
        </p:nvSpPr>
        <p:spPr bwMode="auto">
          <a:xfrm>
            <a:off x="4191000" y="1600200"/>
            <a:ext cx="2895600" cy="762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49172" name="Line 20">
            <a:extLst>
              <a:ext uri="{FF2B5EF4-FFF2-40B4-BE49-F238E27FC236}">
                <a16:creationId xmlns:a16="http://schemas.microsoft.com/office/drawing/2014/main" id="{42858E3D-1601-4B78-9CF8-E13368D4838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33400" y="2895600"/>
            <a:ext cx="5334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49173" name="Line 21">
            <a:extLst>
              <a:ext uri="{FF2B5EF4-FFF2-40B4-BE49-F238E27FC236}">
                <a16:creationId xmlns:a16="http://schemas.microsoft.com/office/drawing/2014/main" id="{CD465EDB-81E1-4A58-9330-D4DB1C6073C9}"/>
              </a:ext>
            </a:extLst>
          </p:cNvPr>
          <p:cNvSpPr>
            <a:spLocks noChangeShapeType="1"/>
          </p:cNvSpPr>
          <p:nvPr/>
        </p:nvSpPr>
        <p:spPr bwMode="auto">
          <a:xfrm>
            <a:off x="1066800" y="2895600"/>
            <a:ext cx="9144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49174" name="Line 22">
            <a:extLst>
              <a:ext uri="{FF2B5EF4-FFF2-40B4-BE49-F238E27FC236}">
                <a16:creationId xmlns:a16="http://schemas.microsoft.com/office/drawing/2014/main" id="{C576F075-D083-4F2C-9187-D42800C9EB3C}"/>
              </a:ext>
            </a:extLst>
          </p:cNvPr>
          <p:cNvSpPr>
            <a:spLocks noChangeShapeType="1"/>
          </p:cNvSpPr>
          <p:nvPr/>
        </p:nvSpPr>
        <p:spPr bwMode="auto">
          <a:xfrm>
            <a:off x="1143000" y="2895600"/>
            <a:ext cx="22860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49175" name="Line 23">
            <a:extLst>
              <a:ext uri="{FF2B5EF4-FFF2-40B4-BE49-F238E27FC236}">
                <a16:creationId xmlns:a16="http://schemas.microsoft.com/office/drawing/2014/main" id="{3063FFC4-D725-49CF-AAA9-8CDD122BB40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019800" y="2743200"/>
            <a:ext cx="8382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49176" name="Line 24">
            <a:extLst>
              <a:ext uri="{FF2B5EF4-FFF2-40B4-BE49-F238E27FC236}">
                <a16:creationId xmlns:a16="http://schemas.microsoft.com/office/drawing/2014/main" id="{FCA1DC5F-56FC-45FF-9FDC-DF264141C124}"/>
              </a:ext>
            </a:extLst>
          </p:cNvPr>
          <p:cNvSpPr>
            <a:spLocks noChangeShapeType="1"/>
          </p:cNvSpPr>
          <p:nvPr/>
        </p:nvSpPr>
        <p:spPr bwMode="auto">
          <a:xfrm>
            <a:off x="6858000" y="2743200"/>
            <a:ext cx="12192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49177" name="Line 25">
            <a:extLst>
              <a:ext uri="{FF2B5EF4-FFF2-40B4-BE49-F238E27FC236}">
                <a16:creationId xmlns:a16="http://schemas.microsoft.com/office/drawing/2014/main" id="{814ACCD9-5CF2-4B86-A49F-3864AE9DFD8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819400" y="1600200"/>
            <a:ext cx="1371600" cy="838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49178" name="Oval 26">
            <a:extLst>
              <a:ext uri="{FF2B5EF4-FFF2-40B4-BE49-F238E27FC236}">
                <a16:creationId xmlns:a16="http://schemas.microsoft.com/office/drawing/2014/main" id="{906D4F4B-6AA7-4D61-A049-528D7FB66E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4648200"/>
            <a:ext cx="533400" cy="533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9179" name="Oval 27">
            <a:extLst>
              <a:ext uri="{FF2B5EF4-FFF2-40B4-BE49-F238E27FC236}">
                <a16:creationId xmlns:a16="http://schemas.microsoft.com/office/drawing/2014/main" id="{2ACA1146-1AED-4492-B11A-4A9DD1B240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4648200"/>
            <a:ext cx="533400" cy="533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9180" name="Oval 28">
            <a:extLst>
              <a:ext uri="{FF2B5EF4-FFF2-40B4-BE49-F238E27FC236}">
                <a16:creationId xmlns:a16="http://schemas.microsoft.com/office/drawing/2014/main" id="{97392549-F784-4FC4-91DA-904826E307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5410200"/>
            <a:ext cx="533400" cy="533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9181" name="Oval 29">
            <a:extLst>
              <a:ext uri="{FF2B5EF4-FFF2-40B4-BE49-F238E27FC236}">
                <a16:creationId xmlns:a16="http://schemas.microsoft.com/office/drawing/2014/main" id="{29C1D2B1-860C-4289-A919-CF4BAC38DF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6019800"/>
            <a:ext cx="533400" cy="533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9182" name="Text Box 30">
            <a:extLst>
              <a:ext uri="{FF2B5EF4-FFF2-40B4-BE49-F238E27FC236}">
                <a16:creationId xmlns:a16="http://schemas.microsoft.com/office/drawing/2014/main" id="{2D99CAD1-6825-4E36-BC11-7C27946D91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2200" y="4724400"/>
            <a:ext cx="457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2000" b="1"/>
              <a:t>+</a:t>
            </a:r>
            <a:endParaRPr lang="en-US" altLang="ru-RU" sz="2000" b="1"/>
          </a:p>
        </p:txBody>
      </p:sp>
      <p:sp>
        <p:nvSpPr>
          <p:cNvPr id="49183" name="Text Box 31">
            <a:extLst>
              <a:ext uri="{FF2B5EF4-FFF2-40B4-BE49-F238E27FC236}">
                <a16:creationId xmlns:a16="http://schemas.microsoft.com/office/drawing/2014/main" id="{376AC94D-C25C-4603-B485-36BF38AADF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4724400"/>
            <a:ext cx="457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2000" b="1"/>
              <a:t>+</a:t>
            </a:r>
            <a:endParaRPr lang="en-US" altLang="ru-RU" sz="2000" b="1" baseline="-25000"/>
          </a:p>
        </p:txBody>
      </p:sp>
      <p:sp>
        <p:nvSpPr>
          <p:cNvPr id="49184" name="Text Box 32">
            <a:extLst>
              <a:ext uri="{FF2B5EF4-FFF2-40B4-BE49-F238E27FC236}">
                <a16:creationId xmlns:a16="http://schemas.microsoft.com/office/drawing/2014/main" id="{8F1E522C-5934-42A9-95D1-3F87338E6F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2200" y="6096000"/>
            <a:ext cx="457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2000" b="1"/>
              <a:t>+</a:t>
            </a:r>
            <a:endParaRPr lang="en-US" altLang="ru-RU" sz="2000" b="1" baseline="-25000"/>
          </a:p>
        </p:txBody>
      </p:sp>
      <p:sp>
        <p:nvSpPr>
          <p:cNvPr id="49185" name="Text Box 33">
            <a:extLst>
              <a:ext uri="{FF2B5EF4-FFF2-40B4-BE49-F238E27FC236}">
                <a16:creationId xmlns:a16="http://schemas.microsoft.com/office/drawing/2014/main" id="{A9356F4B-C103-4599-93C1-7CFB0FDAB3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5486400"/>
            <a:ext cx="457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2000" b="1"/>
              <a:t>-</a:t>
            </a:r>
            <a:endParaRPr lang="en-US" altLang="ru-RU" sz="2000" b="1"/>
          </a:p>
        </p:txBody>
      </p:sp>
      <p:sp>
        <p:nvSpPr>
          <p:cNvPr id="49186" name="Line 34">
            <a:extLst>
              <a:ext uri="{FF2B5EF4-FFF2-40B4-BE49-F238E27FC236}">
                <a16:creationId xmlns:a16="http://schemas.microsoft.com/office/drawing/2014/main" id="{0405D32C-2B05-4427-ADE1-60354AD72CB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219200" y="4038600"/>
            <a:ext cx="10668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49187" name="Line 35">
            <a:extLst>
              <a:ext uri="{FF2B5EF4-FFF2-40B4-BE49-F238E27FC236}">
                <a16:creationId xmlns:a16="http://schemas.microsoft.com/office/drawing/2014/main" id="{7571205F-A43D-45AE-92B5-F3978442572E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0" y="4038600"/>
            <a:ext cx="3048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49188" name="Text Box 36">
            <a:extLst>
              <a:ext uri="{FF2B5EF4-FFF2-40B4-BE49-F238E27FC236}">
                <a16:creationId xmlns:a16="http://schemas.microsoft.com/office/drawing/2014/main" id="{6C8839D0-2390-495C-94E9-2445F9542C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4343400"/>
            <a:ext cx="762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2000" b="1"/>
              <a:t>ИЛИ</a:t>
            </a:r>
            <a:endParaRPr lang="en-US" altLang="ru-RU" sz="2000" b="1" baseline="-25000"/>
          </a:p>
        </p:txBody>
      </p:sp>
      <p:sp>
        <p:nvSpPr>
          <p:cNvPr id="49189" name="Oval 37">
            <a:extLst>
              <a:ext uri="{FF2B5EF4-FFF2-40B4-BE49-F238E27FC236}">
                <a16:creationId xmlns:a16="http://schemas.microsoft.com/office/drawing/2014/main" id="{09B08583-5544-4E42-8E9D-D41A7132EA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5600" y="4876800"/>
            <a:ext cx="304800" cy="304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9190" name="Oval 38">
            <a:extLst>
              <a:ext uri="{FF2B5EF4-FFF2-40B4-BE49-F238E27FC236}">
                <a16:creationId xmlns:a16="http://schemas.microsoft.com/office/drawing/2014/main" id="{A1E63457-38DC-48CD-BD17-6AF757C6E4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2800" y="4876800"/>
            <a:ext cx="304800" cy="304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9191" name="Oval 39">
            <a:extLst>
              <a:ext uri="{FF2B5EF4-FFF2-40B4-BE49-F238E27FC236}">
                <a16:creationId xmlns:a16="http://schemas.microsoft.com/office/drawing/2014/main" id="{5D519634-DAAF-4887-9EBF-F56BB2E9F8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0" y="4876800"/>
            <a:ext cx="304800" cy="304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9192" name="Oval 40">
            <a:extLst>
              <a:ext uri="{FF2B5EF4-FFF2-40B4-BE49-F238E27FC236}">
                <a16:creationId xmlns:a16="http://schemas.microsoft.com/office/drawing/2014/main" id="{CCDC48F9-17FC-49DB-B48F-B85B9E9FC0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7200" y="4876800"/>
            <a:ext cx="304800" cy="304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9193" name="Oval 41">
            <a:extLst>
              <a:ext uri="{FF2B5EF4-FFF2-40B4-BE49-F238E27FC236}">
                <a16:creationId xmlns:a16="http://schemas.microsoft.com/office/drawing/2014/main" id="{F68E6881-C40F-46F2-9DC3-3B00D809F8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34400" y="4876800"/>
            <a:ext cx="304800" cy="304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9194" name="Oval 42">
            <a:extLst>
              <a:ext uri="{FF2B5EF4-FFF2-40B4-BE49-F238E27FC236}">
                <a16:creationId xmlns:a16="http://schemas.microsoft.com/office/drawing/2014/main" id="{E49B7226-9F10-4656-87D9-EEDD51FC9D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8400" y="4876800"/>
            <a:ext cx="304800" cy="304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9195" name="Oval 43">
            <a:extLst>
              <a:ext uri="{FF2B5EF4-FFF2-40B4-BE49-F238E27FC236}">
                <a16:creationId xmlns:a16="http://schemas.microsoft.com/office/drawing/2014/main" id="{0A9C58FF-1C3B-469A-96F8-67659BF303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7000" y="5334000"/>
            <a:ext cx="304800" cy="304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9196" name="Oval 44">
            <a:extLst>
              <a:ext uri="{FF2B5EF4-FFF2-40B4-BE49-F238E27FC236}">
                <a16:creationId xmlns:a16="http://schemas.microsoft.com/office/drawing/2014/main" id="{8C972450-A8D9-436D-85DB-DD94F5F981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34200" y="5334000"/>
            <a:ext cx="304800" cy="304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9197" name="Oval 45">
            <a:extLst>
              <a:ext uri="{FF2B5EF4-FFF2-40B4-BE49-F238E27FC236}">
                <a16:creationId xmlns:a16="http://schemas.microsoft.com/office/drawing/2014/main" id="{1A0AE7E9-9D7A-4082-AFD6-1707EF6F8C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1400" y="5334000"/>
            <a:ext cx="304800" cy="304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9198" name="Oval 46">
            <a:extLst>
              <a:ext uri="{FF2B5EF4-FFF2-40B4-BE49-F238E27FC236}">
                <a16:creationId xmlns:a16="http://schemas.microsoft.com/office/drawing/2014/main" id="{28B05821-ADE9-4961-B5B2-C629B3E8CB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48600" y="5334000"/>
            <a:ext cx="304800" cy="304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9199" name="Oval 47">
            <a:extLst>
              <a:ext uri="{FF2B5EF4-FFF2-40B4-BE49-F238E27FC236}">
                <a16:creationId xmlns:a16="http://schemas.microsoft.com/office/drawing/2014/main" id="{9B2F5AFB-6A8B-4213-AAA6-D470A62A9C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5800" y="5334000"/>
            <a:ext cx="304800" cy="304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9200" name="Oval 48">
            <a:extLst>
              <a:ext uri="{FF2B5EF4-FFF2-40B4-BE49-F238E27FC236}">
                <a16:creationId xmlns:a16="http://schemas.microsoft.com/office/drawing/2014/main" id="{AFFF90F7-D249-4F24-B437-BFDEABE697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9800" y="5334000"/>
            <a:ext cx="304800" cy="304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9201" name="Oval 49">
            <a:extLst>
              <a:ext uri="{FF2B5EF4-FFF2-40B4-BE49-F238E27FC236}">
                <a16:creationId xmlns:a16="http://schemas.microsoft.com/office/drawing/2014/main" id="{D71174CF-499D-4B69-86BB-DAA276E914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5600" y="5715000"/>
            <a:ext cx="304800" cy="304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9202" name="Oval 50">
            <a:extLst>
              <a:ext uri="{FF2B5EF4-FFF2-40B4-BE49-F238E27FC236}">
                <a16:creationId xmlns:a16="http://schemas.microsoft.com/office/drawing/2014/main" id="{36CA8772-CD22-45E0-8114-1A31DA7D40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2800" y="5715000"/>
            <a:ext cx="304800" cy="304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9203" name="Oval 51">
            <a:extLst>
              <a:ext uri="{FF2B5EF4-FFF2-40B4-BE49-F238E27FC236}">
                <a16:creationId xmlns:a16="http://schemas.microsoft.com/office/drawing/2014/main" id="{FDF1EFA9-D863-41F2-866E-EAAD029511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0" y="5715000"/>
            <a:ext cx="304800" cy="304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9204" name="Oval 52">
            <a:extLst>
              <a:ext uri="{FF2B5EF4-FFF2-40B4-BE49-F238E27FC236}">
                <a16:creationId xmlns:a16="http://schemas.microsoft.com/office/drawing/2014/main" id="{02435590-A54C-4F65-B321-CB888B0974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7200" y="5715000"/>
            <a:ext cx="304800" cy="304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9205" name="Oval 53">
            <a:extLst>
              <a:ext uri="{FF2B5EF4-FFF2-40B4-BE49-F238E27FC236}">
                <a16:creationId xmlns:a16="http://schemas.microsoft.com/office/drawing/2014/main" id="{C11879D1-55E4-408C-AFF9-27D039A05D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34400" y="5715000"/>
            <a:ext cx="304800" cy="304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9206" name="Oval 54">
            <a:extLst>
              <a:ext uri="{FF2B5EF4-FFF2-40B4-BE49-F238E27FC236}">
                <a16:creationId xmlns:a16="http://schemas.microsoft.com/office/drawing/2014/main" id="{D2E23924-FD14-4772-B05C-606755B0FF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8400" y="5715000"/>
            <a:ext cx="304800" cy="304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9207" name="Oval 55">
            <a:extLst>
              <a:ext uri="{FF2B5EF4-FFF2-40B4-BE49-F238E27FC236}">
                <a16:creationId xmlns:a16="http://schemas.microsoft.com/office/drawing/2014/main" id="{EDFC707E-EBD7-4EF9-A3B7-FB2A0AE444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800" y="6096000"/>
            <a:ext cx="304800" cy="304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9208" name="Oval 56">
            <a:extLst>
              <a:ext uri="{FF2B5EF4-FFF2-40B4-BE49-F238E27FC236}">
                <a16:creationId xmlns:a16="http://schemas.microsoft.com/office/drawing/2014/main" id="{BF351FCF-FB61-4FF7-8B62-4D5797AABD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6096000"/>
            <a:ext cx="304800" cy="304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9209" name="Oval 57">
            <a:extLst>
              <a:ext uri="{FF2B5EF4-FFF2-40B4-BE49-F238E27FC236}">
                <a16:creationId xmlns:a16="http://schemas.microsoft.com/office/drawing/2014/main" id="{F3DC9D1E-4835-4AD3-B9EB-D5F62B4CB6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15200" y="6096000"/>
            <a:ext cx="304800" cy="304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9210" name="Oval 58">
            <a:extLst>
              <a:ext uri="{FF2B5EF4-FFF2-40B4-BE49-F238E27FC236}">
                <a16:creationId xmlns:a16="http://schemas.microsoft.com/office/drawing/2014/main" id="{B67A2D02-8443-4C19-8340-64E44F1834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72400" y="6096000"/>
            <a:ext cx="304800" cy="304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9211" name="Oval 59">
            <a:extLst>
              <a:ext uri="{FF2B5EF4-FFF2-40B4-BE49-F238E27FC236}">
                <a16:creationId xmlns:a16="http://schemas.microsoft.com/office/drawing/2014/main" id="{C331B111-3302-49AF-B297-4FB4E4CEE1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9600" y="6096000"/>
            <a:ext cx="304800" cy="304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9212" name="Oval 60">
            <a:extLst>
              <a:ext uri="{FF2B5EF4-FFF2-40B4-BE49-F238E27FC236}">
                <a16:creationId xmlns:a16="http://schemas.microsoft.com/office/drawing/2014/main" id="{C8AB5735-E362-45DB-A62C-2B62F54F7B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43600" y="6096000"/>
            <a:ext cx="304800" cy="304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9213" name="Oval 61">
            <a:extLst>
              <a:ext uri="{FF2B5EF4-FFF2-40B4-BE49-F238E27FC236}">
                <a16:creationId xmlns:a16="http://schemas.microsoft.com/office/drawing/2014/main" id="{E075B1F0-74BF-45EC-8F32-D41567E702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29400" y="6553200"/>
            <a:ext cx="304800" cy="304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9214" name="Oval 62">
            <a:extLst>
              <a:ext uri="{FF2B5EF4-FFF2-40B4-BE49-F238E27FC236}">
                <a16:creationId xmlns:a16="http://schemas.microsoft.com/office/drawing/2014/main" id="{42CF5733-8A0F-446E-85B0-C987916FB2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86600" y="6553200"/>
            <a:ext cx="304800" cy="304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9215" name="Oval 63">
            <a:extLst>
              <a:ext uri="{FF2B5EF4-FFF2-40B4-BE49-F238E27FC236}">
                <a16:creationId xmlns:a16="http://schemas.microsoft.com/office/drawing/2014/main" id="{05E8DF73-DA31-4FB0-BC38-0C83CD8938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43800" y="6553200"/>
            <a:ext cx="304800" cy="304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9216" name="Oval 64">
            <a:extLst>
              <a:ext uri="{FF2B5EF4-FFF2-40B4-BE49-F238E27FC236}">
                <a16:creationId xmlns:a16="http://schemas.microsoft.com/office/drawing/2014/main" id="{F86441BC-B9A6-4256-A062-F064427D47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1000" y="6553200"/>
            <a:ext cx="304800" cy="304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9217" name="Oval 65">
            <a:extLst>
              <a:ext uri="{FF2B5EF4-FFF2-40B4-BE49-F238E27FC236}">
                <a16:creationId xmlns:a16="http://schemas.microsoft.com/office/drawing/2014/main" id="{F5115652-3693-4450-A97F-5E9724DF6B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8200" y="6553200"/>
            <a:ext cx="304800" cy="304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9218" name="Oval 66">
            <a:extLst>
              <a:ext uri="{FF2B5EF4-FFF2-40B4-BE49-F238E27FC236}">
                <a16:creationId xmlns:a16="http://schemas.microsoft.com/office/drawing/2014/main" id="{798E8272-287B-4C84-B718-8A4C3C72E3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2200" y="6553200"/>
            <a:ext cx="304800" cy="304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9219" name="Line 67">
            <a:extLst>
              <a:ext uri="{FF2B5EF4-FFF2-40B4-BE49-F238E27FC236}">
                <a16:creationId xmlns:a16="http://schemas.microsoft.com/office/drawing/2014/main" id="{BF882BA2-DF82-4007-AFDE-817F556AD75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477000" y="4038600"/>
            <a:ext cx="15240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49220" name="Line 68">
            <a:extLst>
              <a:ext uri="{FF2B5EF4-FFF2-40B4-BE49-F238E27FC236}">
                <a16:creationId xmlns:a16="http://schemas.microsoft.com/office/drawing/2014/main" id="{AB3A0580-C33E-4673-93B0-8E0A4B0E30D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848600" y="4038600"/>
            <a:ext cx="1524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49221" name="Text Box 69">
            <a:extLst>
              <a:ext uri="{FF2B5EF4-FFF2-40B4-BE49-F238E27FC236}">
                <a16:creationId xmlns:a16="http://schemas.microsoft.com/office/drawing/2014/main" id="{886EACBB-7240-477C-998D-7A8C2B40AB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2800" y="4343400"/>
            <a:ext cx="762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2000" b="1"/>
              <a:t>ИЛИ</a:t>
            </a:r>
            <a:endParaRPr lang="en-US" altLang="ru-RU" sz="2000" b="1" baseline="-25000"/>
          </a:p>
        </p:txBody>
      </p:sp>
      <p:sp>
        <p:nvSpPr>
          <p:cNvPr id="49222" name="Line 70">
            <a:extLst>
              <a:ext uri="{FF2B5EF4-FFF2-40B4-BE49-F238E27FC236}">
                <a16:creationId xmlns:a16="http://schemas.microsoft.com/office/drawing/2014/main" id="{4E7B08BB-4694-4592-B0FC-89A1B5C11D00}"/>
              </a:ext>
            </a:extLst>
          </p:cNvPr>
          <p:cNvSpPr>
            <a:spLocks noChangeShapeType="1"/>
          </p:cNvSpPr>
          <p:nvPr/>
        </p:nvSpPr>
        <p:spPr bwMode="auto">
          <a:xfrm>
            <a:off x="8001000" y="4038600"/>
            <a:ext cx="2286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49223" name="Line 71">
            <a:extLst>
              <a:ext uri="{FF2B5EF4-FFF2-40B4-BE49-F238E27FC236}">
                <a16:creationId xmlns:a16="http://schemas.microsoft.com/office/drawing/2014/main" id="{44046E54-EF96-4A7D-B045-DA53123A66E9}"/>
              </a:ext>
            </a:extLst>
          </p:cNvPr>
          <p:cNvSpPr>
            <a:spLocks noChangeShapeType="1"/>
          </p:cNvSpPr>
          <p:nvPr/>
        </p:nvSpPr>
        <p:spPr bwMode="auto">
          <a:xfrm>
            <a:off x="8001000" y="4038600"/>
            <a:ext cx="6858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49224" name="AutoShape 72">
            <a:extLst>
              <a:ext uri="{FF2B5EF4-FFF2-40B4-BE49-F238E27FC236}">
                <a16:creationId xmlns:a16="http://schemas.microsoft.com/office/drawing/2014/main" id="{2C30C5D5-84FF-4930-A50F-673C074190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5800" y="5334000"/>
            <a:ext cx="595313" cy="8382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8A5231F-9BB5-44DD-BD2A-D6333D1B236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52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>
            <a:extLst>
              <a:ext uri="{FF2B5EF4-FFF2-40B4-BE49-F238E27FC236}">
                <a16:creationId xmlns:a16="http://schemas.microsoft.com/office/drawing/2014/main" id="{D49F8D49-8F9D-4579-B9E9-FD7BD55DF1A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4800" y="0"/>
            <a:ext cx="8839200" cy="914400"/>
          </a:xfrm>
        </p:spPr>
        <p:txBody>
          <a:bodyPr/>
          <a:lstStyle/>
          <a:p>
            <a:r>
              <a:rPr lang="ru-RU" altLang="ru-RU" sz="3200">
                <a:solidFill>
                  <a:srgbClr val="800080"/>
                </a:solidFill>
              </a:rPr>
              <a:t>Представление смысла рубрики </a:t>
            </a:r>
            <a:br>
              <a:rPr lang="ru-RU" altLang="ru-RU" sz="3200">
                <a:solidFill>
                  <a:srgbClr val="800080"/>
                </a:solidFill>
              </a:rPr>
            </a:br>
            <a:r>
              <a:rPr lang="ru-RU" altLang="ru-RU" sz="3200">
                <a:solidFill>
                  <a:srgbClr val="800080"/>
                </a:solidFill>
              </a:rPr>
              <a:t>опорными понятиями</a:t>
            </a:r>
          </a:p>
        </p:txBody>
      </p:sp>
      <p:pic>
        <p:nvPicPr>
          <p:cNvPr id="50179" name="Picture 3" descr="20002020">
            <a:extLst>
              <a:ext uri="{FF2B5EF4-FFF2-40B4-BE49-F238E27FC236}">
                <a16:creationId xmlns:a16="http://schemas.microsoft.com/office/drawing/2014/main" id="{6320141B-9CE5-4EC8-99ED-2E0458CDDE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133475"/>
            <a:ext cx="8237538" cy="572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31DF450B-DB15-4224-8B48-89E2E349F2B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1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>
            <a:extLst>
              <a:ext uri="{FF2B5EF4-FFF2-40B4-BE49-F238E27FC236}">
                <a16:creationId xmlns:a16="http://schemas.microsoft.com/office/drawing/2014/main" id="{7CB62599-79B1-4A7A-9F70-062CA76023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4800" y="0"/>
            <a:ext cx="8458200" cy="838200"/>
          </a:xfrm>
        </p:spPr>
        <p:txBody>
          <a:bodyPr/>
          <a:lstStyle/>
          <a:p>
            <a:r>
              <a:rPr lang="ru-RU" altLang="ru-RU" sz="3200">
                <a:solidFill>
                  <a:srgbClr val="800080"/>
                </a:solidFill>
              </a:rPr>
              <a:t>Расширенное представление рубрики понятиями тезауруса</a:t>
            </a:r>
          </a:p>
        </p:txBody>
      </p:sp>
      <p:pic>
        <p:nvPicPr>
          <p:cNvPr id="51203" name="Picture 3" descr="20002020b">
            <a:extLst>
              <a:ext uri="{FF2B5EF4-FFF2-40B4-BE49-F238E27FC236}">
                <a16:creationId xmlns:a16="http://schemas.microsoft.com/office/drawing/2014/main" id="{6B9B07C1-167B-4A24-B563-FF1A3C6EDB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047750"/>
            <a:ext cx="8686800" cy="581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5D2A399-957A-44BD-A7E4-6C32429EC55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>
            <a:extLst>
              <a:ext uri="{FF2B5EF4-FFF2-40B4-BE49-F238E27FC236}">
                <a16:creationId xmlns:a16="http://schemas.microsoft.com/office/drawing/2014/main" id="{E835246B-1FFD-46E1-8759-85A93E6C7E1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52400"/>
            <a:ext cx="9144000" cy="1116013"/>
          </a:xfrm>
        </p:spPr>
        <p:txBody>
          <a:bodyPr/>
          <a:lstStyle/>
          <a:p>
            <a:r>
              <a:rPr lang="ru-RU" altLang="ru-RU" sz="3200">
                <a:solidFill>
                  <a:srgbClr val="800080"/>
                </a:solidFill>
              </a:rPr>
              <a:t>Технологии автоматической классификации на основе тезауруса для автоматического индексирования</a:t>
            </a:r>
            <a:endParaRPr lang="ru-RU" altLang="ru-RU" sz="3200">
              <a:solidFill>
                <a:srgbClr val="800080"/>
              </a:solidFill>
              <a:cs typeface="Times New Roman" panose="02020603050405020304" pitchFamily="18" charset="0"/>
            </a:endParaRPr>
          </a:p>
        </p:txBody>
      </p:sp>
      <p:sp>
        <p:nvSpPr>
          <p:cNvPr id="52227" name="Rectangle 3">
            <a:extLst>
              <a:ext uri="{FF2B5EF4-FFF2-40B4-BE49-F238E27FC236}">
                <a16:creationId xmlns:a16="http://schemas.microsoft.com/office/drawing/2014/main" id="{B8DDD787-9810-4ED4-9E38-ED3FC4DFA8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990600"/>
            <a:ext cx="6400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endParaRPr lang="en-US" altLang="ru-RU" sz="2000"/>
          </a:p>
        </p:txBody>
      </p:sp>
      <p:sp>
        <p:nvSpPr>
          <p:cNvPr id="52228" name="Rectangle 4">
            <a:extLst>
              <a:ext uri="{FF2B5EF4-FFF2-40B4-BE49-F238E27FC236}">
                <a16:creationId xmlns:a16="http://schemas.microsoft.com/office/drawing/2014/main" id="{645C8DC7-9893-438B-9365-A7FC661209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1066800"/>
            <a:ext cx="6400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endParaRPr lang="en-US" altLang="ru-RU" sz="2000"/>
          </a:p>
        </p:txBody>
      </p:sp>
      <p:sp>
        <p:nvSpPr>
          <p:cNvPr id="52229" name="Rectangle 5">
            <a:extLst>
              <a:ext uri="{FF2B5EF4-FFF2-40B4-BE49-F238E27FC236}">
                <a16:creationId xmlns:a16="http://schemas.microsoft.com/office/drawing/2014/main" id="{B6C95D36-3CAB-4521-A1AE-608FC240AC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1268413"/>
            <a:ext cx="8915400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 marL="863600" indent="-863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</a:pPr>
            <a:r>
              <a:rPr lang="ru-RU" altLang="ru-RU" sz="2300">
                <a:latin typeface="Tahoma" panose="020B0604030504040204" pitchFamily="34" charset="0"/>
              </a:rPr>
              <a:t>По общему тематическому правовому классификатору </a:t>
            </a:r>
          </a:p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r>
              <a:rPr lang="ru-RU" altLang="ru-RU" sz="2300">
                <a:latin typeface="Tahoma" panose="020B0604030504040204" pitchFamily="34" charset="0"/>
              </a:rPr>
              <a:t>	Центральной избирательной комиссии РФ </a:t>
            </a:r>
          </a:p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r>
              <a:rPr lang="ru-RU" altLang="ru-RU" sz="2300">
                <a:latin typeface="Tahoma" panose="020B0604030504040204" pitchFamily="34" charset="0"/>
              </a:rPr>
              <a:t>	(450 рубрик, 4 уровня)</a:t>
            </a:r>
            <a:endParaRPr lang="ru-RU" altLang="ru-RU" sz="2300">
              <a:latin typeface="Tahoma" panose="020B0604030504040204" pitchFamily="34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</a:pPr>
            <a:r>
              <a:rPr lang="ru-RU" altLang="ru-RU" sz="2300">
                <a:latin typeface="Tahoma" panose="020B0604030504040204" pitchFamily="34" charset="0"/>
              </a:rPr>
              <a:t>По терминам верхнего уровня тезауруса Исследовательской службы Конгресса США (80 рубрик)</a:t>
            </a:r>
            <a:r>
              <a:rPr lang="ru-RU" altLang="ru-RU" sz="2300">
                <a:latin typeface="Tahoma" panose="020B0604030504040204" pitchFamily="34" charset="0"/>
                <a:cs typeface="Times New Roman" panose="02020603050405020304" pitchFamily="18" charset="0"/>
              </a:rPr>
              <a:t> </a:t>
            </a:r>
            <a:endParaRPr lang="ru-RU" altLang="ru-RU" sz="2300">
              <a:latin typeface="Tahoma" panose="020B0604030504040204" pitchFamily="34" charset="0"/>
            </a:endParaRPr>
          </a:p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</a:pPr>
            <a:r>
              <a:rPr lang="ru-RU" altLang="ru-RU" sz="2300">
                <a:latin typeface="Tahoma" panose="020B0604030504040204" pitchFamily="34" charset="0"/>
              </a:rPr>
              <a:t>По правовому рубрикатору Центра информационных</a:t>
            </a:r>
          </a:p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r>
              <a:rPr lang="ru-RU" altLang="ru-RU" sz="2300">
                <a:latin typeface="Tahoma" panose="020B0604030504040204" pitchFamily="34" charset="0"/>
              </a:rPr>
              <a:t>	исследований (180 рубрик, 3 уровня)</a:t>
            </a:r>
          </a:p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</a:pPr>
            <a:r>
              <a:rPr lang="ru-RU" altLang="ru-RU" sz="2300">
                <a:latin typeface="Tahoma" panose="020B0604030504040204" pitchFamily="34" charset="0"/>
              </a:rPr>
              <a:t>По Классификатору правовых актов РФ </a:t>
            </a:r>
          </a:p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r>
              <a:rPr lang="ru-RU" altLang="ru-RU" sz="2300">
                <a:latin typeface="Tahoma" panose="020B0604030504040204" pitchFamily="34" charset="0"/>
              </a:rPr>
              <a:t>	 (Указ Президента РФ </a:t>
            </a:r>
            <a:r>
              <a:rPr lang="en-US" altLang="ru-RU" sz="2300">
                <a:latin typeface="Tahoma" panose="020B0604030504040204" pitchFamily="34" charset="0"/>
              </a:rPr>
              <a:t>N511 </a:t>
            </a:r>
            <a:r>
              <a:rPr lang="ru-RU" altLang="ru-RU" sz="2300">
                <a:latin typeface="Tahoma" panose="020B0604030504040204" pitchFamily="34" charset="0"/>
              </a:rPr>
              <a:t>от 15 марта 2000 г., </a:t>
            </a:r>
            <a:r>
              <a:rPr lang="ru-RU" altLang="ru-RU" sz="2300">
                <a:latin typeface="Tahoma" panose="020B0604030504040204" pitchFamily="34" charset="0"/>
                <a:cs typeface="Times New Roman" panose="02020603050405020304" pitchFamily="18" charset="0"/>
              </a:rPr>
              <a:t>1169 </a:t>
            </a:r>
            <a:r>
              <a:rPr lang="ru-RU" altLang="ru-RU" sz="2300">
                <a:latin typeface="Tahoma" panose="020B0604030504040204" pitchFamily="34" charset="0"/>
              </a:rPr>
              <a:t>рубрик</a:t>
            </a:r>
            <a:r>
              <a:rPr lang="ru-RU" altLang="ru-RU" sz="2300">
                <a:latin typeface="Tahoma" panose="020B0604030504040204" pitchFamily="34" charset="0"/>
                <a:cs typeface="Times New Roman" panose="02020603050405020304" pitchFamily="18" charset="0"/>
              </a:rPr>
              <a:t>)</a:t>
            </a:r>
            <a:endParaRPr lang="ru-RU" altLang="ru-RU" sz="2300">
              <a:latin typeface="Tahoma" panose="020B0604030504040204" pitchFamily="34" charset="0"/>
            </a:endParaRPr>
          </a:p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</a:pPr>
            <a:r>
              <a:rPr lang="ru-RU" altLang="ru-RU" sz="2300">
                <a:latin typeface="Tahoma" panose="020B0604030504040204" pitchFamily="34" charset="0"/>
              </a:rPr>
              <a:t>По Классификатору НПП «Гарант» (3200 рубрик)</a:t>
            </a:r>
          </a:p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</a:pPr>
            <a:r>
              <a:rPr lang="ru-RU" altLang="ru-RU" sz="2300">
                <a:latin typeface="Tahoma" panose="020B0604030504040204" pitchFamily="34" charset="0"/>
              </a:rPr>
              <a:t>Journal of Economic Literature Classification System (JEL), более 700 рубрик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E67A721B-0073-41B5-90AA-4DC184B978F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5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5">
            <a:extLst>
              <a:ext uri="{FF2B5EF4-FFF2-40B4-BE49-F238E27FC236}">
                <a16:creationId xmlns:a16="http://schemas.microsoft.com/office/drawing/2014/main" id="{FFC88865-7166-4669-97CC-6A291F5F9C05}"/>
              </a:ext>
            </a:extLst>
          </p:cNvPr>
          <p:cNvSpPr txBox="1">
            <a:spLocks noGrp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E4B28F7F-AAD9-4916-9D0B-29EED75123A6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Arial Unicode MS" pitchFamily="34" charset="-128"/>
              </a:rPr>
              <a:pPr algn="r" eaLnBrk="1" hangingPunct="1"/>
              <a:t>5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Arial Unicode MS" pitchFamily="34" charset="-128"/>
            </a:endParaRPr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C8565E51-875C-4D0B-8130-2F0401262C4B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0"/>
            <a:ext cx="8291513" cy="981075"/>
          </a:xfrm>
        </p:spPr>
        <p:txBody>
          <a:bodyPr anchor="b"/>
          <a:lstStyle/>
          <a:p>
            <a:pPr eaLnBrk="1" hangingPunct="1"/>
            <a:r>
              <a:rPr lang="ru-RU" altLang="ru-RU" sz="3600">
                <a:solidFill>
                  <a:srgbClr val="800080"/>
                </a:solidFill>
              </a:rPr>
              <a:t>Линейный классификатор</a:t>
            </a:r>
            <a:r>
              <a:rPr lang="en-US" altLang="ru-RU" sz="3600">
                <a:solidFill>
                  <a:srgbClr val="800080"/>
                </a:solidFill>
              </a:rPr>
              <a:t>: </a:t>
            </a:r>
            <a:r>
              <a:rPr lang="ru-RU" altLang="ru-RU" sz="3600">
                <a:solidFill>
                  <a:srgbClr val="800080"/>
                </a:solidFill>
              </a:rPr>
              <a:t>Пример</a:t>
            </a:r>
            <a:endParaRPr lang="en-US" altLang="ru-RU" sz="3600">
              <a:solidFill>
                <a:srgbClr val="800080"/>
              </a:solidFill>
            </a:endParaRPr>
          </a:p>
        </p:txBody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D62FA26E-D77E-43B4-89C6-860D585A6552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1341438"/>
            <a:ext cx="7391400" cy="5287962"/>
          </a:xfrm>
        </p:spPr>
        <p:txBody>
          <a:bodyPr/>
          <a:lstStyle/>
          <a:p>
            <a:pPr defTabSz="457200" eaLnBrk="1" hangingPunct="1">
              <a:lnSpc>
                <a:spcPct val="90000"/>
              </a:lnSpc>
            </a:pPr>
            <a:r>
              <a:rPr lang="ru-RU" altLang="ru-RU" sz="2800">
                <a:cs typeface="Arial" panose="020B0604020202020204" pitchFamily="34" charset="0"/>
              </a:rPr>
              <a:t>Класс</a:t>
            </a:r>
            <a:r>
              <a:rPr lang="en-US" altLang="ru-RU" sz="2800">
                <a:cs typeface="Arial" panose="020B0604020202020204" pitchFamily="34" charset="0"/>
              </a:rPr>
              <a:t>: “interest</a:t>
            </a:r>
            <a:r>
              <a:rPr lang="ru-RU" altLang="ru-RU" sz="2800">
                <a:cs typeface="Arial" panose="020B0604020202020204" pitchFamily="34" charset="0"/>
              </a:rPr>
              <a:t> rate</a:t>
            </a:r>
            <a:r>
              <a:rPr lang="en-US" altLang="ru-RU" sz="2800">
                <a:cs typeface="Arial" panose="020B0604020202020204" pitchFamily="34" charset="0"/>
              </a:rPr>
              <a:t>” (</a:t>
            </a:r>
            <a:r>
              <a:rPr lang="ru-RU" altLang="ru-RU" sz="2800">
                <a:cs typeface="Arial" panose="020B0604020202020204" pitchFamily="34" charset="0"/>
              </a:rPr>
              <a:t>Процентная ставка</a:t>
            </a:r>
            <a:r>
              <a:rPr lang="en-US" altLang="ru-RU" sz="2800">
                <a:cs typeface="Arial" panose="020B0604020202020204" pitchFamily="34" charset="0"/>
              </a:rPr>
              <a:t>)</a:t>
            </a:r>
          </a:p>
          <a:p>
            <a:pPr defTabSz="457200" eaLnBrk="1" hangingPunct="1">
              <a:lnSpc>
                <a:spcPct val="90000"/>
              </a:lnSpc>
            </a:pPr>
            <a:r>
              <a:rPr lang="ru-RU" altLang="ru-RU" sz="2800">
                <a:cs typeface="Arial" panose="020B0604020202020204" pitchFamily="34" charset="0"/>
              </a:rPr>
              <a:t>Веса слов линейного классификатора</a:t>
            </a:r>
            <a:endParaRPr lang="en-US" altLang="ru-RU" sz="2800">
              <a:cs typeface="Arial" panose="020B0604020202020204" pitchFamily="34" charset="0"/>
            </a:endParaRPr>
          </a:p>
          <a:p>
            <a:pPr defTabSz="457200" eaLnBrk="1" hangingPunct="1">
              <a:lnSpc>
                <a:spcPct val="90000"/>
              </a:lnSpc>
            </a:pPr>
            <a:r>
              <a:rPr lang="en-US" altLang="ru-RU" sz="2400" b="1">
                <a:cs typeface="Arial" panose="020B0604020202020204" pitchFamily="34" charset="0"/>
              </a:rPr>
              <a:t>            </a:t>
            </a:r>
            <a:r>
              <a:rPr lang="en-US" altLang="ru-RU" sz="2400" b="1" i="1">
                <a:cs typeface="Arial" panose="020B0604020202020204" pitchFamily="34" charset="0"/>
              </a:rPr>
              <a:t>w</a:t>
            </a:r>
            <a:r>
              <a:rPr lang="en-US" altLang="ru-RU" sz="2400" b="1" i="1" baseline="-25000">
                <a:cs typeface="Arial" panose="020B0604020202020204" pitchFamily="34" charset="0"/>
              </a:rPr>
              <a:t>i</a:t>
            </a:r>
            <a:r>
              <a:rPr lang="en-US" altLang="ru-RU" sz="2400" b="1" i="1">
                <a:cs typeface="Arial" panose="020B0604020202020204" pitchFamily="34" charset="0"/>
              </a:rPr>
              <a:t>    t</a:t>
            </a:r>
            <a:r>
              <a:rPr lang="en-US" altLang="ru-RU" sz="2400" b="1" i="1" baseline="-25000">
                <a:cs typeface="Arial" panose="020B0604020202020204" pitchFamily="34" charset="0"/>
              </a:rPr>
              <a:t>i                                                          </a:t>
            </a:r>
            <a:r>
              <a:rPr lang="en-US" altLang="ru-RU" sz="2400" b="1" i="1">
                <a:cs typeface="Arial" panose="020B0604020202020204" pitchFamily="34" charset="0"/>
              </a:rPr>
              <a:t>w</a:t>
            </a:r>
            <a:r>
              <a:rPr lang="en-US" altLang="ru-RU" sz="2400" b="1" i="1" baseline="-25000">
                <a:cs typeface="Arial" panose="020B0604020202020204" pitchFamily="34" charset="0"/>
              </a:rPr>
              <a:t>i</a:t>
            </a:r>
            <a:r>
              <a:rPr lang="en-US" altLang="ru-RU" sz="2400" b="1" i="1">
                <a:cs typeface="Arial" panose="020B0604020202020204" pitchFamily="34" charset="0"/>
              </a:rPr>
              <a:t>         t</a:t>
            </a:r>
            <a:r>
              <a:rPr lang="en-US" altLang="ru-RU" sz="2400" b="1" i="1" baseline="-25000">
                <a:cs typeface="Arial" panose="020B0604020202020204" pitchFamily="34" charset="0"/>
              </a:rPr>
              <a:t>i</a:t>
            </a:r>
          </a:p>
          <a:p>
            <a:pPr defTabSz="457200" eaLnBrk="1" hangingPunct="1">
              <a:lnSpc>
                <a:spcPct val="90000"/>
              </a:lnSpc>
            </a:pPr>
            <a:endParaRPr lang="en-US" altLang="ru-RU" sz="2400" b="1" i="1" baseline="-25000">
              <a:cs typeface="Arial" panose="020B0604020202020204" pitchFamily="34" charset="0"/>
            </a:endParaRPr>
          </a:p>
          <a:p>
            <a:pPr defTabSz="457200" eaLnBrk="1" hangingPunct="1">
              <a:lnSpc>
                <a:spcPct val="90000"/>
              </a:lnSpc>
            </a:pPr>
            <a:endParaRPr lang="en-US" altLang="ru-RU" sz="2400" b="1" i="1" baseline="-25000">
              <a:cs typeface="Arial" panose="020B0604020202020204" pitchFamily="34" charset="0"/>
            </a:endParaRPr>
          </a:p>
          <a:p>
            <a:pPr defTabSz="457200" eaLnBrk="1" hangingPunct="1">
              <a:lnSpc>
                <a:spcPct val="90000"/>
              </a:lnSpc>
            </a:pPr>
            <a:endParaRPr lang="en-US" altLang="ru-RU" sz="2400" b="1" i="1" baseline="-25000">
              <a:cs typeface="Arial" panose="020B0604020202020204" pitchFamily="34" charset="0"/>
            </a:endParaRPr>
          </a:p>
          <a:p>
            <a:pPr defTabSz="457200" eaLnBrk="1" hangingPunct="1">
              <a:lnSpc>
                <a:spcPct val="90000"/>
              </a:lnSpc>
            </a:pPr>
            <a:endParaRPr lang="en-US" altLang="ru-RU" sz="2400" b="1" i="1" baseline="-25000">
              <a:cs typeface="Arial" panose="020B0604020202020204" pitchFamily="34" charset="0"/>
            </a:endParaRPr>
          </a:p>
          <a:p>
            <a:pPr defTabSz="457200" eaLnBrk="1" hangingPunct="1">
              <a:lnSpc>
                <a:spcPct val="90000"/>
              </a:lnSpc>
            </a:pPr>
            <a:endParaRPr lang="en-US" altLang="ru-RU" sz="2400" b="1" i="1" baseline="-25000">
              <a:cs typeface="Arial" panose="020B0604020202020204" pitchFamily="34" charset="0"/>
            </a:endParaRPr>
          </a:p>
          <a:p>
            <a:pPr defTabSz="457200" eaLnBrk="1" hangingPunct="1">
              <a:lnSpc>
                <a:spcPct val="90000"/>
              </a:lnSpc>
            </a:pPr>
            <a:endParaRPr lang="en-US" altLang="ru-RU" sz="2400" b="1" i="1" baseline="-25000">
              <a:cs typeface="Arial" panose="020B0604020202020204" pitchFamily="34" charset="0"/>
            </a:endParaRPr>
          </a:p>
          <a:p>
            <a:pPr defTabSz="457200" eaLnBrk="1" hangingPunct="1">
              <a:lnSpc>
                <a:spcPct val="90000"/>
              </a:lnSpc>
            </a:pPr>
            <a:endParaRPr lang="en-US" altLang="ru-RU" sz="2400" b="1" i="1" baseline="-25000">
              <a:cs typeface="Arial" panose="020B0604020202020204" pitchFamily="34" charset="0"/>
            </a:endParaRPr>
          </a:p>
          <a:p>
            <a:pPr defTabSz="457200" eaLnBrk="1" hangingPunct="1">
              <a:lnSpc>
                <a:spcPct val="90000"/>
              </a:lnSpc>
            </a:pPr>
            <a:endParaRPr lang="en-US" altLang="ru-RU" sz="2400" b="1" i="1" baseline="-25000">
              <a:cs typeface="Arial" panose="020B0604020202020204" pitchFamily="34" charset="0"/>
            </a:endParaRPr>
          </a:p>
          <a:p>
            <a:pPr defTabSz="457200" eaLnBrk="1" hangingPunct="1">
              <a:lnSpc>
                <a:spcPct val="90000"/>
              </a:lnSpc>
            </a:pPr>
            <a:endParaRPr lang="en-US" altLang="ru-RU" sz="2400" b="1" i="1" baseline="-25000">
              <a:cs typeface="Arial" panose="020B0604020202020204" pitchFamily="34" charset="0"/>
            </a:endParaRPr>
          </a:p>
          <a:p>
            <a:pPr defTabSz="457200" eaLnBrk="1" hangingPunct="1">
              <a:lnSpc>
                <a:spcPct val="90000"/>
              </a:lnSpc>
            </a:pPr>
            <a:endParaRPr lang="en-US" altLang="ru-RU" sz="2400" b="1" i="1" baseline="-25000">
              <a:cs typeface="Arial" panose="020B0604020202020204" pitchFamily="34" charset="0"/>
            </a:endParaRPr>
          </a:p>
          <a:p>
            <a:pPr defTabSz="457200" eaLnBrk="1" hangingPunct="1">
              <a:lnSpc>
                <a:spcPct val="90000"/>
              </a:lnSpc>
            </a:pPr>
            <a:r>
              <a:rPr lang="ru-RU" altLang="ru-RU" sz="2400">
                <a:cs typeface="Arial" panose="020B0604020202020204" pitchFamily="34" charset="0"/>
              </a:rPr>
              <a:t>Чтобы классифицировать в тексте, нужно вектор документа и найти скалярное произведение с вектором классификатора (w</a:t>
            </a:r>
            <a:r>
              <a:rPr lang="ru-RU" altLang="ru-RU" sz="1400">
                <a:cs typeface="Arial" panose="020B0604020202020204" pitchFamily="34" charset="0"/>
              </a:rPr>
              <a:t>i</a:t>
            </a:r>
            <a:r>
              <a:rPr lang="ru-RU" altLang="ru-RU" sz="2400">
                <a:cs typeface="Arial" panose="020B0604020202020204" pitchFamily="34" charset="0"/>
              </a:rPr>
              <a:t>)</a:t>
            </a:r>
            <a:endParaRPr lang="en-US" altLang="ru-RU" sz="2400">
              <a:cs typeface="Arial" panose="020B0604020202020204" pitchFamily="34" charset="0"/>
            </a:endParaRPr>
          </a:p>
        </p:txBody>
      </p:sp>
      <p:sp>
        <p:nvSpPr>
          <p:cNvPr id="9221" name="Text Box 4">
            <a:extLst>
              <a:ext uri="{FF2B5EF4-FFF2-40B4-BE49-F238E27FC236}">
                <a16:creationId xmlns:a16="http://schemas.microsoft.com/office/drawing/2014/main" id="{5721E024-38FE-4A9A-BE28-B5BFA6A8B2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2971800"/>
            <a:ext cx="309562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Tx/>
              <a:buChar char="•"/>
            </a:pPr>
            <a:r>
              <a:rPr lang="en-US" altLang="ru-RU" sz="2400">
                <a:latin typeface="Lucida Sans" panose="020B0602030504020204" pitchFamily="34" charset="0"/>
                <a:cs typeface="Arial" panose="020B0604020202020204" pitchFamily="34" charset="0"/>
              </a:rPr>
              <a:t> 0.70 prime</a:t>
            </a:r>
          </a:p>
          <a:p>
            <a:pPr>
              <a:buFontTx/>
              <a:buChar char="•"/>
            </a:pPr>
            <a:r>
              <a:rPr lang="en-US" altLang="ru-RU" sz="2400">
                <a:latin typeface="Lucida Sans" panose="020B0602030504020204" pitchFamily="34" charset="0"/>
                <a:cs typeface="Arial" panose="020B0604020202020204" pitchFamily="34" charset="0"/>
              </a:rPr>
              <a:t> 0.67 rate</a:t>
            </a:r>
          </a:p>
          <a:p>
            <a:pPr>
              <a:buFontTx/>
              <a:buChar char="•"/>
            </a:pPr>
            <a:r>
              <a:rPr lang="en-US" altLang="ru-RU" sz="2400">
                <a:latin typeface="Lucida Sans" panose="020B0602030504020204" pitchFamily="34" charset="0"/>
                <a:cs typeface="Arial" panose="020B0604020202020204" pitchFamily="34" charset="0"/>
              </a:rPr>
              <a:t> 0.63 interest</a:t>
            </a:r>
          </a:p>
          <a:p>
            <a:pPr>
              <a:buFontTx/>
              <a:buChar char="•"/>
            </a:pPr>
            <a:r>
              <a:rPr lang="en-US" altLang="ru-RU" sz="2400">
                <a:latin typeface="Lucida Sans" panose="020B0602030504020204" pitchFamily="34" charset="0"/>
                <a:cs typeface="Arial" panose="020B0604020202020204" pitchFamily="34" charset="0"/>
              </a:rPr>
              <a:t> 0.60 rates</a:t>
            </a:r>
          </a:p>
          <a:p>
            <a:pPr>
              <a:buFontTx/>
              <a:buChar char="•"/>
            </a:pPr>
            <a:r>
              <a:rPr lang="en-US" altLang="ru-RU" sz="2400">
                <a:latin typeface="Lucida Sans" panose="020B0602030504020204" pitchFamily="34" charset="0"/>
                <a:cs typeface="Arial" panose="020B0604020202020204" pitchFamily="34" charset="0"/>
              </a:rPr>
              <a:t> 0.46 discount</a:t>
            </a:r>
          </a:p>
          <a:p>
            <a:pPr>
              <a:buFontTx/>
              <a:buChar char="•"/>
            </a:pPr>
            <a:r>
              <a:rPr lang="en-US" altLang="ru-RU" sz="2400">
                <a:latin typeface="Lucida Sans" panose="020B0602030504020204" pitchFamily="34" charset="0"/>
                <a:cs typeface="Arial" panose="020B0604020202020204" pitchFamily="34" charset="0"/>
              </a:rPr>
              <a:t> 0.43 bundesbank</a:t>
            </a:r>
          </a:p>
        </p:txBody>
      </p:sp>
      <p:sp>
        <p:nvSpPr>
          <p:cNvPr id="9222" name="Text Box 5">
            <a:extLst>
              <a:ext uri="{FF2B5EF4-FFF2-40B4-BE49-F238E27FC236}">
                <a16:creationId xmlns:a16="http://schemas.microsoft.com/office/drawing/2014/main" id="{ED3F6CD5-A872-4362-84F4-0AC427F86B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5800" y="2989263"/>
            <a:ext cx="2300288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Tx/>
              <a:buChar char="•"/>
            </a:pPr>
            <a:r>
              <a:rPr lang="en-US" altLang="ru-RU" sz="2400">
                <a:latin typeface="Lucida Sans" panose="020B0602030504020204" pitchFamily="34" charset="0"/>
                <a:cs typeface="Arial" panose="020B0604020202020204" pitchFamily="34" charset="0"/>
              </a:rPr>
              <a:t> </a:t>
            </a:r>
            <a:r>
              <a:rPr lang="en-US" altLang="ru-RU" sz="2400">
                <a:latin typeface="MS Gothic" panose="020B0609070205080204" pitchFamily="49" charset="-128"/>
                <a:ea typeface="MS Gothic" panose="020B0609070205080204" pitchFamily="49" charset="-128"/>
              </a:rPr>
              <a:t>−</a:t>
            </a:r>
            <a:r>
              <a:rPr lang="en-US" altLang="ru-RU" sz="2400">
                <a:latin typeface="Lucida Sans" panose="020B0602030504020204" pitchFamily="34" charset="0"/>
                <a:cs typeface="Arial" panose="020B0604020202020204" pitchFamily="34" charset="0"/>
              </a:rPr>
              <a:t>0.71 dlrs</a:t>
            </a:r>
          </a:p>
          <a:p>
            <a:pPr>
              <a:buFontTx/>
              <a:buChar char="•"/>
            </a:pPr>
            <a:r>
              <a:rPr lang="en-US" altLang="ru-RU" sz="2400">
                <a:latin typeface="Lucida Sans" panose="020B0602030504020204" pitchFamily="34" charset="0"/>
                <a:cs typeface="Arial" panose="020B0604020202020204" pitchFamily="34" charset="0"/>
              </a:rPr>
              <a:t> </a:t>
            </a:r>
            <a:r>
              <a:rPr lang="en-US" altLang="ru-RU" sz="2400">
                <a:latin typeface="MS Gothic" panose="020B0609070205080204" pitchFamily="49" charset="-128"/>
                <a:ea typeface="MS Gothic" panose="020B0609070205080204" pitchFamily="49" charset="-128"/>
              </a:rPr>
              <a:t>−</a:t>
            </a:r>
            <a:r>
              <a:rPr lang="en-US" altLang="ru-RU" sz="2400">
                <a:latin typeface="Lucida Sans" panose="020B0602030504020204" pitchFamily="34" charset="0"/>
                <a:cs typeface="Arial" panose="020B0604020202020204" pitchFamily="34" charset="0"/>
              </a:rPr>
              <a:t>0.35 world</a:t>
            </a:r>
          </a:p>
          <a:p>
            <a:pPr>
              <a:buFontTx/>
              <a:buChar char="•"/>
            </a:pPr>
            <a:r>
              <a:rPr lang="en-US" altLang="ru-RU" sz="2400">
                <a:latin typeface="Lucida Sans" panose="020B0602030504020204" pitchFamily="34" charset="0"/>
                <a:cs typeface="Arial" panose="020B0604020202020204" pitchFamily="34" charset="0"/>
              </a:rPr>
              <a:t> </a:t>
            </a:r>
            <a:r>
              <a:rPr lang="en-US" altLang="ru-RU" sz="2400">
                <a:latin typeface="MS Gothic" panose="020B0609070205080204" pitchFamily="49" charset="-128"/>
                <a:ea typeface="MS Gothic" panose="020B0609070205080204" pitchFamily="49" charset="-128"/>
              </a:rPr>
              <a:t>−</a:t>
            </a:r>
            <a:r>
              <a:rPr lang="en-US" altLang="ru-RU" sz="2400">
                <a:latin typeface="Lucida Sans" panose="020B0602030504020204" pitchFamily="34" charset="0"/>
                <a:cs typeface="Arial" panose="020B0604020202020204" pitchFamily="34" charset="0"/>
              </a:rPr>
              <a:t>0.33 sees</a:t>
            </a:r>
          </a:p>
          <a:p>
            <a:pPr>
              <a:buFontTx/>
              <a:buChar char="•"/>
            </a:pPr>
            <a:r>
              <a:rPr lang="en-US" altLang="ru-RU" sz="2400">
                <a:latin typeface="Lucida Sans" panose="020B0602030504020204" pitchFamily="34" charset="0"/>
                <a:cs typeface="Arial" panose="020B0604020202020204" pitchFamily="34" charset="0"/>
              </a:rPr>
              <a:t> </a:t>
            </a:r>
            <a:r>
              <a:rPr lang="en-US" altLang="ru-RU" sz="2400">
                <a:latin typeface="MS Gothic" panose="020B0609070205080204" pitchFamily="49" charset="-128"/>
                <a:ea typeface="MS Gothic" panose="020B0609070205080204" pitchFamily="49" charset="-128"/>
              </a:rPr>
              <a:t>−</a:t>
            </a:r>
            <a:r>
              <a:rPr lang="en-US" altLang="ru-RU" sz="2400">
                <a:latin typeface="Lucida Sans" panose="020B0602030504020204" pitchFamily="34" charset="0"/>
                <a:cs typeface="Arial" panose="020B0604020202020204" pitchFamily="34" charset="0"/>
              </a:rPr>
              <a:t>0.25 year</a:t>
            </a:r>
          </a:p>
          <a:p>
            <a:pPr>
              <a:buFontTx/>
              <a:buChar char="•"/>
            </a:pPr>
            <a:r>
              <a:rPr lang="en-US" altLang="ru-RU" sz="2400">
                <a:latin typeface="Lucida Sans" panose="020B0602030504020204" pitchFamily="34" charset="0"/>
                <a:cs typeface="Arial" panose="020B0604020202020204" pitchFamily="34" charset="0"/>
              </a:rPr>
              <a:t> </a:t>
            </a:r>
            <a:r>
              <a:rPr lang="en-US" altLang="ru-RU" sz="2400">
                <a:latin typeface="MS Gothic" panose="020B0609070205080204" pitchFamily="49" charset="-128"/>
                <a:ea typeface="MS Gothic" panose="020B0609070205080204" pitchFamily="49" charset="-128"/>
              </a:rPr>
              <a:t>−</a:t>
            </a:r>
            <a:r>
              <a:rPr lang="en-US" altLang="ru-RU" sz="2400">
                <a:latin typeface="Lucida Sans" panose="020B0602030504020204" pitchFamily="34" charset="0"/>
                <a:cs typeface="Arial" panose="020B0604020202020204" pitchFamily="34" charset="0"/>
              </a:rPr>
              <a:t>0.24 group</a:t>
            </a:r>
          </a:p>
          <a:p>
            <a:pPr>
              <a:buFontTx/>
              <a:buChar char="•"/>
            </a:pPr>
            <a:r>
              <a:rPr lang="en-US" altLang="ru-RU" sz="2400">
                <a:latin typeface="Lucida Sans" panose="020B0602030504020204" pitchFamily="34" charset="0"/>
                <a:cs typeface="Arial" panose="020B0604020202020204" pitchFamily="34" charset="0"/>
              </a:rPr>
              <a:t> </a:t>
            </a:r>
            <a:r>
              <a:rPr lang="en-US" altLang="ru-RU" sz="2400">
                <a:latin typeface="MS Gothic" panose="020B0609070205080204" pitchFamily="49" charset="-128"/>
                <a:ea typeface="MS Gothic" panose="020B0609070205080204" pitchFamily="49" charset="-128"/>
              </a:rPr>
              <a:t>−</a:t>
            </a:r>
            <a:r>
              <a:rPr lang="en-US" altLang="ru-RU" sz="2400">
                <a:latin typeface="Lucida Sans" panose="020B0602030504020204" pitchFamily="34" charset="0"/>
                <a:cs typeface="Arial" panose="020B0604020202020204" pitchFamily="34" charset="0"/>
              </a:rPr>
              <a:t>0.24 dlr</a:t>
            </a:r>
          </a:p>
        </p:txBody>
      </p:sp>
      <p:sp>
        <p:nvSpPr>
          <p:cNvPr id="9223" name="TextBox 6">
            <a:extLst>
              <a:ext uri="{FF2B5EF4-FFF2-40B4-BE49-F238E27FC236}">
                <a16:creationId xmlns:a16="http://schemas.microsoft.com/office/drawing/2014/main" id="{10CAE7A3-BF8E-4691-BA4D-D7E8EA00BA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0334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Sec.14.4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21E32867-CF06-4C14-AD5D-BF47B04DBD7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35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>
            <a:extLst>
              <a:ext uri="{FF2B5EF4-FFF2-40B4-BE49-F238E27FC236}">
                <a16:creationId xmlns:a16="http://schemas.microsoft.com/office/drawing/2014/main" id="{C760F593-9ABD-4E40-8D9A-BE2A5577605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8382000" cy="914400"/>
          </a:xfrm>
        </p:spPr>
        <p:txBody>
          <a:bodyPr/>
          <a:lstStyle/>
          <a:p>
            <a:r>
              <a:rPr lang="ru-RU" altLang="ru-RU" sz="2800">
                <a:solidFill>
                  <a:srgbClr val="990099"/>
                </a:solidFill>
              </a:rPr>
              <a:t>РОМИП</a:t>
            </a:r>
            <a:r>
              <a:rPr lang="en-US" altLang="ru-RU" sz="2800">
                <a:solidFill>
                  <a:srgbClr val="990099"/>
                </a:solidFill>
              </a:rPr>
              <a:t>’</a:t>
            </a:r>
            <a:r>
              <a:rPr lang="ru-RU" altLang="ru-RU" sz="2800">
                <a:solidFill>
                  <a:srgbClr val="990099"/>
                </a:solidFill>
              </a:rPr>
              <a:t>2007 </a:t>
            </a:r>
            <a:br>
              <a:rPr lang="ru-RU" altLang="ru-RU" sz="2800">
                <a:solidFill>
                  <a:srgbClr val="990099"/>
                </a:solidFill>
              </a:rPr>
            </a:br>
            <a:r>
              <a:rPr lang="ru-RU" altLang="ru-RU" sz="2800">
                <a:solidFill>
                  <a:srgbClr val="990099"/>
                </a:solidFill>
              </a:rPr>
              <a:t>дорожка классификации </a:t>
            </a:r>
            <a:r>
              <a:rPr lang="en-US" altLang="ru-RU" sz="2800">
                <a:solidFill>
                  <a:srgbClr val="990099"/>
                </a:solidFill>
              </a:rPr>
              <a:t>web-</a:t>
            </a:r>
            <a:r>
              <a:rPr lang="ru-RU" altLang="ru-RU" sz="2800">
                <a:solidFill>
                  <a:srgbClr val="990099"/>
                </a:solidFill>
              </a:rPr>
              <a:t>страниц</a:t>
            </a:r>
          </a:p>
        </p:txBody>
      </p:sp>
      <p:sp>
        <p:nvSpPr>
          <p:cNvPr id="53251" name="Rectangle 3">
            <a:extLst>
              <a:ext uri="{FF2B5EF4-FFF2-40B4-BE49-F238E27FC236}">
                <a16:creationId xmlns:a16="http://schemas.microsoft.com/office/drawing/2014/main" id="{5AFB64A6-FF99-4A26-8771-DC271E5E221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4800" y="990600"/>
            <a:ext cx="8839200" cy="5867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sz="2800" b="1"/>
              <a:t>Рубрикатор: </a:t>
            </a:r>
            <a:r>
              <a:rPr lang="en-US" altLang="ru-RU" sz="2800" b="1"/>
              <a:t>DMOZ</a:t>
            </a:r>
            <a:r>
              <a:rPr lang="ru-RU" altLang="ru-RU" sz="2800" b="1"/>
              <a:t>, </a:t>
            </a:r>
            <a:br>
              <a:rPr lang="ru-RU" altLang="ru-RU" sz="2800" b="1"/>
            </a:br>
            <a:r>
              <a:rPr lang="en-US" altLang="ru-RU" sz="2800" b="1"/>
              <a:t>247 </a:t>
            </a:r>
            <a:r>
              <a:rPr lang="ru-RU" altLang="ru-RU" sz="2800" b="1"/>
              <a:t>рубрик 2го уровня Top/World/Russian/*</a:t>
            </a:r>
            <a:r>
              <a:rPr lang="en-US" altLang="ru-RU" sz="2800" b="1"/>
              <a:t>/*</a:t>
            </a:r>
          </a:p>
          <a:p>
            <a:pPr>
              <a:lnSpc>
                <a:spcPct val="90000"/>
              </a:lnSpc>
            </a:pPr>
            <a:r>
              <a:rPr lang="ru-RU" altLang="ru-RU" sz="2400" b="1"/>
              <a:t>Коллекция обучения «</a:t>
            </a:r>
            <a:r>
              <a:rPr lang="en-US" altLang="ru-RU" sz="2400" b="1"/>
              <a:t>DMOZ</a:t>
            </a:r>
            <a:r>
              <a:rPr lang="ru-RU" altLang="ru-RU" sz="2400" b="1"/>
              <a:t>» </a:t>
            </a:r>
          </a:p>
          <a:p>
            <a:pPr lvl="1">
              <a:lnSpc>
                <a:spcPct val="90000"/>
              </a:lnSpc>
            </a:pPr>
            <a:r>
              <a:rPr lang="ru-RU" altLang="ru-RU" sz="2000"/>
              <a:t>300 000 документов с  2100 сайтов</a:t>
            </a:r>
          </a:p>
          <a:p>
            <a:pPr lvl="1">
              <a:lnSpc>
                <a:spcPct val="90000"/>
              </a:lnSpc>
            </a:pPr>
            <a:r>
              <a:rPr lang="ru-RU" altLang="ru-RU" sz="2000"/>
              <a:t>Р</a:t>
            </a:r>
            <a:r>
              <a:rPr lang="en-US" altLang="ru-RU" sz="2000"/>
              <a:t>усскоязычные сайты, упоминающиеся в категориях второго уровня, на страницах которых не было явного запрещения копирования содержимого этих сайтов. Для снижения размеров коллекции до разумных пределов для каждого сайта в коллекцию включалось не более 500 страниц, полученных обходом в ширину, начиная со стартовой страницы.</a:t>
            </a:r>
            <a:endParaRPr lang="ru-RU" altLang="ru-RU" sz="2000"/>
          </a:p>
          <a:p>
            <a:pPr lvl="1">
              <a:lnSpc>
                <a:spcPct val="90000"/>
              </a:lnSpc>
            </a:pPr>
            <a:r>
              <a:rPr lang="ru-RU" altLang="ru-RU" sz="2000"/>
              <a:t>Собрано и предоставлено компанией Рамблер в 2004 году.</a:t>
            </a:r>
          </a:p>
          <a:p>
            <a:pPr>
              <a:lnSpc>
                <a:spcPct val="90000"/>
              </a:lnSpc>
            </a:pPr>
            <a:r>
              <a:rPr lang="ru-RU" altLang="ru-RU" sz="2400" b="1"/>
              <a:t>Коллекция тестирования «</a:t>
            </a:r>
            <a:r>
              <a:rPr lang="en-US" altLang="ru-RU" sz="2400" b="1"/>
              <a:t>BY.web</a:t>
            </a:r>
            <a:r>
              <a:rPr lang="ru-RU" altLang="ru-RU" sz="2400" b="1"/>
              <a:t>»</a:t>
            </a:r>
          </a:p>
          <a:p>
            <a:pPr lvl="1">
              <a:lnSpc>
                <a:spcPct val="90000"/>
              </a:lnSpc>
            </a:pPr>
            <a:r>
              <a:rPr lang="ru-RU" altLang="ru-RU" sz="2000"/>
              <a:t>1 500 000 документов </a:t>
            </a:r>
            <a:r>
              <a:rPr lang="en-US" altLang="ru-RU" sz="2000"/>
              <a:t>c 19 000 </a:t>
            </a:r>
            <a:r>
              <a:rPr lang="ru-RU" altLang="ru-RU" sz="2000"/>
              <a:t>сайтов</a:t>
            </a:r>
          </a:p>
          <a:p>
            <a:pPr lvl="1">
              <a:lnSpc>
                <a:spcPct val="90000"/>
              </a:lnSpc>
            </a:pPr>
            <a:r>
              <a:rPr lang="ru-RU" altLang="ru-RU" sz="2000"/>
              <a:t>построена компанией Яндекс как выборка из страниц домена .by, присутствовавших в индексе поисковой системы Яндекс по состоянию на май 2007 года. С каждого известного сайта из домена .by брались все страницы на глубину 3 ссылки от стартовой.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64710967-46D8-405B-BA1F-6FAA9F5ED46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55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>
            <a:extLst>
              <a:ext uri="{FF2B5EF4-FFF2-40B4-BE49-F238E27FC236}">
                <a16:creationId xmlns:a16="http://schemas.microsoft.com/office/drawing/2014/main" id="{940FE38D-CB43-4A4B-B266-71BFDFBF43B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620000" cy="609600"/>
          </a:xfrm>
        </p:spPr>
        <p:txBody>
          <a:bodyPr/>
          <a:lstStyle/>
          <a:p>
            <a:r>
              <a:rPr lang="ru-RU" altLang="ru-RU" sz="2800">
                <a:solidFill>
                  <a:srgbClr val="800080"/>
                </a:solidFill>
              </a:rPr>
              <a:t>Инженерный подход (8 чел*час): пример простого описания рубрики</a:t>
            </a:r>
            <a:r>
              <a:rPr lang="ru-RU" altLang="ru-RU" sz="2800" b="1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54275" name="Rectangle 3">
            <a:extLst>
              <a:ext uri="{FF2B5EF4-FFF2-40B4-BE49-F238E27FC236}">
                <a16:creationId xmlns:a16="http://schemas.microsoft.com/office/drawing/2014/main" id="{0CF69D5F-FA32-468B-AE28-E8271CD819B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1000" y="838200"/>
            <a:ext cx="8763000" cy="6019800"/>
          </a:xfrm>
        </p:spPr>
        <p:txBody>
          <a:bodyPr/>
          <a:lstStyle/>
          <a:p>
            <a:pPr>
              <a:spcBef>
                <a:spcPct val="30000"/>
              </a:spcBef>
              <a:buSzPct val="70000"/>
              <a:buFont typeface="Wingdings" panose="05000000000000000000" pitchFamily="2" charset="2"/>
              <a:buChar char="v"/>
            </a:pPr>
            <a:r>
              <a:rPr lang="ru-RU" altLang="ru-RU" sz="2400"/>
              <a:t>Рубрика</a:t>
            </a:r>
            <a:r>
              <a:rPr lang="ru-RU" altLang="ru-RU" sz="2400">
                <a:solidFill>
                  <a:srgbClr val="800080"/>
                </a:solidFill>
                <a:cs typeface="Times New Roman" panose="02020603050405020304" pitchFamily="18" charset="0"/>
              </a:rPr>
              <a:t> </a:t>
            </a:r>
            <a:r>
              <a:rPr lang="ru-RU" altLang="ru-RU" sz="2400">
                <a:solidFill>
                  <a:srgbClr val="800080"/>
                </a:solidFill>
              </a:rPr>
              <a:t>  </a:t>
            </a:r>
            <a:r>
              <a:rPr lang="ru-RU" altLang="ru-RU" sz="2400">
                <a:solidFill>
                  <a:srgbClr val="800080"/>
                </a:solidFill>
                <a:cs typeface="Times New Roman" panose="02020603050405020304" pitchFamily="18" charset="0"/>
              </a:rPr>
              <a:t>135  «Боевые искусства»</a:t>
            </a:r>
            <a:r>
              <a:rPr lang="ru-RU" altLang="ru-RU" sz="2400"/>
              <a:t> </a:t>
            </a:r>
            <a:br>
              <a:rPr lang="en-US" altLang="ru-RU" sz="2400"/>
            </a:br>
            <a:r>
              <a:rPr lang="ru-RU" altLang="ru-RU" sz="2400"/>
              <a:t>(</a:t>
            </a:r>
            <a:r>
              <a:rPr lang="ru-RU" altLang="ru-RU" sz="2400">
                <a:cs typeface="Times New Roman" panose="02020603050405020304" pitchFamily="18" charset="0"/>
              </a:rPr>
              <a:t>F1-мера </a:t>
            </a:r>
            <a:r>
              <a:rPr lang="en-US" altLang="ru-RU" sz="2400">
                <a:cs typeface="Times New Roman" panose="02020603050405020304" pitchFamily="18" charset="0"/>
              </a:rPr>
              <a:t>[</a:t>
            </a:r>
            <a:r>
              <a:rPr lang="ru-RU" altLang="ru-RU" sz="2400">
                <a:cs typeface="Times New Roman" panose="02020603050405020304" pitchFamily="18" charset="0"/>
              </a:rPr>
              <a:t>OR</a:t>
            </a:r>
            <a:r>
              <a:rPr lang="en-US" altLang="ru-RU" sz="2400">
                <a:cs typeface="Times New Roman" panose="02020603050405020304" pitchFamily="18" charset="0"/>
              </a:rPr>
              <a:t>]</a:t>
            </a:r>
            <a:r>
              <a:rPr lang="ru-RU" altLang="ru-RU" sz="2400">
                <a:cs typeface="Times New Roman" panose="02020603050405020304" pitchFamily="18" charset="0"/>
              </a:rPr>
              <a:t> </a:t>
            </a:r>
            <a:r>
              <a:rPr lang="en-US" altLang="ru-RU" sz="2400">
                <a:cs typeface="Times New Roman" panose="02020603050405020304" pitchFamily="18" charset="0"/>
              </a:rPr>
              <a:t>=</a:t>
            </a:r>
            <a:r>
              <a:rPr lang="ru-RU" altLang="ru-RU" sz="2400">
                <a:cs typeface="Times New Roman" panose="02020603050405020304" pitchFamily="18" charset="0"/>
              </a:rPr>
              <a:t> 0.97</a:t>
            </a:r>
            <a:r>
              <a:rPr lang="en-US" altLang="ru-RU" sz="2400">
                <a:cs typeface="Times New Roman" panose="02020603050405020304" pitchFamily="18" charset="0"/>
              </a:rPr>
              <a:t>, R=</a:t>
            </a:r>
            <a:r>
              <a:rPr lang="ru-RU" altLang="ru-RU" sz="2400">
                <a:cs typeface="Times New Roman" panose="02020603050405020304" pitchFamily="18" charset="0"/>
              </a:rPr>
              <a:t>0.98, </a:t>
            </a:r>
            <a:r>
              <a:rPr lang="en-US" altLang="ru-RU" sz="2400">
                <a:cs typeface="Times New Roman" panose="02020603050405020304" pitchFamily="18" charset="0"/>
              </a:rPr>
              <a:t>P=</a:t>
            </a:r>
            <a:r>
              <a:rPr lang="ru-RU" altLang="ru-RU" sz="2400">
                <a:cs typeface="Times New Roman" panose="02020603050405020304" pitchFamily="18" charset="0"/>
              </a:rPr>
              <a:t> 0.96) </a:t>
            </a:r>
            <a:endParaRPr lang="ru-RU" altLang="ru-RU" sz="2400"/>
          </a:p>
          <a:p>
            <a:pPr algn="just">
              <a:spcBef>
                <a:spcPct val="30000"/>
              </a:spcBef>
              <a:buSzPct val="70000"/>
              <a:buFont typeface="Wingdings" panose="05000000000000000000" pitchFamily="2" charset="2"/>
              <a:buChar char="v"/>
            </a:pPr>
            <a:r>
              <a:rPr lang="ru-RU" altLang="ru-RU" sz="2400">
                <a:cs typeface="Times New Roman" panose="02020603050405020304" pitchFamily="18" charset="0"/>
              </a:rPr>
              <a:t>Опорное булевское выражение состоит из одного понятия</a:t>
            </a:r>
            <a:br>
              <a:rPr lang="ru-RU" altLang="ru-RU" sz="2400"/>
            </a:br>
            <a:r>
              <a:rPr lang="ru-RU" altLang="ru-RU" sz="2400">
                <a:cs typeface="Times New Roman" panose="02020603050405020304" pitchFamily="18" charset="0"/>
              </a:rPr>
              <a:t> </a:t>
            </a:r>
            <a:br>
              <a:rPr lang="ru-RU" altLang="ru-RU" sz="2400"/>
            </a:br>
            <a:r>
              <a:rPr lang="ru-RU" altLang="ru-RU" sz="2400" i="1">
                <a:solidFill>
                  <a:srgbClr val="800080"/>
                </a:solidFill>
                <a:cs typeface="Times New Roman" panose="02020603050405020304" pitchFamily="18" charset="0"/>
              </a:rPr>
              <a:t>БОЕВЫЕ ИСКУССТВА</a:t>
            </a:r>
            <a:r>
              <a:rPr lang="ru-RU" altLang="ru-RU" sz="2400" i="1">
                <a:solidFill>
                  <a:srgbClr val="800080"/>
                </a:solidFill>
              </a:rPr>
              <a:t> (Е)</a:t>
            </a:r>
            <a:r>
              <a:rPr lang="ru-RU" altLang="ru-RU" sz="2400">
                <a:solidFill>
                  <a:srgbClr val="800080"/>
                </a:solidFill>
                <a:cs typeface="Times New Roman" panose="02020603050405020304" pitchFamily="18" charset="0"/>
              </a:rPr>
              <a:t> </a:t>
            </a:r>
            <a:endParaRPr lang="ru-RU" altLang="ru-RU" sz="2400">
              <a:solidFill>
                <a:srgbClr val="800080"/>
              </a:solidFill>
            </a:endParaRPr>
          </a:p>
          <a:p>
            <a:pPr algn="just">
              <a:spcBef>
                <a:spcPct val="30000"/>
              </a:spcBef>
              <a:buSzPct val="70000"/>
              <a:buFont typeface="Wingdings" panose="05000000000000000000" pitchFamily="2" charset="2"/>
              <a:buNone/>
            </a:pPr>
            <a:r>
              <a:rPr lang="ru-RU" altLang="ru-RU" sz="2400"/>
              <a:t>    </a:t>
            </a:r>
            <a:r>
              <a:rPr lang="ru-RU" altLang="ru-RU" sz="2400">
                <a:cs typeface="Times New Roman" panose="02020603050405020304" pitchFamily="18" charset="0"/>
              </a:rPr>
              <a:t>с меткой «Е» полного расширения по тезаурусу. </a:t>
            </a:r>
            <a:endParaRPr lang="ru-RU" altLang="ru-RU" sz="2400"/>
          </a:p>
          <a:p>
            <a:pPr>
              <a:spcBef>
                <a:spcPct val="30000"/>
              </a:spcBef>
              <a:buSzPct val="70000"/>
              <a:buFont typeface="Wingdings" panose="05000000000000000000" pitchFamily="2" charset="2"/>
              <a:buChar char="v"/>
            </a:pPr>
            <a:r>
              <a:rPr lang="ru-RU" altLang="ru-RU" sz="2400">
                <a:cs typeface="Times New Roman" panose="02020603050405020304" pitchFamily="18" charset="0"/>
              </a:rPr>
              <a:t>В состав расширенного булевского выражения входят помимо исходного следующие понятия: </a:t>
            </a:r>
            <a:br>
              <a:rPr lang="en-US" altLang="ru-RU" sz="2400">
                <a:cs typeface="Times New Roman" panose="02020603050405020304" pitchFamily="18" charset="0"/>
              </a:rPr>
            </a:br>
            <a:r>
              <a:rPr lang="ru-RU" altLang="ru-RU" sz="2400" i="1">
                <a:solidFill>
                  <a:srgbClr val="800080"/>
                </a:solidFill>
                <a:cs typeface="Times New Roman" panose="02020603050405020304" pitchFamily="18" charset="0"/>
              </a:rPr>
              <a:t>АЙКИДО, ДЖИУ-ДЖИТСУ, ДЗЮДО, КАРАТЭ, САМБО, ДЗЮДОИСТ, КАРАТИСТ, САМБИСТ</a:t>
            </a:r>
            <a:r>
              <a:rPr lang="ru-RU" altLang="ru-RU" sz="2400" i="1">
                <a:cs typeface="Times New Roman" panose="02020603050405020304" pitchFamily="18" charset="0"/>
              </a:rPr>
              <a:t>. </a:t>
            </a:r>
            <a:endParaRPr lang="ru-RU" altLang="ru-RU" sz="2400" i="1"/>
          </a:p>
          <a:p>
            <a:pPr algn="just">
              <a:spcBef>
                <a:spcPct val="30000"/>
              </a:spcBef>
              <a:buSzPct val="70000"/>
              <a:buFont typeface="Wingdings" panose="05000000000000000000" pitchFamily="2" charset="2"/>
              <a:buChar char="v"/>
            </a:pPr>
            <a:r>
              <a:rPr lang="ru-RU" altLang="ru-RU" sz="2400">
                <a:cs typeface="Times New Roman" panose="02020603050405020304" pitchFamily="18" charset="0"/>
              </a:rPr>
              <a:t>Понятия тезауруса, соответствующие людям (</a:t>
            </a:r>
            <a:r>
              <a:rPr lang="ru-RU" altLang="ru-RU" sz="2400" i="1">
                <a:solidFill>
                  <a:srgbClr val="800080"/>
                </a:solidFill>
                <a:cs typeface="Times New Roman" panose="02020603050405020304" pitchFamily="18" charset="0"/>
              </a:rPr>
              <a:t>ДЗЮДОИСТ, КАРАТИСТ, САМБИСТ</a:t>
            </a:r>
            <a:r>
              <a:rPr lang="ru-RU" altLang="ru-RU" sz="2400" i="1">
                <a:cs typeface="Times New Roman" panose="02020603050405020304" pitchFamily="18" charset="0"/>
              </a:rPr>
              <a:t>)</a:t>
            </a:r>
            <a:r>
              <a:rPr lang="ru-RU" altLang="ru-RU" sz="2400">
                <a:cs typeface="Times New Roman" panose="02020603050405020304" pitchFamily="18" charset="0"/>
              </a:rPr>
              <a:t> входят в рубрику с пометкой подтверждения, поскольку появление соответствующих слов в тексте еще не означает, что текст посвящен боевым искусствам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4A7596EE-62FF-4739-97E5-B35E1AD5A19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0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>
            <a:extLst>
              <a:ext uri="{FF2B5EF4-FFF2-40B4-BE49-F238E27FC236}">
                <a16:creationId xmlns:a16="http://schemas.microsoft.com/office/drawing/2014/main" id="{28223C7C-6ED8-4BBB-9F18-4658D4F0DCC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991600" cy="685800"/>
          </a:xfrm>
        </p:spPr>
        <p:txBody>
          <a:bodyPr/>
          <a:lstStyle/>
          <a:p>
            <a:r>
              <a:rPr lang="ru-RU" altLang="ru-RU" sz="3200">
                <a:solidFill>
                  <a:srgbClr val="800080"/>
                </a:solidFill>
              </a:rPr>
              <a:t>РОМИП2007: классификация веб-страниц</a:t>
            </a:r>
          </a:p>
        </p:txBody>
      </p:sp>
      <p:graphicFrame>
        <p:nvGraphicFramePr>
          <p:cNvPr id="3074" name="Object 2">
            <a:extLst>
              <a:ext uri="{FF2B5EF4-FFF2-40B4-BE49-F238E27FC236}">
                <a16:creationId xmlns:a16="http://schemas.microsoft.com/office/drawing/2014/main" id="{402E7977-AFAC-42E0-B8EB-BBC1F46C3CC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641350"/>
          <a:ext cx="9144000" cy="6216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Диаграмма" r:id="rId5" imgW="5943905" imgH="3953256" progId="Excel.Chart.8">
                  <p:embed/>
                </p:oleObj>
              </mc:Choice>
              <mc:Fallback>
                <p:oleObj name="Диаграмма" r:id="rId5" imgW="5943905" imgH="3953256" progId="Excel.Char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641350"/>
                        <a:ext cx="9144000" cy="6216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7D142C5-4841-4F09-BC3F-216E58105668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9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4">
            <a:extLst>
              <a:ext uri="{FF2B5EF4-FFF2-40B4-BE49-F238E27FC236}">
                <a16:creationId xmlns:a16="http://schemas.microsoft.com/office/drawing/2014/main" id="{A945C48C-3379-49F3-B664-E3D50A21C724}"/>
              </a:ext>
            </a:extLst>
          </p:cNvPr>
          <p:cNvSpPr txBox="1">
            <a:spLocks noGrp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3760A1F6-A0FF-4B54-9499-E7DA17E7BD01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Arial Unicode MS" pitchFamily="34" charset="-128"/>
              </a:rPr>
              <a:pPr algn="r" eaLnBrk="1" hangingPunct="1"/>
              <a:t>6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Arial Unicode MS" pitchFamily="34" charset="-128"/>
            </a:endParaRPr>
          </a:p>
        </p:txBody>
      </p:sp>
      <p:sp>
        <p:nvSpPr>
          <p:cNvPr id="10243" name="Rectangle 2">
            <a:extLst>
              <a:ext uri="{FF2B5EF4-FFF2-40B4-BE49-F238E27FC236}">
                <a16:creationId xmlns:a16="http://schemas.microsoft.com/office/drawing/2014/main" id="{18FCC2F8-A2B0-4D06-8B41-069E2FC4A4CC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285750"/>
            <a:ext cx="7772400" cy="1466850"/>
          </a:xfrm>
        </p:spPr>
        <p:txBody>
          <a:bodyPr anchor="b"/>
          <a:lstStyle/>
          <a:p>
            <a:r>
              <a:rPr lang="ru-RU" altLang="ru-RU" sz="3600">
                <a:solidFill>
                  <a:srgbClr val="990099"/>
                </a:solidFill>
                <a:cs typeface="Arial" panose="020B0604020202020204" pitchFamily="34" charset="0"/>
              </a:rPr>
              <a:t>Линейное отделение: гиперплоскостями</a:t>
            </a:r>
            <a:endParaRPr lang="en-US" altLang="ru-RU" sz="3600">
              <a:solidFill>
                <a:srgbClr val="990099"/>
              </a:solidFill>
              <a:cs typeface="Arial" panose="020B0604020202020204" pitchFamily="34" charset="0"/>
            </a:endParaRPr>
          </a:p>
        </p:txBody>
      </p:sp>
      <p:sp>
        <p:nvSpPr>
          <p:cNvPr id="10244" name="Oval 3">
            <a:extLst>
              <a:ext uri="{FF2B5EF4-FFF2-40B4-BE49-F238E27FC236}">
                <a16:creationId xmlns:a16="http://schemas.microsoft.com/office/drawing/2014/main" id="{260AD492-D80B-4712-9200-3A038AC22D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3600" y="2895600"/>
            <a:ext cx="152400" cy="152400"/>
          </a:xfrm>
          <a:prstGeom prst="ellipse">
            <a:avLst/>
          </a:prstGeom>
          <a:solidFill>
            <a:srgbClr val="9900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10245" name="Oval 4">
            <a:extLst>
              <a:ext uri="{FF2B5EF4-FFF2-40B4-BE49-F238E27FC236}">
                <a16:creationId xmlns:a16="http://schemas.microsoft.com/office/drawing/2014/main" id="{7E81B82A-13B7-4164-A34A-EC8C3B7F99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00600" y="3352800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10246" name="Oval 5">
            <a:extLst>
              <a:ext uri="{FF2B5EF4-FFF2-40B4-BE49-F238E27FC236}">
                <a16:creationId xmlns:a16="http://schemas.microsoft.com/office/drawing/2014/main" id="{C9E0BDE0-6D41-4489-BAD2-4C3224E21F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429000"/>
            <a:ext cx="152400" cy="152400"/>
          </a:xfrm>
          <a:prstGeom prst="ellipse">
            <a:avLst/>
          </a:prstGeom>
          <a:solidFill>
            <a:srgbClr val="9900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10247" name="Oval 6">
            <a:extLst>
              <a:ext uri="{FF2B5EF4-FFF2-40B4-BE49-F238E27FC236}">
                <a16:creationId xmlns:a16="http://schemas.microsoft.com/office/drawing/2014/main" id="{B989858C-49A2-46C8-A4FE-F61B7F9AFA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4495800"/>
            <a:ext cx="152400" cy="152400"/>
          </a:xfrm>
          <a:prstGeom prst="ellipse">
            <a:avLst/>
          </a:prstGeom>
          <a:solidFill>
            <a:srgbClr val="9900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10248" name="Oval 7">
            <a:extLst>
              <a:ext uri="{FF2B5EF4-FFF2-40B4-BE49-F238E27FC236}">
                <a16:creationId xmlns:a16="http://schemas.microsoft.com/office/drawing/2014/main" id="{4A09058E-C883-4B20-A0FA-3502D0F647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2800" y="2895600"/>
            <a:ext cx="152400" cy="152400"/>
          </a:xfrm>
          <a:prstGeom prst="ellipse">
            <a:avLst/>
          </a:prstGeom>
          <a:solidFill>
            <a:srgbClr val="9900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10249" name="Oval 8">
            <a:extLst>
              <a:ext uri="{FF2B5EF4-FFF2-40B4-BE49-F238E27FC236}">
                <a16:creationId xmlns:a16="http://schemas.microsoft.com/office/drawing/2014/main" id="{A459802D-7BC5-4E98-81AD-F0A57536F9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3886200"/>
            <a:ext cx="152400" cy="152400"/>
          </a:xfrm>
          <a:prstGeom prst="ellipse">
            <a:avLst/>
          </a:prstGeom>
          <a:solidFill>
            <a:srgbClr val="9900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10250" name="Oval 9">
            <a:extLst>
              <a:ext uri="{FF2B5EF4-FFF2-40B4-BE49-F238E27FC236}">
                <a16:creationId xmlns:a16="http://schemas.microsoft.com/office/drawing/2014/main" id="{8720CCC2-2139-489B-ADC1-E23ACBE925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5600" y="3657600"/>
            <a:ext cx="152400" cy="152400"/>
          </a:xfrm>
          <a:prstGeom prst="ellipse">
            <a:avLst/>
          </a:prstGeom>
          <a:solidFill>
            <a:srgbClr val="9900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10251" name="Oval 10">
            <a:extLst>
              <a:ext uri="{FF2B5EF4-FFF2-40B4-BE49-F238E27FC236}">
                <a16:creationId xmlns:a16="http://schemas.microsoft.com/office/drawing/2014/main" id="{9AD0FBA0-00D5-4EB6-AAD8-C35A998CC6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400" y="3276600"/>
            <a:ext cx="152400" cy="152400"/>
          </a:xfrm>
          <a:prstGeom prst="ellipse">
            <a:avLst/>
          </a:prstGeom>
          <a:solidFill>
            <a:srgbClr val="9900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10252" name="Oval 11">
            <a:extLst>
              <a:ext uri="{FF2B5EF4-FFF2-40B4-BE49-F238E27FC236}">
                <a16:creationId xmlns:a16="http://schemas.microsoft.com/office/drawing/2014/main" id="{90FD6831-95D6-4E59-A19E-5946421380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400" y="4495800"/>
            <a:ext cx="152400" cy="152400"/>
          </a:xfrm>
          <a:prstGeom prst="ellipse">
            <a:avLst/>
          </a:prstGeom>
          <a:solidFill>
            <a:srgbClr val="9900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10253" name="Oval 12">
            <a:extLst>
              <a:ext uri="{FF2B5EF4-FFF2-40B4-BE49-F238E27FC236}">
                <a16:creationId xmlns:a16="http://schemas.microsoft.com/office/drawing/2014/main" id="{6ECEE095-49A4-41C4-ABEC-EDADAB0273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5400" y="3962400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10254" name="Oval 13">
            <a:extLst>
              <a:ext uri="{FF2B5EF4-FFF2-40B4-BE49-F238E27FC236}">
                <a16:creationId xmlns:a16="http://schemas.microsoft.com/office/drawing/2014/main" id="{F284CA39-1D38-4987-A3D4-4F46F10ED2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800" y="2743200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10255" name="Oval 14">
            <a:extLst>
              <a:ext uri="{FF2B5EF4-FFF2-40B4-BE49-F238E27FC236}">
                <a16:creationId xmlns:a16="http://schemas.microsoft.com/office/drawing/2014/main" id="{3CD97A1D-C89E-4EC1-A4C1-E1661ABA16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4600" y="2895600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10256" name="Oval 15">
            <a:extLst>
              <a:ext uri="{FF2B5EF4-FFF2-40B4-BE49-F238E27FC236}">
                <a16:creationId xmlns:a16="http://schemas.microsoft.com/office/drawing/2014/main" id="{18E2388D-A641-4A20-BAC4-39BAC0C24B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2600" y="3048000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10257" name="Line 16">
            <a:extLst>
              <a:ext uri="{FF2B5EF4-FFF2-40B4-BE49-F238E27FC236}">
                <a16:creationId xmlns:a16="http://schemas.microsoft.com/office/drawing/2014/main" id="{1EF11726-2D08-452E-A98D-ADE2F49424D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057400" y="1828800"/>
            <a:ext cx="3962400" cy="434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58" name="Line 17">
            <a:extLst>
              <a:ext uri="{FF2B5EF4-FFF2-40B4-BE49-F238E27FC236}">
                <a16:creationId xmlns:a16="http://schemas.microsoft.com/office/drawing/2014/main" id="{DFFAE283-626D-46B2-8D6C-F02FBDFC202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10000" y="1828800"/>
            <a:ext cx="685800" cy="4572000"/>
          </a:xfrm>
          <a:prstGeom prst="line">
            <a:avLst/>
          </a:prstGeom>
          <a:noFill/>
          <a:ln w="19050">
            <a:solidFill>
              <a:srgbClr val="00A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59" name="Text Box 18">
            <a:extLst>
              <a:ext uri="{FF2B5EF4-FFF2-40B4-BE49-F238E27FC236}">
                <a16:creationId xmlns:a16="http://schemas.microsoft.com/office/drawing/2014/main" id="{2B31131E-0A7C-4B56-BDB4-455E366143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3400" y="5330825"/>
            <a:ext cx="4305300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</a:pPr>
            <a:r>
              <a:rPr lang="ru-RU" altLang="ru-RU" sz="2400">
                <a:latin typeface="Lucida Sans" panose="020B0602030504020204" pitchFamily="34" charset="0"/>
                <a:ea typeface="Arial Unicode MS" pitchFamily="34" charset="-128"/>
              </a:rPr>
              <a:t>В общем случае, множество</a:t>
            </a:r>
          </a:p>
          <a:p>
            <a:pPr>
              <a:spcBef>
                <a:spcPct val="20000"/>
              </a:spcBef>
            </a:pPr>
            <a:r>
              <a:rPr lang="ru-RU" altLang="ru-RU" sz="2400">
                <a:latin typeface="Lucida Sans" panose="020B0602030504020204" pitchFamily="34" charset="0"/>
                <a:ea typeface="Arial Unicode MS" pitchFamily="34" charset="-128"/>
              </a:rPr>
              <a:t>решений</a:t>
            </a:r>
            <a:endParaRPr lang="en-US" altLang="ru-RU" sz="2400" i="1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10260" name="TextBox 19">
            <a:extLst>
              <a:ext uri="{FF2B5EF4-FFF2-40B4-BE49-F238E27FC236}">
                <a16:creationId xmlns:a16="http://schemas.microsoft.com/office/drawing/2014/main" id="{EEBB3FAC-6E94-43D9-847B-3703744DC4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0334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Sec.14.4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C9B57777-712B-4A29-8D5D-671091BF48E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8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6">
            <a:extLst>
              <a:ext uri="{FF2B5EF4-FFF2-40B4-BE49-F238E27FC236}">
                <a16:creationId xmlns:a16="http://schemas.microsoft.com/office/drawing/2014/main" id="{3224705C-210C-49D0-BFA8-1D14A07BE532}"/>
              </a:ext>
            </a:extLst>
          </p:cNvPr>
          <p:cNvSpPr txBox="1">
            <a:spLocks noGrp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2BD0B0EC-6690-4786-885F-B1873AEC8C8F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Arial Unicode MS" pitchFamily="34" charset="-128"/>
              </a:rPr>
              <a:pPr algn="r" eaLnBrk="1" hangingPunct="1"/>
              <a:t>7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Arial Unicode MS" pitchFamily="34" charset="-128"/>
            </a:endParaRPr>
          </a:p>
        </p:txBody>
      </p:sp>
      <p:sp>
        <p:nvSpPr>
          <p:cNvPr id="11267" name="Rectangle 2">
            <a:extLst>
              <a:ext uri="{FF2B5EF4-FFF2-40B4-BE49-F238E27FC236}">
                <a16:creationId xmlns:a16="http://schemas.microsoft.com/office/drawing/2014/main" id="{B0DC1079-0DFA-4700-BE00-9AEB764AAFAA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533400" y="188913"/>
            <a:ext cx="8077200" cy="647700"/>
          </a:xfrm>
        </p:spPr>
        <p:txBody>
          <a:bodyPr anchor="b"/>
          <a:lstStyle/>
          <a:p>
            <a:pPr eaLnBrk="1" hangingPunct="1"/>
            <a:r>
              <a:rPr lang="ru-RU" altLang="ru-RU" sz="3600">
                <a:solidFill>
                  <a:srgbClr val="800080"/>
                </a:solidFill>
              </a:rPr>
              <a:t>Какая гиперплоскость</a:t>
            </a:r>
            <a:r>
              <a:rPr lang="en-US" altLang="ru-RU" sz="3600">
                <a:solidFill>
                  <a:srgbClr val="800080"/>
                </a:solidFill>
              </a:rPr>
              <a:t>?</a:t>
            </a:r>
          </a:p>
        </p:txBody>
      </p:sp>
      <p:sp>
        <p:nvSpPr>
          <p:cNvPr id="11268" name="Rectangle 3">
            <a:extLst>
              <a:ext uri="{FF2B5EF4-FFF2-40B4-BE49-F238E27FC236}">
                <a16:creationId xmlns:a16="http://schemas.microsoft.com/office/drawing/2014/main" id="{5DD2BB5D-825B-434D-BB0F-68ABEF26AD7C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85800" y="836613"/>
            <a:ext cx="5715000" cy="5792787"/>
          </a:xfrm>
        </p:spPr>
        <p:txBody>
          <a:bodyPr/>
          <a:lstStyle/>
          <a:p>
            <a:pPr defTabSz="457200" eaLnBrk="1" hangingPunct="1"/>
            <a:r>
              <a:rPr lang="ru-RU" altLang="ru-RU" sz="3000"/>
              <a:t>Какие точки влияют на оптимальность</a:t>
            </a:r>
            <a:endParaRPr lang="en-US" altLang="ru-RU" sz="3000"/>
          </a:p>
          <a:p>
            <a:pPr lvl="1" defTabSz="457200" eaLnBrk="1" hangingPunct="1"/>
            <a:r>
              <a:rPr lang="ru-RU" altLang="ru-RU"/>
              <a:t>Все точки</a:t>
            </a:r>
            <a:endParaRPr lang="en-US" altLang="ru-RU"/>
          </a:p>
          <a:p>
            <a:pPr lvl="2" defTabSz="457200" eaLnBrk="1" hangingPunct="1"/>
            <a:r>
              <a:rPr lang="ru-RU" altLang="ru-RU"/>
              <a:t>Линейная регрессия</a:t>
            </a:r>
          </a:p>
          <a:p>
            <a:pPr lvl="2" defTabSz="457200" eaLnBrk="1" hangingPunct="1"/>
            <a:r>
              <a:rPr lang="ru-RU" altLang="ru-RU"/>
              <a:t>Байесовский классификатор </a:t>
            </a:r>
            <a:r>
              <a:rPr lang="en-US" altLang="ru-RU"/>
              <a:t>Naïve Bayes</a:t>
            </a:r>
            <a:endParaRPr lang="ru-RU" altLang="ru-RU"/>
          </a:p>
          <a:p>
            <a:pPr lvl="2" defTabSz="457200" eaLnBrk="1" hangingPunct="1"/>
            <a:endParaRPr lang="en-US" altLang="ru-RU"/>
          </a:p>
          <a:p>
            <a:pPr lvl="1" defTabSz="457200" eaLnBrk="1" hangingPunct="1"/>
            <a:r>
              <a:rPr lang="ru-RU" altLang="ru-RU"/>
              <a:t>Только «трудные» точки, близкие к краям класса </a:t>
            </a:r>
          </a:p>
          <a:p>
            <a:pPr lvl="2" defTabSz="457200" eaLnBrk="1" hangingPunct="1"/>
            <a:r>
              <a:rPr lang="ru-RU" altLang="ru-RU"/>
              <a:t>Метод опорных векторов</a:t>
            </a:r>
            <a:endParaRPr lang="en-US" altLang="ru-RU"/>
          </a:p>
        </p:txBody>
      </p:sp>
      <p:pic>
        <p:nvPicPr>
          <p:cNvPr id="11269" name="Picture 4" descr="prabhakarmanyhyperplanes">
            <a:extLst>
              <a:ext uri="{FF2B5EF4-FFF2-40B4-BE49-F238E27FC236}">
                <a16:creationId xmlns:a16="http://schemas.microsoft.com/office/drawing/2014/main" id="{F21199CE-D8B3-4CA2-9C28-19BEDE68B827}"/>
              </a:ext>
            </a:extLst>
          </p:cNvPr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72200" y="4191000"/>
            <a:ext cx="2667000" cy="2324100"/>
          </a:xfrm>
          <a:noFill/>
        </p:spPr>
      </p:pic>
      <p:sp>
        <p:nvSpPr>
          <p:cNvPr id="11270" name="TextBox 5">
            <a:extLst>
              <a:ext uri="{FF2B5EF4-FFF2-40B4-BE49-F238E27FC236}">
                <a16:creationId xmlns:a16="http://schemas.microsoft.com/office/drawing/2014/main" id="{44085CA1-072B-4A32-80BB-ADEAD73FEC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0334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Sec.14.4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4C44BE00-0A78-4100-BB6F-BE5D777C578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67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5">
            <a:extLst>
              <a:ext uri="{FF2B5EF4-FFF2-40B4-BE49-F238E27FC236}">
                <a16:creationId xmlns:a16="http://schemas.microsoft.com/office/drawing/2014/main" id="{E5AACB8C-8310-4A85-A83F-66A5C8697380}"/>
              </a:ext>
            </a:extLst>
          </p:cNvPr>
          <p:cNvSpPr txBox="1">
            <a:spLocks noGrp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BBB2DEA5-05C2-4C91-9037-4015F25A1F3B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Arial Unicode MS" pitchFamily="34" charset="-128"/>
              </a:rPr>
              <a:pPr algn="r" eaLnBrk="1" hangingPunct="1"/>
              <a:t>8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Arial Unicode MS" pitchFamily="34" charset="-128"/>
            </a:endParaRPr>
          </a:p>
        </p:txBody>
      </p:sp>
      <p:sp>
        <p:nvSpPr>
          <p:cNvPr id="12291" name="Rectangle 2">
            <a:extLst>
              <a:ext uri="{FF2B5EF4-FFF2-40B4-BE49-F238E27FC236}">
                <a16:creationId xmlns:a16="http://schemas.microsoft.com/office/drawing/2014/main" id="{4C29B1D8-0AFC-4602-9009-B00B025ED7D6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490537"/>
          </a:xfrm>
        </p:spPr>
        <p:txBody>
          <a:bodyPr anchor="b"/>
          <a:lstStyle/>
          <a:p>
            <a:pPr eaLnBrk="1" hangingPunct="1"/>
            <a:r>
              <a:rPr lang="ru-RU" altLang="ru-RU" sz="3600">
                <a:solidFill>
                  <a:srgbClr val="800080"/>
                </a:solidFill>
              </a:rPr>
              <a:t>Линейные классификаторы</a:t>
            </a:r>
            <a:endParaRPr lang="en-US" altLang="ru-RU" sz="3600">
              <a:solidFill>
                <a:srgbClr val="800080"/>
              </a:solidFill>
            </a:endParaRPr>
          </a:p>
        </p:txBody>
      </p:sp>
      <p:sp>
        <p:nvSpPr>
          <p:cNvPr id="12292" name="Rectangle 3">
            <a:extLst>
              <a:ext uri="{FF2B5EF4-FFF2-40B4-BE49-F238E27FC236}">
                <a16:creationId xmlns:a16="http://schemas.microsoft.com/office/drawing/2014/main" id="{F5F6E53E-DDC0-4965-A3E2-7E88B0631F03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836613"/>
            <a:ext cx="8496300" cy="6021387"/>
          </a:xfrm>
        </p:spPr>
        <p:txBody>
          <a:bodyPr/>
          <a:lstStyle/>
          <a:p>
            <a:pPr defTabSz="457200" eaLnBrk="1" hangingPunct="1">
              <a:lnSpc>
                <a:spcPct val="93000"/>
              </a:lnSpc>
            </a:pPr>
            <a:r>
              <a:rPr lang="ru-RU" altLang="ru-RU" sz="2600"/>
              <a:t>Многие известные классификаторы – линейные классификаторы:</a:t>
            </a:r>
          </a:p>
          <a:p>
            <a:pPr lvl="1" defTabSz="457200" eaLnBrk="1" hangingPunct="1">
              <a:lnSpc>
                <a:spcPct val="93000"/>
              </a:lnSpc>
            </a:pPr>
            <a:r>
              <a:rPr lang="ru-RU" altLang="ru-RU" sz="2200"/>
              <a:t>Байесовский классификатор</a:t>
            </a:r>
          </a:p>
          <a:p>
            <a:pPr lvl="1" defTabSz="457200" eaLnBrk="1" hangingPunct="1">
              <a:lnSpc>
                <a:spcPct val="93000"/>
              </a:lnSpc>
            </a:pPr>
            <a:r>
              <a:rPr lang="ru-RU" altLang="ru-RU" sz="2400"/>
              <a:t>Персепторн</a:t>
            </a:r>
            <a:endParaRPr lang="en-US" altLang="ru-RU" sz="2400"/>
          </a:p>
          <a:p>
            <a:pPr lvl="1" defTabSz="457200" eaLnBrk="1" hangingPunct="1">
              <a:lnSpc>
                <a:spcPct val="93000"/>
              </a:lnSpc>
            </a:pPr>
            <a:r>
              <a:rPr lang="ru-RU" altLang="ru-RU" sz="2400"/>
              <a:t>Роккио</a:t>
            </a:r>
          </a:p>
          <a:p>
            <a:pPr lvl="1" defTabSz="457200" eaLnBrk="1" hangingPunct="1">
              <a:lnSpc>
                <a:spcPct val="93000"/>
              </a:lnSpc>
            </a:pPr>
            <a:r>
              <a:rPr lang="ru-RU" altLang="ru-RU" sz="2400"/>
              <a:t>Линейная регрессия</a:t>
            </a:r>
          </a:p>
          <a:p>
            <a:pPr lvl="1" defTabSz="457200" eaLnBrk="1" hangingPunct="1">
              <a:lnSpc>
                <a:spcPct val="93000"/>
              </a:lnSpc>
            </a:pPr>
            <a:r>
              <a:rPr lang="ru-RU" altLang="ru-RU" sz="2400"/>
              <a:t>Логистическая регрессия</a:t>
            </a:r>
          </a:p>
          <a:p>
            <a:pPr lvl="1" defTabSz="457200" eaLnBrk="1" hangingPunct="1">
              <a:lnSpc>
                <a:spcPct val="93000"/>
              </a:lnSpc>
            </a:pPr>
            <a:r>
              <a:rPr lang="ru-RU" altLang="ru-RU" sz="2400"/>
              <a:t>Метод опорных векторов (с линейным ядром)</a:t>
            </a:r>
          </a:p>
          <a:p>
            <a:pPr defTabSz="457200" eaLnBrk="1" hangingPunct="1">
              <a:lnSpc>
                <a:spcPct val="93000"/>
              </a:lnSpc>
            </a:pPr>
            <a:r>
              <a:rPr lang="ru-RU" altLang="ru-RU" sz="2600"/>
              <a:t>Вопреки сходству имеются значительные различия</a:t>
            </a:r>
          </a:p>
          <a:p>
            <a:pPr lvl="1" defTabSz="457200" eaLnBrk="1" hangingPunct="1">
              <a:lnSpc>
                <a:spcPct val="93000"/>
              </a:lnSpc>
            </a:pPr>
            <a:r>
              <a:rPr lang="ru-RU" altLang="ru-RU" sz="2400"/>
              <a:t>Можно построить бесконечное число разделяющтх гиперплоскостей. Какую выбрать?</a:t>
            </a:r>
            <a:r>
              <a:rPr lang="en-US" altLang="ru-RU" sz="2400"/>
              <a:t> </a:t>
            </a:r>
            <a:endParaRPr lang="ru-RU" altLang="ru-RU" sz="2400"/>
          </a:p>
          <a:p>
            <a:pPr lvl="1" defTabSz="457200" eaLnBrk="1" hangingPunct="1">
              <a:lnSpc>
                <a:spcPct val="93000"/>
              </a:lnSpc>
            </a:pPr>
            <a:r>
              <a:rPr lang="ru-RU" altLang="ru-RU" sz="2400"/>
              <a:t>Различные методы обучения выбирают различные гиперповерхности</a:t>
            </a:r>
          </a:p>
          <a:p>
            <a:pPr lvl="1" defTabSz="457200" eaLnBrk="1" hangingPunct="1">
              <a:lnSpc>
                <a:spcPct val="93000"/>
              </a:lnSpc>
            </a:pPr>
            <a:r>
              <a:rPr lang="ru-RU" altLang="ru-RU" sz="2400"/>
              <a:t>Классификаторы, которые более мощные, чем линейные, не всегда работают лучше. Почему?</a:t>
            </a:r>
            <a:endParaRPr lang="en-US" altLang="ru-RU" sz="2200" i="1"/>
          </a:p>
        </p:txBody>
      </p:sp>
      <p:sp>
        <p:nvSpPr>
          <p:cNvPr id="12293" name="TextBox 4">
            <a:extLst>
              <a:ext uri="{FF2B5EF4-FFF2-40B4-BE49-F238E27FC236}">
                <a16:creationId xmlns:a16="http://schemas.microsoft.com/office/drawing/2014/main" id="{84C96129-E5CF-40CA-A969-7A360C78F5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0334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Sec.14.4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F3A56033-227C-460B-AD4C-8B5648D6117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70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6">
            <a:extLst>
              <a:ext uri="{FF2B5EF4-FFF2-40B4-BE49-F238E27FC236}">
                <a16:creationId xmlns:a16="http://schemas.microsoft.com/office/drawing/2014/main" id="{A3A67566-6D2C-4289-9D1A-1AC67EDAF77F}"/>
              </a:ext>
            </a:extLst>
          </p:cNvPr>
          <p:cNvSpPr txBox="1">
            <a:spLocks noGrp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6EAE4D15-2691-4D3F-B5CF-9BEB75833D78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Arial Unicode MS" pitchFamily="34" charset="-128"/>
              </a:rPr>
              <a:pPr algn="r" eaLnBrk="1" hangingPunct="1"/>
              <a:t>9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Arial Unicode MS" pitchFamily="34" charset="-128"/>
            </a:endParaRPr>
          </a:p>
        </p:txBody>
      </p:sp>
      <p:sp>
        <p:nvSpPr>
          <p:cNvPr id="13315" name="Rectangle 2">
            <a:extLst>
              <a:ext uri="{FF2B5EF4-FFF2-40B4-BE49-F238E27FC236}">
                <a16:creationId xmlns:a16="http://schemas.microsoft.com/office/drawing/2014/main" id="{434E712B-1E5E-4874-B723-46E208AE14FF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214313" y="214313"/>
            <a:ext cx="8539162" cy="982662"/>
          </a:xfrm>
        </p:spPr>
        <p:txBody>
          <a:bodyPr anchor="b"/>
          <a:lstStyle/>
          <a:p>
            <a:pPr eaLnBrk="1" hangingPunct="1"/>
            <a:r>
              <a:rPr lang="ru-RU" altLang="ru-RU" sz="3200">
                <a:solidFill>
                  <a:srgbClr val="800080"/>
                </a:solidFill>
              </a:rPr>
              <a:t>Линейные классификаторы</a:t>
            </a:r>
            <a:r>
              <a:rPr lang="en-US" altLang="ru-RU" sz="3200">
                <a:solidFill>
                  <a:srgbClr val="800080"/>
                </a:solidFill>
              </a:rPr>
              <a:t>: </a:t>
            </a:r>
            <a:br>
              <a:rPr lang="ru-RU" altLang="ru-RU" sz="3200">
                <a:solidFill>
                  <a:srgbClr val="800080"/>
                </a:solidFill>
              </a:rPr>
            </a:br>
            <a:r>
              <a:rPr lang="ru-RU" altLang="ru-RU" sz="3200">
                <a:solidFill>
                  <a:srgbClr val="800080"/>
                </a:solidFill>
              </a:rPr>
              <a:t>Какая гиперплоскость</a:t>
            </a:r>
            <a:r>
              <a:rPr lang="en-US" altLang="ru-RU" sz="3200"/>
              <a:t>?</a:t>
            </a:r>
          </a:p>
        </p:txBody>
      </p:sp>
      <p:sp>
        <p:nvSpPr>
          <p:cNvPr id="13316" name="Rectangle 3">
            <a:extLst>
              <a:ext uri="{FF2B5EF4-FFF2-40B4-BE49-F238E27FC236}">
                <a16:creationId xmlns:a16="http://schemas.microsoft.com/office/drawing/2014/main" id="{AEE2565B-71B3-4C16-89A9-3DF683F0BFF9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50825" y="1752600"/>
            <a:ext cx="6149975" cy="4876800"/>
          </a:xfrm>
        </p:spPr>
        <p:txBody>
          <a:bodyPr/>
          <a:lstStyle/>
          <a:p>
            <a:pPr defTabSz="457200" eaLnBrk="1" hangingPunct="1"/>
            <a:r>
              <a:rPr lang="ru-RU" altLang="ru-RU" sz="2400"/>
              <a:t>Множество возможностей для</a:t>
            </a:r>
            <a:r>
              <a:rPr lang="en-US" altLang="ru-RU" sz="2400"/>
              <a:t> </a:t>
            </a:r>
            <a:r>
              <a:rPr lang="en-US" altLang="ru-RU" sz="2400" i="1"/>
              <a:t>a, b, c.</a:t>
            </a:r>
          </a:p>
          <a:p>
            <a:pPr defTabSz="457200" eaLnBrk="1" hangingPunct="1"/>
            <a:r>
              <a:rPr lang="ru-RU" altLang="ru-RU" sz="2400"/>
              <a:t>Некоторые методы ищут разделяющую гиперплоскость, но не оптимально</a:t>
            </a:r>
            <a:endParaRPr lang="en-US" altLang="ru-RU" sz="2400"/>
          </a:p>
          <a:p>
            <a:pPr defTabSz="457200" eaLnBrk="1" hangingPunct="1"/>
            <a:r>
              <a:rPr lang="ru-RU" altLang="ru-RU" sz="2400"/>
              <a:t>Метод опорных векторов</a:t>
            </a:r>
            <a:r>
              <a:rPr lang="en-US" altLang="ru-RU" sz="2400"/>
              <a:t> (SVM) </a:t>
            </a:r>
            <a:r>
              <a:rPr lang="ru-RU" altLang="ru-RU" sz="2400"/>
              <a:t>находит оптимальное решение</a:t>
            </a:r>
            <a:endParaRPr lang="en-US" altLang="ru-RU" sz="2400"/>
          </a:p>
          <a:p>
            <a:pPr lvl="1" defTabSz="457200" eaLnBrk="1" hangingPunct="1"/>
            <a:r>
              <a:rPr lang="ru-RU" altLang="ru-RU" sz="2000"/>
              <a:t>Максимизирует расстояние между гиперплоскостью и трудными точками, близкими к границе раздела</a:t>
            </a:r>
          </a:p>
          <a:p>
            <a:pPr lvl="1" defTabSz="457200" eaLnBrk="1" hangingPunct="1"/>
            <a:r>
              <a:rPr lang="ru-RU" altLang="ru-RU" sz="2000"/>
              <a:t>Интуитивно: если нет точек около границы раздела, то нет и сложных (неопределенных) примеров</a:t>
            </a:r>
            <a:endParaRPr lang="en-US" altLang="ru-RU" sz="2000"/>
          </a:p>
        </p:txBody>
      </p:sp>
      <p:pic>
        <p:nvPicPr>
          <p:cNvPr id="13317" name="Picture 4" descr="prabhakarmanyhyperplanes">
            <a:extLst>
              <a:ext uri="{FF2B5EF4-FFF2-40B4-BE49-F238E27FC236}">
                <a16:creationId xmlns:a16="http://schemas.microsoft.com/office/drawing/2014/main" id="{D4213C5B-6656-44AB-9AC6-EDD17CB557CA}"/>
              </a:ext>
            </a:extLst>
          </p:cNvPr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72200" y="4191000"/>
            <a:ext cx="2667000" cy="2324100"/>
          </a:xfrm>
          <a:noFill/>
        </p:spPr>
      </p:pic>
      <p:sp>
        <p:nvSpPr>
          <p:cNvPr id="13318" name="Line 5">
            <a:extLst>
              <a:ext uri="{FF2B5EF4-FFF2-40B4-BE49-F238E27FC236}">
                <a16:creationId xmlns:a16="http://schemas.microsoft.com/office/drawing/2014/main" id="{7D1C753F-48E5-4776-96D4-900FD3942A6C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010400" y="4191000"/>
            <a:ext cx="1905000" cy="22098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3319" name="Line 6">
            <a:extLst>
              <a:ext uri="{FF2B5EF4-FFF2-40B4-BE49-F238E27FC236}">
                <a16:creationId xmlns:a16="http://schemas.microsoft.com/office/drawing/2014/main" id="{606C7947-4334-4FF1-B70B-61C869F0BA1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772400" y="4267200"/>
            <a:ext cx="304800" cy="2209800"/>
          </a:xfrm>
          <a:prstGeom prst="line">
            <a:avLst/>
          </a:prstGeom>
          <a:noFill/>
          <a:ln w="9525">
            <a:solidFill>
              <a:srgbClr val="A5002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3320" name="TextBox 4">
            <a:extLst>
              <a:ext uri="{FF2B5EF4-FFF2-40B4-BE49-F238E27FC236}">
                <a16:creationId xmlns:a16="http://schemas.microsoft.com/office/drawing/2014/main" id="{75B39EA9-C6A4-4E0F-AC32-3DE40AE3EB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8429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Ch. 15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4C4BA52E-1A5D-4063-85C7-41F036F9F4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59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495</TotalTime>
  <Words>1487</Words>
  <Application>Microsoft Office PowerPoint</Application>
  <PresentationFormat>Экран (4:3)</PresentationFormat>
  <Paragraphs>434</Paragraphs>
  <Slides>52</Slides>
  <Notes>1</Notes>
  <HiddenSlides>0</HiddenSlides>
  <MMClips>51</MMClips>
  <ScaleCrop>false</ScaleCrop>
  <HeadingPairs>
    <vt:vector size="8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52</vt:i4>
      </vt:variant>
    </vt:vector>
  </HeadingPairs>
  <TitlesOfParts>
    <vt:vector size="66" baseType="lpstr">
      <vt:lpstr>MS Gothic</vt:lpstr>
      <vt:lpstr>Arial</vt:lpstr>
      <vt:lpstr>Calibri</vt:lpstr>
      <vt:lpstr>Comic Sans MS</vt:lpstr>
      <vt:lpstr>Helvetica-Narrow</vt:lpstr>
      <vt:lpstr>Lucida Console</vt:lpstr>
      <vt:lpstr>Lucida Sans</vt:lpstr>
      <vt:lpstr>Tahoma</vt:lpstr>
      <vt:lpstr>Times New Roman</vt:lpstr>
      <vt:lpstr>Wingdings</vt:lpstr>
      <vt:lpstr>Оформление по умолчанию</vt:lpstr>
      <vt:lpstr>Документ</vt:lpstr>
      <vt:lpstr>Слайд</vt:lpstr>
      <vt:lpstr>Диаграмма</vt:lpstr>
      <vt:lpstr>Автоматическая рубрикация текстов-2</vt:lpstr>
      <vt:lpstr>Классификаторы на основе векторов.  Линейные классификаторы</vt:lpstr>
      <vt:lpstr>Линейные классификаторы</vt:lpstr>
      <vt:lpstr>Разделение гиперплоскостями</vt:lpstr>
      <vt:lpstr>Линейный классификатор: Пример</vt:lpstr>
      <vt:lpstr>Линейное отделение: гиперплоскостями</vt:lpstr>
      <vt:lpstr>Какая гиперплоскость?</vt:lpstr>
      <vt:lpstr>Линейные классификаторы</vt:lpstr>
      <vt:lpstr>Линейные классификаторы:  Какая гиперплоскость?</vt:lpstr>
      <vt:lpstr>Другая интуиция</vt:lpstr>
      <vt:lpstr>Оптимальный линейный сепаратор SVM (Support Vector Machines)</vt:lpstr>
      <vt:lpstr>Метод опорных векторов</vt:lpstr>
      <vt:lpstr>Метод опорных векторов</vt:lpstr>
      <vt:lpstr>Результирующая формула линейного классификатора SVM</vt:lpstr>
      <vt:lpstr>На практике практически не бывает линейной разделимости</vt:lpstr>
      <vt:lpstr>Нелинейный SVM</vt:lpstr>
      <vt:lpstr>Нелинейный SVM: Пространства признаков</vt:lpstr>
      <vt:lpstr>Примеры ядер</vt:lpstr>
      <vt:lpstr>Naive Bayes vs. Другие методы</vt:lpstr>
      <vt:lpstr>Тематическая классификация (рубрицирование)   в реальных системах</vt:lpstr>
      <vt:lpstr>Методы рубрицирования</vt:lpstr>
      <vt:lpstr>Ручное рубрицирование</vt:lpstr>
      <vt:lpstr>Субъективизм экспертов</vt:lpstr>
      <vt:lpstr>Мало отличающиеся документы  имеют разные наборы рубрик: как обучаться?</vt:lpstr>
      <vt:lpstr>Субъективность ручного рубрицирования Федеральные законы 1995-1997 гг.   «О повышении минимального размера оплаты труда» </vt:lpstr>
      <vt:lpstr>Интерфейс для «чистки» коллекции документов </vt:lpstr>
      <vt:lpstr>Машинное обучение</vt:lpstr>
      <vt:lpstr>Сложные задачи автоматической рубрикации текстов: проблемы машинного обучения</vt:lpstr>
      <vt:lpstr>Множество примеров отсутствует и не может быть создано в короткое время</vt:lpstr>
      <vt:lpstr>Множество примеров существует,  но отсутствовали требования  к качеству</vt:lpstr>
      <vt:lpstr>Множество примеров противоречиво и недостаточно для  большинства рубрик (очень большие классификаторы)</vt:lpstr>
      <vt:lpstr>Множество примеров для обучения  из другой коллекции</vt:lpstr>
      <vt:lpstr>Инженерный подход</vt:lpstr>
      <vt:lpstr>Проблемы методов,  основанных на знаниях</vt:lpstr>
      <vt:lpstr>Ошибки: появление лишних рубрик (1)</vt:lpstr>
      <vt:lpstr>Ошибки: появление лишних рубрик (2)</vt:lpstr>
      <vt:lpstr>Ошибки: появление лишних рубрик (3)</vt:lpstr>
      <vt:lpstr>Ошибки: пропуск нужной рубрики</vt:lpstr>
      <vt:lpstr>Инженерный подход на основе тезаурусных знаний</vt:lpstr>
      <vt:lpstr>Автоматическая классификация текстов</vt:lpstr>
      <vt:lpstr>Лингвистическая онтология Тезаурус РуТез</vt:lpstr>
      <vt:lpstr>Фрагмент тезауруса РуТез</vt:lpstr>
      <vt:lpstr>Презентация PowerPoint</vt:lpstr>
      <vt:lpstr>Технология создания системы  классификации «с нуля»</vt:lpstr>
      <vt:lpstr>Технология автоматического рубрицирования</vt:lpstr>
      <vt:lpstr>Схема описания рубрики</vt:lpstr>
      <vt:lpstr>Представление смысла рубрики  опорными понятиями</vt:lpstr>
      <vt:lpstr>Расширенное представление рубрики понятиями тезауруса</vt:lpstr>
      <vt:lpstr>Технологии автоматической классификации на основе тезауруса для автоматического индексирования</vt:lpstr>
      <vt:lpstr>РОМИП’2007  дорожка классификации web-страниц</vt:lpstr>
      <vt:lpstr>Инженерный подход (8 чел*час): пример простого описания рубрики </vt:lpstr>
      <vt:lpstr>РОМИП2007: классификация веб-страниц</vt:lpstr>
    </vt:vector>
  </TitlesOfParts>
  <Company>CIR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boris</dc:creator>
  <cp:lastModifiedBy>Наталья Лукашевич</cp:lastModifiedBy>
  <cp:revision>84</cp:revision>
  <dcterms:created xsi:type="dcterms:W3CDTF">2011-10-09T06:49:51Z</dcterms:created>
  <dcterms:modified xsi:type="dcterms:W3CDTF">2019-06-15T15:56:16Z</dcterms:modified>
</cp:coreProperties>
</file>