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381" r:id="rId3"/>
    <p:sldId id="382" r:id="rId4"/>
    <p:sldId id="383" r:id="rId5"/>
    <p:sldId id="260" r:id="rId6"/>
    <p:sldId id="385" r:id="rId7"/>
    <p:sldId id="261" r:id="rId8"/>
    <p:sldId id="265" r:id="rId9"/>
    <p:sldId id="263" r:id="rId10"/>
    <p:sldId id="264" r:id="rId11"/>
    <p:sldId id="267" r:id="rId12"/>
    <p:sldId id="282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4" r:id="rId21"/>
    <p:sldId id="363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72" r:id="rId30"/>
    <p:sldId id="373" r:id="rId31"/>
    <p:sldId id="374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403" r:id="rId50"/>
    <p:sldId id="404" r:id="rId51"/>
    <p:sldId id="405" r:id="rId52"/>
    <p:sldId id="379" r:id="rId53"/>
    <p:sldId id="301" r:id="rId54"/>
    <p:sldId id="377" r:id="rId55"/>
    <p:sldId id="378" r:id="rId56"/>
    <p:sldId id="376" r:id="rId57"/>
    <p:sldId id="375" r:id="rId58"/>
    <p:sldId id="380" r:id="rId59"/>
    <p:sldId id="406" r:id="rId60"/>
    <p:sldId id="407" r:id="rId6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67" d="100"/>
          <a:sy n="67" d="100"/>
        </p:scale>
        <p:origin x="12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7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94E03004-0510-4381-A1F4-AF6DC5A34F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FF70B45E-0601-4B7F-A528-15B00CAAEFA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53C2B9D3-AD1B-41F1-AD7D-4A1B47EF1F0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>
            <a:extLst>
              <a:ext uri="{FF2B5EF4-FFF2-40B4-BE49-F238E27FC236}">
                <a16:creationId xmlns:a16="http://schemas.microsoft.com/office/drawing/2014/main" id="{83B69714-9198-4B0B-AC86-33A6E998590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06" name="Rectangle 6">
            <a:extLst>
              <a:ext uri="{FF2B5EF4-FFF2-40B4-BE49-F238E27FC236}">
                <a16:creationId xmlns:a16="http://schemas.microsoft.com/office/drawing/2014/main" id="{96A793E6-D80A-4185-B775-73C5526E92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7" name="Rectangle 7">
            <a:extLst>
              <a:ext uri="{FF2B5EF4-FFF2-40B4-BE49-F238E27FC236}">
                <a16:creationId xmlns:a16="http://schemas.microsoft.com/office/drawing/2014/main" id="{27DB404B-0D69-48C7-A118-2F01DB52B2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D8FB1B4-5E07-4EF6-A94D-8C247BAFC7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F5194D58-0765-46CF-A42A-4B3F325BD11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EC72F64-D5EB-40CD-A71A-7861E713193E}" type="slidenum">
              <a:rPr lang="ru-RU" altLang="ru-RU"/>
              <a:pPr algn="r" eaLnBrk="1" hangingPunct="1">
                <a:spcBef>
                  <a:spcPct val="0"/>
                </a:spcBef>
              </a:pPr>
              <a:t>40</a:t>
            </a:fld>
            <a:endParaRPr lang="ru-RU" altLang="ru-RU"/>
          </a:p>
        </p:txBody>
      </p:sp>
      <p:sp>
        <p:nvSpPr>
          <p:cNvPr id="44035" name="Slide Image Placeholder 1">
            <a:extLst>
              <a:ext uri="{FF2B5EF4-FFF2-40B4-BE49-F238E27FC236}">
                <a16:creationId xmlns:a16="http://schemas.microsoft.com/office/drawing/2014/main" id="{3CCF9B3F-24CA-4BDE-BE50-3902EE4FFF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4036" name="Notes Placeholder 2">
            <a:extLst>
              <a:ext uri="{FF2B5EF4-FFF2-40B4-BE49-F238E27FC236}">
                <a16:creationId xmlns:a16="http://schemas.microsoft.com/office/drawing/2014/main" id="{170A02CB-C20E-4053-8D3A-AB8FBC2A2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ru-RU"/>
              <a:t>Note that this was discussed in the review section, for giving better estimates in the spelling correction exercise.</a:t>
            </a:r>
          </a:p>
        </p:txBody>
      </p:sp>
      <p:sp>
        <p:nvSpPr>
          <p:cNvPr id="44037" name="Slide Number Placeholder 3">
            <a:extLst>
              <a:ext uri="{FF2B5EF4-FFF2-40B4-BE49-F238E27FC236}">
                <a16:creationId xmlns:a16="http://schemas.microsoft.com/office/drawing/2014/main" id="{EFC05A0D-FD04-41E5-9FA6-38D8F25357A7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65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65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65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65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E54FDC0-FA8D-4A8F-93D2-0681CDF4688D}" type="slidenum">
              <a:rPr lang="en-US" altLang="ru-RU" sz="1100"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</a:pPr>
              <a:t>40</a:t>
            </a:fld>
            <a:endParaRPr lang="en-US" altLang="ru-RU" sz="1100"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">
            <a:extLst>
              <a:ext uri="{FF2B5EF4-FFF2-40B4-BE49-F238E27FC236}">
                <a16:creationId xmlns:a16="http://schemas.microsoft.com/office/drawing/2014/main" id="{2BF39F62-BA00-4BE8-81B3-A7483181B5B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AF114A9-7BCF-404D-BC3A-33B475BB3C51}" type="slidenum">
              <a:rPr lang="en-US" altLang="ru-RU">
                <a:ea typeface="ＭＳ Ｐゴシック" panose="020B0600070205080204" pitchFamily="34" charset="-128"/>
              </a:rPr>
              <a:pPr algn="r" eaLnBrk="1" hangingPunct="1">
                <a:spcBef>
                  <a:spcPct val="0"/>
                </a:spcBef>
              </a:pPr>
              <a:t>54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59395" name="Rectangle 1">
            <a:extLst>
              <a:ext uri="{FF2B5EF4-FFF2-40B4-BE49-F238E27FC236}">
                <a16:creationId xmlns:a16="http://schemas.microsoft.com/office/drawing/2014/main" id="{B2C1D032-17E9-4D18-B535-05C63311EB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solidFill>
            <a:srgbClr val="FFFFFF"/>
          </a:solidFill>
          <a:ln/>
        </p:spPr>
      </p:sp>
      <p:sp>
        <p:nvSpPr>
          <p:cNvPr id="59396" name="Rectangle 2">
            <a:extLst>
              <a:ext uri="{FF2B5EF4-FFF2-40B4-BE49-F238E27FC236}">
                <a16:creationId xmlns:a16="http://schemas.microsoft.com/office/drawing/2014/main" id="{60272ADB-A729-4D16-B3E6-D321B1AD50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">
            <a:extLst>
              <a:ext uri="{FF2B5EF4-FFF2-40B4-BE49-F238E27FC236}">
                <a16:creationId xmlns:a16="http://schemas.microsoft.com/office/drawing/2014/main" id="{C43B1968-AB8A-492C-9B27-08DB95BFFAA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2F9C13E-B451-4A45-9631-1AC0DD239BDE}" type="slidenum">
              <a:rPr lang="en-US" altLang="ru-RU">
                <a:ea typeface="ＭＳ Ｐゴシック" panose="020B0600070205080204" pitchFamily="34" charset="-128"/>
              </a:rPr>
              <a:pPr algn="r" eaLnBrk="1" hangingPunct="1">
                <a:spcBef>
                  <a:spcPct val="0"/>
                </a:spcBef>
              </a:pPr>
              <a:t>55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61443" name="Rectangle 1">
            <a:extLst>
              <a:ext uri="{FF2B5EF4-FFF2-40B4-BE49-F238E27FC236}">
                <a16:creationId xmlns:a16="http://schemas.microsoft.com/office/drawing/2014/main" id="{C8DB23B2-F6FE-4E62-A9EA-D40FF15E3B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solidFill>
            <a:srgbClr val="FFFFFF"/>
          </a:solidFill>
          <a:ln/>
        </p:spPr>
      </p:sp>
      <p:sp>
        <p:nvSpPr>
          <p:cNvPr id="61444" name="Rectangle 2">
            <a:extLst>
              <a:ext uri="{FF2B5EF4-FFF2-40B4-BE49-F238E27FC236}">
                <a16:creationId xmlns:a16="http://schemas.microsoft.com/office/drawing/2014/main" id="{7E317921-D1C1-4B71-876B-E6955459E2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">
            <a:extLst>
              <a:ext uri="{FF2B5EF4-FFF2-40B4-BE49-F238E27FC236}">
                <a16:creationId xmlns:a16="http://schemas.microsoft.com/office/drawing/2014/main" id="{712BE39F-6499-428C-BD3C-A5874C7EDD4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48919AB-CB2E-4316-A375-78EEBE59ADB6}" type="slidenum">
              <a:rPr lang="en-US" altLang="ru-RU">
                <a:ea typeface="ＭＳ Ｐゴシック" panose="020B0600070205080204" pitchFamily="34" charset="-128"/>
              </a:rPr>
              <a:pPr algn="r" eaLnBrk="1" hangingPunct="1">
                <a:spcBef>
                  <a:spcPct val="0"/>
                </a:spcBef>
              </a:pPr>
              <a:t>56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63491" name="Rectangle 1">
            <a:extLst>
              <a:ext uri="{FF2B5EF4-FFF2-40B4-BE49-F238E27FC236}">
                <a16:creationId xmlns:a16="http://schemas.microsoft.com/office/drawing/2014/main" id="{241C3A91-8E33-420A-ADD5-E43E3A0CF6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solidFill>
            <a:srgbClr val="FFFFFF"/>
          </a:solidFill>
          <a:ln/>
        </p:spPr>
      </p:sp>
      <p:sp>
        <p:nvSpPr>
          <p:cNvPr id="63492" name="Rectangle 2">
            <a:extLst>
              <a:ext uri="{FF2B5EF4-FFF2-40B4-BE49-F238E27FC236}">
                <a16:creationId xmlns:a16="http://schemas.microsoft.com/office/drawing/2014/main" id="{4EB45D66-ACCB-4BCB-AF1B-1664C58499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60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8C41348-D409-4EFD-8A98-EEE8E2F84F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FBA16F-007D-4BCF-B6BB-D4A77298E1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A39927A-B165-4D6C-97DE-D7E410704D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2639C-B03A-4B43-83E5-90A96594F1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856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F8CE5A4-09CF-49D9-83E2-340F67359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B57AE75-34AC-4F03-80F7-648A5222C5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E29A8B-815D-48A8-807B-36606D7B85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D5DEA-F1AC-4D74-91F3-5F58A64EF7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7264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40EE15-55F9-44BB-8833-BEDDC45139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C6B75D-5C86-4ADD-9B60-BDB35384C7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CA5508-1780-404A-B384-6725FCDE96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25CFD-9866-42B0-8FAC-F188FD5299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235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EA10D9-0650-40CE-B031-2DBBF48450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9CF88D-AE1E-4E82-AE66-15E53D6FEF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D7EFFA-3EBB-495A-90D1-A01E092AC8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C9D74-D51F-4D5D-A398-6361AE1E15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57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508F07-96EB-46E2-909B-831819E3C0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A72698C-C933-4CEB-8483-9AA82300D5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8FB199-56F5-48A6-988F-4E11B601B4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687E6-99E8-4472-860D-F50D32F11C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3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F8E3AC-4F07-4244-8DA9-2497760EC2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D7C9E-8846-41D4-A573-56EC36DBF2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D91032-04F6-4A62-93BA-43997AF214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D9DF0-4489-4B4F-BC88-F79717C6A4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232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0BE569C-A507-4175-8C74-592E418893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1503DED-D1D5-446B-9D4E-F7156392E5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4D1A043-B8AF-4A15-A674-F01A63BF5A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5307E-2688-4467-BB67-C0B6846F9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30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3B0C034-9AA3-48D6-A299-4F49C674E0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6A11F0B-84BE-4901-A315-3544F376C9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7841F30-BF9B-4ED0-8A02-234D9E6FB1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B7D9D-A708-4BE7-AE79-6AB77F7E6C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631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DCA161E-BA7D-498A-8795-D252F4C0AB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8A5C5BC-B304-4607-B250-B3C8373A8A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40029F0-2064-4EF0-A6BB-DE6D8853BB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343B1-7736-4098-B503-2868D34D9C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0864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657360-C9CE-4049-AD87-BE02E0F472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FEF119-C70C-4611-A8CF-F9ABA94EB8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3BFFBC-A6E5-44D3-B079-F2EA56EF81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54764-620D-4020-90C4-779648E84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949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A5E6C6-6694-4397-B453-7928ADF0E9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483D42-60B2-4BC7-8FAC-B6956D4BAD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5F4E74-BAC5-401F-9CA7-D86D0675AF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D57B1-DB14-4258-8011-47C680513D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0497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8EAC323-DC74-465D-8E59-AE66D19278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E2DF168-52AE-416E-B524-8B8CCB1F9D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9428832-EEF5-4725-8FCB-BC5FD07CF07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F2C984A-97B9-4DE7-A59B-3ACC08E402D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9EB53CB-62AA-4145-95AD-DD23EDEB03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C70AD7D-657E-4F4B-A286-1015CBAD9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1.png"/><Relationship Id="rId2" Type="http://schemas.microsoft.com/office/2007/relationships/media" Target="../media/media20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audio" Target="../media/media34.m4a"/><Relationship Id="rId7" Type="http://schemas.openxmlformats.org/officeDocument/2006/relationships/oleObject" Target="../embeddings/oleObject3.bin"/><Relationship Id="rId2" Type="http://schemas.microsoft.com/office/2007/relationships/media" Target="../media/media34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.png"/><Relationship Id="rId3" Type="http://schemas.openxmlformats.org/officeDocument/2006/relationships/audio" Target="../media/media35.m4a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0.wmf"/><Relationship Id="rId2" Type="http://schemas.microsoft.com/office/2007/relationships/media" Target="../media/media35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9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7.m4a"/><Relationship Id="rId7" Type="http://schemas.openxmlformats.org/officeDocument/2006/relationships/image" Target="../media/image1.png"/><Relationship Id="rId2" Type="http://schemas.microsoft.com/office/2007/relationships/media" Target="../media/media37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audio" Target="../media/media38.m4a"/><Relationship Id="rId7" Type="http://schemas.openxmlformats.org/officeDocument/2006/relationships/oleObject" Target="../embeddings/oleObject10.bin"/><Relationship Id="rId2" Type="http://schemas.microsoft.com/office/2007/relationships/media" Target="../media/media38.m4a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audio" Target="../media/media39.m4a"/><Relationship Id="rId7" Type="http://schemas.openxmlformats.org/officeDocument/2006/relationships/oleObject" Target="../embeddings/oleObject12.bin"/><Relationship Id="rId2" Type="http://schemas.microsoft.com/office/2007/relationships/media" Target="../media/media39.m4a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1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audio" Target="../media/media40.m4a"/><Relationship Id="rId7" Type="http://schemas.openxmlformats.org/officeDocument/2006/relationships/image" Target="../media/image16.wmf"/><Relationship Id="rId2" Type="http://schemas.microsoft.com/office/2007/relationships/media" Target="../media/media40.m4a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7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media41.m4a"/><Relationship Id="rId7" Type="http://schemas.openxmlformats.org/officeDocument/2006/relationships/image" Target="../media/image1.png"/><Relationship Id="rId2" Type="http://schemas.microsoft.com/office/2007/relationships/media" Target="../media/media41.m4a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5.bin"/><Relationship Id="rId4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audio" Target="../media/media42.m4a"/><Relationship Id="rId7" Type="http://schemas.openxmlformats.org/officeDocument/2006/relationships/oleObject" Target="../embeddings/oleObject17.bin"/><Relationship Id="rId2" Type="http://schemas.microsoft.com/office/2007/relationships/media" Target="../media/media42.m4a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3.m4a"/><Relationship Id="rId7" Type="http://schemas.openxmlformats.org/officeDocument/2006/relationships/image" Target="../media/image1.png"/><Relationship Id="rId2" Type="http://schemas.microsoft.com/office/2007/relationships/media" Target="../media/media43.m4a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8.bin"/><Relationship Id="rId4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4.m4a"/><Relationship Id="rId7" Type="http://schemas.openxmlformats.org/officeDocument/2006/relationships/image" Target="../media/image1.png"/><Relationship Id="rId2" Type="http://schemas.microsoft.com/office/2007/relationships/media" Target="../media/media44.m4a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9.bin"/><Relationship Id="rId4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hyperlink" Target="mailto:ddlewis4@att.net" TargetMode="External"/><Relationship Id="rId5" Type="http://schemas.openxmlformats.org/officeDocument/2006/relationships/hyperlink" Target="mailto:aj6xfdou7@yahoo.com" TargetMode="Externa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1.png"/><Relationship Id="rId4" Type="http://schemas.openxmlformats.org/officeDocument/2006/relationships/hyperlink" Target="http://spamassassin.apache.org/tests_3_3_x.html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5" Type="http://schemas.openxmlformats.org/officeDocument/2006/relationships/image" Target="../media/image1.png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12C5692-1707-4FAB-A563-D3CF84C0EDD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Автоматическая классификация текстов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2618422-A31B-4867-9055-3418F2C812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400"/>
              <a:t>Text categorization</a:t>
            </a:r>
          </a:p>
          <a:p>
            <a:pPr eaLnBrk="1" hangingPunct="1">
              <a:lnSpc>
                <a:spcPct val="80000"/>
              </a:lnSpc>
            </a:pPr>
            <a:endParaRPr lang="en-US" altLang="ru-RU" sz="2400"/>
          </a:p>
          <a:p>
            <a:pPr eaLnBrk="1" hangingPunct="1">
              <a:lnSpc>
                <a:spcPct val="80000"/>
              </a:lnSpc>
            </a:pPr>
            <a:r>
              <a:rPr lang="en-US" altLang="ru-RU" sz="2000"/>
              <a:t>Manning </a:t>
            </a:r>
            <a:r>
              <a:rPr lang="ru-RU" altLang="ru-RU" sz="2000"/>
              <a:t>и др. Введение в информационный поиск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гл. 13, 14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3C40180-5053-43BF-B039-54A73A8798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101CC28E-8E5E-4D06-B0BA-EA53E45383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001000" cy="1066800"/>
          </a:xfrm>
        </p:spPr>
        <p:txBody>
          <a:bodyPr/>
          <a:lstStyle/>
          <a:p>
            <a:pPr eaLnBrk="1" hangingPunct="1"/>
            <a:r>
              <a:rPr lang="en-US" altLang="ru-RU" sz="3600">
                <a:solidFill>
                  <a:srgbClr val="990099"/>
                </a:solidFill>
              </a:rPr>
              <a:t>Reuters: </a:t>
            </a:r>
            <a:r>
              <a:rPr lang="ru-RU" altLang="ru-RU" sz="3600">
                <a:solidFill>
                  <a:srgbClr val="990099"/>
                </a:solidFill>
              </a:rPr>
              <a:t>пример описания рубрики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8CCAD58-95ED-496F-A036-328ED3D582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if     (wheat &amp; farm) or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       (wheat &amp; commodity) or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       (bushels &amp; export) or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       (wheat &amp; tonnes) or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       (wheat &amp; winter and (¬ soft)) 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then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       WHEAT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else   </a:t>
            </a:r>
            <a:endParaRPr lang="ru-RU" altLang="ru-RU" sz="2400" b="1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400" b="1">
                <a:latin typeface="Courier New" panose="02070309020205020404" pitchFamily="49" charset="0"/>
              </a:rPr>
              <a:t>  (</a:t>
            </a:r>
            <a:r>
              <a:rPr lang="en-US" altLang="ru-RU" sz="2400" b="1">
                <a:latin typeface="Courier New" panose="02070309020205020404" pitchFamily="49" charset="0"/>
              </a:rPr>
              <a:t>not </a:t>
            </a:r>
            <a:r>
              <a:rPr lang="en-US" altLang="ru-RU" sz="2400" b="1">
                <a:latin typeface="Courier New" panose="02070309020205020404" pitchFamily="49" charset="0"/>
                <a:cs typeface="Courier New" panose="02070309020205020404" pitchFamily="49" charset="0"/>
              </a:rPr>
              <a:t>WHEAT)</a:t>
            </a:r>
            <a:endParaRPr lang="ru-RU" altLang="ru-RU" sz="24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E48A4DE-F253-41A1-A949-5F8C6509AF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7267E9F-18E1-4F99-96A6-2B2955DCF7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696200" cy="9906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Автоматическая рубрикация: Методы машинного обучения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0E3B22C-4F58-4E79-A168-A4FE035C30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Имеется коллекция отрубрицированных людьми текстов.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Для каждой рубрики</a:t>
            </a:r>
            <a:r>
              <a:rPr lang="en-US" altLang="ru-RU"/>
              <a:t> </a:t>
            </a:r>
            <a:r>
              <a:rPr lang="ru-RU" altLang="ru-RU"/>
              <a:t>имеется множество положительных и отрицательных примеров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E77E5A4-6046-48BD-AF5E-23117CA093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6FF39076-0785-4C6D-B84D-D750367BC3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Методы машинного для задачи автоматической рубрикации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60557DBC-30EE-42F9-BF8F-C20B4EDF67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Метод Байеса (</a:t>
            </a:r>
            <a:r>
              <a:rPr lang="en-US" altLang="ru-RU" sz="2400"/>
              <a:t>Naive Bayes </a:t>
            </a:r>
            <a:r>
              <a:rPr lang="ru-RU" altLang="ru-RU" sz="2400"/>
              <a:t>)</a:t>
            </a:r>
          </a:p>
          <a:p>
            <a:pPr eaLnBrk="1" hangingPunct="1"/>
            <a:r>
              <a:rPr lang="ru-RU" altLang="ru-RU" sz="2400"/>
              <a:t>Метод </a:t>
            </a:r>
            <a:r>
              <a:rPr lang="en-US" altLang="ru-RU" sz="2400"/>
              <a:t>Roccio</a:t>
            </a:r>
            <a:endParaRPr lang="ru-RU" altLang="ru-RU" sz="2400"/>
          </a:p>
          <a:p>
            <a:pPr eaLnBrk="1" hangingPunct="1"/>
            <a:r>
              <a:rPr lang="ru-RU" altLang="ru-RU" sz="2400"/>
              <a:t>Метод ближайшего соседа (</a:t>
            </a:r>
            <a:r>
              <a:rPr lang="en-US" altLang="ru-RU" sz="2400"/>
              <a:t>k-Nearest Neighbors – knn)</a:t>
            </a:r>
            <a:endParaRPr lang="ru-RU" altLang="ru-RU" sz="2400"/>
          </a:p>
          <a:p>
            <a:pPr eaLnBrk="1" hangingPunct="1"/>
            <a:r>
              <a:rPr lang="ru-RU" altLang="ru-RU" sz="2400"/>
              <a:t>Метод опорных векторов (</a:t>
            </a:r>
            <a:r>
              <a:rPr lang="en-US" altLang="ru-RU" sz="2400"/>
              <a:t>Support-vector machines </a:t>
            </a:r>
            <a:r>
              <a:rPr lang="ru-RU" altLang="ru-RU" sz="2400"/>
              <a:t>– </a:t>
            </a:r>
            <a:r>
              <a:rPr lang="en-US" altLang="ru-RU" sz="2400"/>
              <a:t>SVM)</a:t>
            </a:r>
            <a:endParaRPr lang="ru-RU" altLang="ru-RU" sz="2400"/>
          </a:p>
          <a:p>
            <a:pPr eaLnBrk="1" hangingPunct="1"/>
            <a:endParaRPr lang="en-US" altLang="ru-RU" sz="2400"/>
          </a:p>
          <a:p>
            <a:pPr eaLnBrk="1" hangingPunct="1"/>
            <a:r>
              <a:rPr lang="ru-RU" altLang="ru-RU" sz="2400"/>
              <a:t>В настоящее время: активно развиваются подходы на основе нейронных сетей</a:t>
            </a:r>
            <a:endParaRPr lang="en-US" altLang="ru-RU" sz="2400"/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en-US" altLang="ru-RU" sz="2800"/>
              <a:t>!!</a:t>
            </a:r>
            <a:r>
              <a:rPr lang="ru-RU" altLang="ru-RU" sz="2800"/>
              <a:t>Должно быть размечено много данных.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5A5E8D4-FCD2-4C66-A19F-552DF83141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>
            <a:extLst>
              <a:ext uri="{FF2B5EF4-FFF2-40B4-BE49-F238E27FC236}">
                <a16:creationId xmlns:a16="http://schemas.microsoft.com/office/drawing/2014/main" id="{133B72EE-17B2-4F2D-A7CE-03CA7F61B78C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600"/>
              <a:t>Классификаторы на основе  пространства векторов</a:t>
            </a:r>
          </a:p>
        </p:txBody>
      </p:sp>
      <p:sp>
        <p:nvSpPr>
          <p:cNvPr id="15363" name="Rectangle 5">
            <a:extLst>
              <a:ext uri="{FF2B5EF4-FFF2-40B4-BE49-F238E27FC236}">
                <a16:creationId xmlns:a16="http://schemas.microsoft.com/office/drawing/2014/main" id="{AC856EA8-E1A4-42C3-9CA6-922AA794B34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C8CC07-E019-47A9-A8DE-0F000976B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517497D-3DFA-47B4-A17D-EFBFEB4E790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Классификация на основе </a:t>
            </a:r>
            <a:br>
              <a:rPr lang="ru-RU" altLang="ru-RU" sz="3200"/>
            </a:br>
            <a:r>
              <a:rPr lang="ru-RU" altLang="ru-RU" sz="3200"/>
              <a:t>пространства векторов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73FAAA7E-7D94-43E5-8D50-52BEC6CBE3B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2800"/>
              <a:t>Документы – вектора, точки в векторном пространстве</a:t>
            </a:r>
          </a:p>
          <a:p>
            <a:pPr eaLnBrk="1" hangingPunct="1"/>
            <a:r>
              <a:rPr lang="ru-RU" altLang="ru-RU" sz="2800"/>
              <a:t>Предположения:</a:t>
            </a:r>
          </a:p>
          <a:p>
            <a:pPr lvl="1" eaLnBrk="1" hangingPunct="1"/>
            <a:r>
              <a:rPr lang="ru-RU" altLang="ru-RU" sz="2400"/>
              <a:t> Документы одного класса находятся в одной области пространства</a:t>
            </a:r>
          </a:p>
          <a:p>
            <a:pPr lvl="1" eaLnBrk="1" hangingPunct="1"/>
            <a:r>
              <a:rPr lang="ru-RU" altLang="ru-RU" sz="2400"/>
              <a:t>Документы из разных классов находятся в непересекающихся областях</a:t>
            </a:r>
          </a:p>
          <a:p>
            <a:pPr lvl="1" eaLnBrk="1" hangingPunct="1"/>
            <a:endParaRPr lang="ru-RU" altLang="ru-RU" sz="2400"/>
          </a:p>
          <a:p>
            <a:pPr lvl="1" eaLnBrk="1" hangingPunct="1"/>
            <a:r>
              <a:rPr lang="ru-RU" altLang="ru-RU" sz="2400"/>
              <a:t>Таким образом: нужно найти разделяющую поверхность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F1B77D8-D9E2-4623-AB6F-E32E49D520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>
            <a:extLst>
              <a:ext uri="{FF2B5EF4-FFF2-40B4-BE49-F238E27FC236}">
                <a16:creationId xmlns:a16="http://schemas.microsoft.com/office/drawing/2014/main" id="{2C06ED2F-D6AE-4241-BEF1-F47A8A376A32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F150879B-3217-4A5A-94A6-B534BB4D61F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45FD1E33-BF88-45DE-AD90-65C4F79FC60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Документы в векторном пространстве</a:t>
            </a:r>
            <a:endParaRPr lang="en-US" altLang="ru-RU" sz="3200"/>
          </a:p>
        </p:txBody>
      </p:sp>
      <p:sp>
        <p:nvSpPr>
          <p:cNvPr id="17412" name="Oval 3">
            <a:extLst>
              <a:ext uri="{FF2B5EF4-FFF2-40B4-BE49-F238E27FC236}">
                <a16:creationId xmlns:a16="http://schemas.microsoft.com/office/drawing/2014/main" id="{C3647498-78EF-476F-A8B6-2F99BC323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3" name="Oval 4">
            <a:extLst>
              <a:ext uri="{FF2B5EF4-FFF2-40B4-BE49-F238E27FC236}">
                <a16:creationId xmlns:a16="http://schemas.microsoft.com/office/drawing/2014/main" id="{677C2E60-1E18-4A3D-A092-DC147C0D3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352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4" name="Oval 5">
            <a:extLst>
              <a:ext uri="{FF2B5EF4-FFF2-40B4-BE49-F238E27FC236}">
                <a16:creationId xmlns:a16="http://schemas.microsoft.com/office/drawing/2014/main" id="{643E32D0-5E5B-433D-A864-E1B715D13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8768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5" name="Oval 6">
            <a:extLst>
              <a:ext uri="{FF2B5EF4-FFF2-40B4-BE49-F238E27FC236}">
                <a16:creationId xmlns:a16="http://schemas.microsoft.com/office/drawing/2014/main" id="{4C10DE5D-3896-4EE2-B6A3-39E6C7A62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2004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6" name="Oval 7">
            <a:extLst>
              <a:ext uri="{FF2B5EF4-FFF2-40B4-BE49-F238E27FC236}">
                <a16:creationId xmlns:a16="http://schemas.microsoft.com/office/drawing/2014/main" id="{D265DE44-C8C7-4E7B-B5A5-D095A614E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7" name="Oval 8">
            <a:extLst>
              <a:ext uri="{FF2B5EF4-FFF2-40B4-BE49-F238E27FC236}">
                <a16:creationId xmlns:a16="http://schemas.microsoft.com/office/drawing/2014/main" id="{93006542-489A-46A2-A48C-AA7A9A8B9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8" name="Oval 9">
            <a:extLst>
              <a:ext uri="{FF2B5EF4-FFF2-40B4-BE49-F238E27FC236}">
                <a16:creationId xmlns:a16="http://schemas.microsoft.com/office/drawing/2014/main" id="{BDCC6D50-827C-46C6-83BA-E2EAD97EC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657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19" name="Oval 10">
            <a:extLst>
              <a:ext uri="{FF2B5EF4-FFF2-40B4-BE49-F238E27FC236}">
                <a16:creationId xmlns:a16="http://schemas.microsoft.com/office/drawing/2014/main" id="{88CCA80E-B17F-46D4-91BC-00F9E23C4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429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0" name="Oval 11">
            <a:extLst>
              <a:ext uri="{FF2B5EF4-FFF2-40B4-BE49-F238E27FC236}">
                <a16:creationId xmlns:a16="http://schemas.microsoft.com/office/drawing/2014/main" id="{6FBBB6F2-743C-4041-B547-12D16D801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048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1" name="Oval 12">
            <a:extLst>
              <a:ext uri="{FF2B5EF4-FFF2-40B4-BE49-F238E27FC236}">
                <a16:creationId xmlns:a16="http://schemas.microsoft.com/office/drawing/2014/main" id="{EFBA091A-A8FF-400C-A017-CCA8BDB97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2" name="Oval 13">
            <a:extLst>
              <a:ext uri="{FF2B5EF4-FFF2-40B4-BE49-F238E27FC236}">
                <a16:creationId xmlns:a16="http://schemas.microsoft.com/office/drawing/2014/main" id="{AD4D3724-92B9-4A2D-8754-9B0A1E8F6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438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3" name="Oval 14">
            <a:extLst>
              <a:ext uri="{FF2B5EF4-FFF2-40B4-BE49-F238E27FC236}">
                <a16:creationId xmlns:a16="http://schemas.microsoft.com/office/drawing/2014/main" id="{D0EAB0E5-BE8A-4775-AC3E-9E66504C6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962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4" name="Oval 15">
            <a:extLst>
              <a:ext uri="{FF2B5EF4-FFF2-40B4-BE49-F238E27FC236}">
                <a16:creationId xmlns:a16="http://schemas.microsoft.com/office/drawing/2014/main" id="{2A0CA120-89A2-4363-82E3-F7A6F2B90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5" name="Oval 16">
            <a:extLst>
              <a:ext uri="{FF2B5EF4-FFF2-40B4-BE49-F238E27FC236}">
                <a16:creationId xmlns:a16="http://schemas.microsoft.com/office/drawing/2014/main" id="{8980D0CF-56E6-4CD0-9CF9-116D80A16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8956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6" name="Oval 17">
            <a:extLst>
              <a:ext uri="{FF2B5EF4-FFF2-40B4-BE49-F238E27FC236}">
                <a16:creationId xmlns:a16="http://schemas.microsoft.com/office/drawing/2014/main" id="{3165D4CA-DF46-4402-A0D3-E2BB342C4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048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7" name="Oval 18">
            <a:extLst>
              <a:ext uri="{FF2B5EF4-FFF2-40B4-BE49-F238E27FC236}">
                <a16:creationId xmlns:a16="http://schemas.microsoft.com/office/drawing/2014/main" id="{7E0C0521-BB09-45B0-B79F-E2512E448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50292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8" name="Oval 19">
            <a:extLst>
              <a:ext uri="{FF2B5EF4-FFF2-40B4-BE49-F238E27FC236}">
                <a16:creationId xmlns:a16="http://schemas.microsoft.com/office/drawing/2014/main" id="{4270283E-56F0-428D-BC7B-23144880B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9436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29" name="Oval 20">
            <a:extLst>
              <a:ext uri="{FF2B5EF4-FFF2-40B4-BE49-F238E27FC236}">
                <a16:creationId xmlns:a16="http://schemas.microsoft.com/office/drawing/2014/main" id="{89BD0E4F-42C0-4264-B2C3-4F5A08602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30" name="Oval 21">
            <a:extLst>
              <a:ext uri="{FF2B5EF4-FFF2-40B4-BE49-F238E27FC236}">
                <a16:creationId xmlns:a16="http://schemas.microsoft.com/office/drawing/2014/main" id="{D3813301-E7FD-4F14-9DA8-E3A9FFE6C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31" name="Oval 22">
            <a:extLst>
              <a:ext uri="{FF2B5EF4-FFF2-40B4-BE49-F238E27FC236}">
                <a16:creationId xmlns:a16="http://schemas.microsoft.com/office/drawing/2014/main" id="{67E21816-F545-427D-A06A-74FBB0F30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76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32" name="Oval 23">
            <a:extLst>
              <a:ext uri="{FF2B5EF4-FFF2-40B4-BE49-F238E27FC236}">
                <a16:creationId xmlns:a16="http://schemas.microsoft.com/office/drawing/2014/main" id="{5807FCB6-E255-462E-B661-08D6B496B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7433" name="Line 24">
            <a:extLst>
              <a:ext uri="{FF2B5EF4-FFF2-40B4-BE49-F238E27FC236}">
                <a16:creationId xmlns:a16="http://schemas.microsoft.com/office/drawing/2014/main" id="{7885E1DE-332E-4935-833D-2CC48EE715B1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1905000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34" name="Text Box 25">
            <a:extLst>
              <a:ext uri="{FF2B5EF4-FFF2-40B4-BE49-F238E27FC236}">
                <a16:creationId xmlns:a16="http://schemas.microsoft.com/office/drawing/2014/main" id="{53822390-1637-4119-BB1A-88A1B059C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281488"/>
            <a:ext cx="1327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Government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7435" name="Text Box 26">
            <a:extLst>
              <a:ext uri="{FF2B5EF4-FFF2-40B4-BE49-F238E27FC236}">
                <a16:creationId xmlns:a16="http://schemas.microsoft.com/office/drawing/2014/main" id="{0D57F0DB-CCCD-4E8E-8136-3A06B4644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00600"/>
            <a:ext cx="895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Science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7436" name="Text Box 27">
            <a:extLst>
              <a:ext uri="{FF2B5EF4-FFF2-40B4-BE49-F238E27FC236}">
                <a16:creationId xmlns:a16="http://schemas.microsoft.com/office/drawing/2014/main" id="{B4E9F6E5-18B8-4FF8-B03E-D57FE591B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Arts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7437" name="TextBox 28">
            <a:extLst>
              <a:ext uri="{FF2B5EF4-FFF2-40B4-BE49-F238E27FC236}">
                <a16:creationId xmlns:a16="http://schemas.microsoft.com/office/drawing/2014/main" id="{F2051810-30D4-4F78-A175-604F43D66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DF0B3B-1B8E-4662-9CAD-F1F48D7597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>
            <a:extLst>
              <a:ext uri="{FF2B5EF4-FFF2-40B4-BE49-F238E27FC236}">
                <a16:creationId xmlns:a16="http://schemas.microsoft.com/office/drawing/2014/main" id="{A1644C89-7D28-46F4-875F-293A0B0C5AB3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C0FC7BE-F081-44CD-B917-4557A485EE0C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A301F5F-2F93-4A8D-B23A-0881E870DF6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Документ относится к какому классу?</a:t>
            </a:r>
            <a:endParaRPr lang="en-US" altLang="ru-RU" sz="3200"/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6335B8B-A8D6-48E0-9BA5-6A9919190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SzPct val="60000"/>
              <a:buFont typeface="Wingdings" panose="05000000000000000000" pitchFamily="2" charset="2"/>
              <a:buChar char="n"/>
            </a:pPr>
            <a:endParaRPr lang="ru-RU" altLang="ru-RU" sz="26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8437" name="Oval 22">
            <a:extLst>
              <a:ext uri="{FF2B5EF4-FFF2-40B4-BE49-F238E27FC236}">
                <a16:creationId xmlns:a16="http://schemas.microsoft.com/office/drawing/2014/main" id="{70864BA7-042E-4FCE-90DC-EE67D8E75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8438" name="Oval 23">
            <a:extLst>
              <a:ext uri="{FF2B5EF4-FFF2-40B4-BE49-F238E27FC236}">
                <a16:creationId xmlns:a16="http://schemas.microsoft.com/office/drawing/2014/main" id="{FA027C28-81FB-4C14-AD72-64D15B882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76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8439" name="Oval 24">
            <a:extLst>
              <a:ext uri="{FF2B5EF4-FFF2-40B4-BE49-F238E27FC236}">
                <a16:creationId xmlns:a16="http://schemas.microsoft.com/office/drawing/2014/main" id="{FFAF0F2A-33E0-445E-B852-E2952BF1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8440" name="Line 25">
            <a:extLst>
              <a:ext uri="{FF2B5EF4-FFF2-40B4-BE49-F238E27FC236}">
                <a16:creationId xmlns:a16="http://schemas.microsoft.com/office/drawing/2014/main" id="{327945CD-92F8-4989-BC51-4B5D92F701A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1905000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Text Box 26">
            <a:extLst>
              <a:ext uri="{FF2B5EF4-FFF2-40B4-BE49-F238E27FC236}">
                <a16:creationId xmlns:a16="http://schemas.microsoft.com/office/drawing/2014/main" id="{5DD0FF58-57EC-4B0D-A618-EBDE6363D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281488"/>
            <a:ext cx="1327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Government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8442" name="Text Box 27">
            <a:extLst>
              <a:ext uri="{FF2B5EF4-FFF2-40B4-BE49-F238E27FC236}">
                <a16:creationId xmlns:a16="http://schemas.microsoft.com/office/drawing/2014/main" id="{A40382AD-E571-4CB0-9771-A6F8CAEBA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00600"/>
            <a:ext cx="895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Science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8443" name="Text Box 28">
            <a:extLst>
              <a:ext uri="{FF2B5EF4-FFF2-40B4-BE49-F238E27FC236}">
                <a16:creationId xmlns:a16="http://schemas.microsoft.com/office/drawing/2014/main" id="{420A7BCF-834D-4242-A484-1A8391AD7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Arts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grpSp>
        <p:nvGrpSpPr>
          <p:cNvPr id="18444" name="Group 36">
            <a:extLst>
              <a:ext uri="{FF2B5EF4-FFF2-40B4-BE49-F238E27FC236}">
                <a16:creationId xmlns:a16="http://schemas.microsoft.com/office/drawing/2014/main" id="{741A0F6B-FB7A-4C7B-B1CE-5669B1CEACF4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2438400"/>
            <a:ext cx="4191000" cy="3657600"/>
            <a:chOff x="1008" y="1536"/>
            <a:chExt cx="2640" cy="2304"/>
          </a:xfrm>
        </p:grpSpPr>
        <p:sp>
          <p:nvSpPr>
            <p:cNvPr id="18447" name="Oval 4">
              <a:extLst>
                <a:ext uri="{FF2B5EF4-FFF2-40B4-BE49-F238E27FC236}">
                  <a16:creationId xmlns:a16="http://schemas.microsoft.com/office/drawing/2014/main" id="{8FDFBEA0-65D3-4E8B-BCD1-38EA47B65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48" name="Oval 5">
              <a:extLst>
                <a:ext uri="{FF2B5EF4-FFF2-40B4-BE49-F238E27FC236}">
                  <a16:creationId xmlns:a16="http://schemas.microsoft.com/office/drawing/2014/main" id="{8B8A5E40-31B2-469E-856F-37D92643D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11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49" name="Oval 6">
              <a:extLst>
                <a:ext uri="{FF2B5EF4-FFF2-40B4-BE49-F238E27FC236}">
                  <a16:creationId xmlns:a16="http://schemas.microsoft.com/office/drawing/2014/main" id="{F6ACB315-E3EF-489B-A3F5-68FAA9CD3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3072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0" name="Oval 7">
              <a:extLst>
                <a:ext uri="{FF2B5EF4-FFF2-40B4-BE49-F238E27FC236}">
                  <a16:creationId xmlns:a16="http://schemas.microsoft.com/office/drawing/2014/main" id="{95409AC7-EEC6-4CCF-8B60-F422FE562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016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1" name="Oval 8">
              <a:extLst>
                <a:ext uri="{FF2B5EF4-FFF2-40B4-BE49-F238E27FC236}">
                  <a16:creationId xmlns:a16="http://schemas.microsoft.com/office/drawing/2014/main" id="{935624A1-B87B-4B3A-9E0F-A00CCE432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2" name="Oval 9">
              <a:extLst>
                <a:ext uri="{FF2B5EF4-FFF2-40B4-BE49-F238E27FC236}">
                  <a16:creationId xmlns:a16="http://schemas.microsoft.com/office/drawing/2014/main" id="{74DA05C5-7BB3-40E6-98EC-AAC2FAA78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3" name="Oval 10">
              <a:extLst>
                <a:ext uri="{FF2B5EF4-FFF2-40B4-BE49-F238E27FC236}">
                  <a16:creationId xmlns:a16="http://schemas.microsoft.com/office/drawing/2014/main" id="{34D3F017-245A-49F8-ADB6-9DCA88927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304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4" name="Oval 11">
              <a:extLst>
                <a:ext uri="{FF2B5EF4-FFF2-40B4-BE49-F238E27FC236}">
                  <a16:creationId xmlns:a16="http://schemas.microsoft.com/office/drawing/2014/main" id="{3E086548-F636-4773-A7C7-19B3BF6E4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16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5" name="Oval 12">
              <a:extLst>
                <a:ext uri="{FF2B5EF4-FFF2-40B4-BE49-F238E27FC236}">
                  <a16:creationId xmlns:a16="http://schemas.microsoft.com/office/drawing/2014/main" id="{F0EBD3A6-A489-46B4-8AF4-10765F3E9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192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6" name="Oval 13">
              <a:extLst>
                <a:ext uri="{FF2B5EF4-FFF2-40B4-BE49-F238E27FC236}">
                  <a16:creationId xmlns:a16="http://schemas.microsoft.com/office/drawing/2014/main" id="{5288DE16-E8E0-44F7-842F-C7377B2E7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7" name="Oval 14">
              <a:extLst>
                <a:ext uri="{FF2B5EF4-FFF2-40B4-BE49-F238E27FC236}">
                  <a16:creationId xmlns:a16="http://schemas.microsoft.com/office/drawing/2014/main" id="{A89A8B25-D531-477A-996F-76ACC47B7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3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8" name="Oval 15">
              <a:extLst>
                <a:ext uri="{FF2B5EF4-FFF2-40B4-BE49-F238E27FC236}">
                  <a16:creationId xmlns:a16="http://schemas.microsoft.com/office/drawing/2014/main" id="{2829260D-3051-4355-99F9-7AF9D64AE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49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59" name="Oval 16">
              <a:extLst>
                <a:ext uri="{FF2B5EF4-FFF2-40B4-BE49-F238E27FC236}">
                  <a16:creationId xmlns:a16="http://schemas.microsoft.com/office/drawing/2014/main" id="{F6D827F0-F128-46F5-884D-59726F59B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728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0" name="Oval 17">
              <a:extLst>
                <a:ext uri="{FF2B5EF4-FFF2-40B4-BE49-F238E27FC236}">
                  <a16:creationId xmlns:a16="http://schemas.microsoft.com/office/drawing/2014/main" id="{DBC8C91D-8675-4FCC-80AA-16338324C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82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1" name="Oval 18">
              <a:extLst>
                <a:ext uri="{FF2B5EF4-FFF2-40B4-BE49-F238E27FC236}">
                  <a16:creationId xmlns:a16="http://schemas.microsoft.com/office/drawing/2014/main" id="{51B5727E-EF30-45E8-9F59-1FA54C6C9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920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2" name="Oval 19">
              <a:extLst>
                <a:ext uri="{FF2B5EF4-FFF2-40B4-BE49-F238E27FC236}">
                  <a16:creationId xmlns:a16="http://schemas.microsoft.com/office/drawing/2014/main" id="{AEA3CFC7-6C60-48EF-87A9-4C829914B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16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3" name="Oval 20">
              <a:extLst>
                <a:ext uri="{FF2B5EF4-FFF2-40B4-BE49-F238E27FC236}">
                  <a16:creationId xmlns:a16="http://schemas.microsoft.com/office/drawing/2014/main" id="{8D13BFA0-D90A-4272-9B54-5A9D45609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744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4" name="Oval 21">
              <a:extLst>
                <a:ext uri="{FF2B5EF4-FFF2-40B4-BE49-F238E27FC236}">
                  <a16:creationId xmlns:a16="http://schemas.microsoft.com/office/drawing/2014/main" id="{86A25036-5E10-41D0-AD2C-3DDC1B9C1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60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8465" name="Rectangle 32">
              <a:extLst>
                <a:ext uri="{FF2B5EF4-FFF2-40B4-BE49-F238E27FC236}">
                  <a16:creationId xmlns:a16="http://schemas.microsoft.com/office/drawing/2014/main" id="{AC02CC76-4CE5-4FA8-99A3-01B34AAD2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448"/>
              <a:ext cx="96" cy="96"/>
            </a:xfrm>
            <a:prstGeom prst="rect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</p:grpSp>
      <p:sp>
        <p:nvSpPr>
          <p:cNvPr id="18445" name="Line 33">
            <a:extLst>
              <a:ext uri="{FF2B5EF4-FFF2-40B4-BE49-F238E27FC236}">
                <a16:creationId xmlns:a16="http://schemas.microsoft.com/office/drawing/2014/main" id="{8ABD6817-A114-4F5D-BA2F-D520C5D01B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1400" y="14478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TextBox 32">
            <a:extLst>
              <a:ext uri="{FF2B5EF4-FFF2-40B4-BE49-F238E27FC236}">
                <a16:creationId xmlns:a16="http://schemas.microsoft.com/office/drawing/2014/main" id="{40F05884-6C8B-4464-8C7E-0B1A90EC6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0501E5-CB77-4AF8-A893-0DAAE4B0BE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>
            <a:extLst>
              <a:ext uri="{FF2B5EF4-FFF2-40B4-BE49-F238E27FC236}">
                <a16:creationId xmlns:a16="http://schemas.microsoft.com/office/drawing/2014/main" id="{CCB86952-DEFA-4EFA-A135-6D8B487D9973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7D1109B-F8FC-4F3E-95F5-79EBA5AF1217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C3269C51-1996-46B8-9EC1-62E73486177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Тема документа - Правительство</a:t>
            </a:r>
            <a:endParaRPr lang="en-US" altLang="ru-RU" sz="3200"/>
          </a:p>
        </p:txBody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1849C3A4-0382-43A0-B031-D25CA136E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SzPct val="60000"/>
              <a:buFont typeface="Wingdings" panose="05000000000000000000" pitchFamily="2" charset="2"/>
              <a:buChar char="n"/>
            </a:pPr>
            <a:endParaRPr lang="ru-RU" altLang="ru-RU" sz="26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9461" name="Oval 22">
            <a:extLst>
              <a:ext uri="{FF2B5EF4-FFF2-40B4-BE49-F238E27FC236}">
                <a16:creationId xmlns:a16="http://schemas.microsoft.com/office/drawing/2014/main" id="{E024C6ED-0E1F-4A40-AEA6-C5E539B78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9462" name="Oval 23">
            <a:extLst>
              <a:ext uri="{FF2B5EF4-FFF2-40B4-BE49-F238E27FC236}">
                <a16:creationId xmlns:a16="http://schemas.microsoft.com/office/drawing/2014/main" id="{29EC0987-92EB-4FDA-89F5-DE93F90FD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76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9463" name="Oval 24">
            <a:extLst>
              <a:ext uri="{FF2B5EF4-FFF2-40B4-BE49-F238E27FC236}">
                <a16:creationId xmlns:a16="http://schemas.microsoft.com/office/drawing/2014/main" id="{81E01E5E-5CDE-43EB-9AE8-5F3EBDFE9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19464" name="Line 25">
            <a:extLst>
              <a:ext uri="{FF2B5EF4-FFF2-40B4-BE49-F238E27FC236}">
                <a16:creationId xmlns:a16="http://schemas.microsoft.com/office/drawing/2014/main" id="{751698DF-76E1-4038-94B6-C7DE5FCF2061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1905000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Text Box 26">
            <a:extLst>
              <a:ext uri="{FF2B5EF4-FFF2-40B4-BE49-F238E27FC236}">
                <a16:creationId xmlns:a16="http://schemas.microsoft.com/office/drawing/2014/main" id="{E72C5830-FA2D-4134-A534-AE1C38511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281488"/>
            <a:ext cx="1327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Government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9466" name="Text Box 27">
            <a:extLst>
              <a:ext uri="{FF2B5EF4-FFF2-40B4-BE49-F238E27FC236}">
                <a16:creationId xmlns:a16="http://schemas.microsoft.com/office/drawing/2014/main" id="{7E98146B-EEE7-43BA-B758-529086898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00600"/>
            <a:ext cx="895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Science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9467" name="Text Box 28">
            <a:extLst>
              <a:ext uri="{FF2B5EF4-FFF2-40B4-BE49-F238E27FC236}">
                <a16:creationId xmlns:a16="http://schemas.microsoft.com/office/drawing/2014/main" id="{228D5F17-3654-427F-98DD-1386C67C1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Arts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19468" name="Freeform 29">
            <a:extLst>
              <a:ext uri="{FF2B5EF4-FFF2-40B4-BE49-F238E27FC236}">
                <a16:creationId xmlns:a16="http://schemas.microsoft.com/office/drawing/2014/main" id="{1A733E6B-07C5-43AE-BC62-6618B9BABA00}"/>
              </a:ext>
            </a:extLst>
          </p:cNvPr>
          <p:cNvSpPr>
            <a:spLocks/>
          </p:cNvSpPr>
          <p:nvPr/>
        </p:nvSpPr>
        <p:spPr bwMode="auto">
          <a:xfrm>
            <a:off x="1701800" y="4343400"/>
            <a:ext cx="2184400" cy="1981200"/>
          </a:xfrm>
          <a:custGeom>
            <a:avLst/>
            <a:gdLst>
              <a:gd name="T0" fmla="*/ 2147483646 w 1376"/>
              <a:gd name="T1" fmla="*/ 0 h 1248"/>
              <a:gd name="T2" fmla="*/ 2147483646 w 1376"/>
              <a:gd name="T3" fmla="*/ 2147483646 h 1248"/>
              <a:gd name="T4" fmla="*/ 2147483646 w 1376"/>
              <a:gd name="T5" fmla="*/ 2147483646 h 1248"/>
              <a:gd name="T6" fmla="*/ 2147483646 w 1376"/>
              <a:gd name="T7" fmla="*/ 2147483646 h 1248"/>
              <a:gd name="T8" fmla="*/ 2147483646 w 1376"/>
              <a:gd name="T9" fmla="*/ 2147483646 h 12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6"/>
              <a:gd name="T16" fmla="*/ 0 h 1248"/>
              <a:gd name="T17" fmla="*/ 1376 w 1376"/>
              <a:gd name="T18" fmla="*/ 1248 h 12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6" h="1248">
                <a:moveTo>
                  <a:pt x="1376" y="0"/>
                </a:moveTo>
                <a:cubicBezTo>
                  <a:pt x="1208" y="44"/>
                  <a:pt x="1040" y="88"/>
                  <a:pt x="944" y="192"/>
                </a:cubicBezTo>
                <a:cubicBezTo>
                  <a:pt x="848" y="296"/>
                  <a:pt x="936" y="464"/>
                  <a:pt x="800" y="624"/>
                </a:cubicBezTo>
                <a:cubicBezTo>
                  <a:pt x="664" y="784"/>
                  <a:pt x="256" y="1056"/>
                  <a:pt x="128" y="1152"/>
                </a:cubicBezTo>
                <a:cubicBezTo>
                  <a:pt x="0" y="1248"/>
                  <a:pt x="48" y="1192"/>
                  <a:pt x="32" y="120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9" name="Freeform 30">
            <a:extLst>
              <a:ext uri="{FF2B5EF4-FFF2-40B4-BE49-F238E27FC236}">
                <a16:creationId xmlns:a16="http://schemas.microsoft.com/office/drawing/2014/main" id="{5DBDB374-58A0-414A-99E0-4723DE697240}"/>
              </a:ext>
            </a:extLst>
          </p:cNvPr>
          <p:cNvSpPr>
            <a:spLocks/>
          </p:cNvSpPr>
          <p:nvPr/>
        </p:nvSpPr>
        <p:spPr bwMode="auto">
          <a:xfrm>
            <a:off x="3784600" y="2286000"/>
            <a:ext cx="266700" cy="2057400"/>
          </a:xfrm>
          <a:custGeom>
            <a:avLst/>
            <a:gdLst>
              <a:gd name="T0" fmla="*/ 2147483646 w 168"/>
              <a:gd name="T1" fmla="*/ 2147483646 h 1296"/>
              <a:gd name="T2" fmla="*/ 2147483646 w 168"/>
              <a:gd name="T3" fmla="*/ 2147483646 h 1296"/>
              <a:gd name="T4" fmla="*/ 2147483646 w 168"/>
              <a:gd name="T5" fmla="*/ 2147483646 h 1296"/>
              <a:gd name="T6" fmla="*/ 2147483646 w 168"/>
              <a:gd name="T7" fmla="*/ 0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168"/>
              <a:gd name="T13" fmla="*/ 0 h 1296"/>
              <a:gd name="T14" fmla="*/ 168 w 168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" h="1296">
                <a:moveTo>
                  <a:pt x="64" y="1296"/>
                </a:moveTo>
                <a:cubicBezTo>
                  <a:pt x="116" y="1248"/>
                  <a:pt x="168" y="1200"/>
                  <a:pt x="160" y="1104"/>
                </a:cubicBezTo>
                <a:cubicBezTo>
                  <a:pt x="152" y="1008"/>
                  <a:pt x="32" y="904"/>
                  <a:pt x="16" y="720"/>
                </a:cubicBezTo>
                <a:cubicBezTo>
                  <a:pt x="0" y="536"/>
                  <a:pt x="32" y="268"/>
                  <a:pt x="64" y="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Freeform 31">
            <a:extLst>
              <a:ext uri="{FF2B5EF4-FFF2-40B4-BE49-F238E27FC236}">
                <a16:creationId xmlns:a16="http://schemas.microsoft.com/office/drawing/2014/main" id="{B50B29EE-B575-4024-992F-8B9EAF545FD3}"/>
              </a:ext>
            </a:extLst>
          </p:cNvPr>
          <p:cNvSpPr>
            <a:spLocks/>
          </p:cNvSpPr>
          <p:nvPr/>
        </p:nvSpPr>
        <p:spPr bwMode="auto">
          <a:xfrm>
            <a:off x="3924300" y="4292600"/>
            <a:ext cx="2628900" cy="774700"/>
          </a:xfrm>
          <a:custGeom>
            <a:avLst/>
            <a:gdLst>
              <a:gd name="T0" fmla="*/ 0 w 1656"/>
              <a:gd name="T1" fmla="*/ 2147483646 h 488"/>
              <a:gd name="T2" fmla="*/ 2147483646 w 1656"/>
              <a:gd name="T3" fmla="*/ 2147483646 h 488"/>
              <a:gd name="T4" fmla="*/ 2147483646 w 1656"/>
              <a:gd name="T5" fmla="*/ 2147483646 h 488"/>
              <a:gd name="T6" fmla="*/ 2147483646 w 1656"/>
              <a:gd name="T7" fmla="*/ 2147483646 h 488"/>
              <a:gd name="T8" fmla="*/ 2147483646 w 1656"/>
              <a:gd name="T9" fmla="*/ 2147483646 h 4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56"/>
              <a:gd name="T16" fmla="*/ 0 h 488"/>
              <a:gd name="T17" fmla="*/ 1656 w 1656"/>
              <a:gd name="T18" fmla="*/ 488 h 4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56" h="488">
                <a:moveTo>
                  <a:pt x="0" y="32"/>
                </a:moveTo>
                <a:cubicBezTo>
                  <a:pt x="0" y="128"/>
                  <a:pt x="0" y="224"/>
                  <a:pt x="144" y="224"/>
                </a:cubicBezTo>
                <a:cubicBezTo>
                  <a:pt x="288" y="224"/>
                  <a:pt x="632" y="0"/>
                  <a:pt x="864" y="32"/>
                </a:cubicBezTo>
                <a:cubicBezTo>
                  <a:pt x="1096" y="64"/>
                  <a:pt x="1416" y="344"/>
                  <a:pt x="1536" y="416"/>
                </a:cubicBezTo>
                <a:cubicBezTo>
                  <a:pt x="1656" y="488"/>
                  <a:pt x="1620" y="476"/>
                  <a:pt x="1584" y="464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471" name="Group 36">
            <a:extLst>
              <a:ext uri="{FF2B5EF4-FFF2-40B4-BE49-F238E27FC236}">
                <a16:creationId xmlns:a16="http://schemas.microsoft.com/office/drawing/2014/main" id="{AB719314-CCD9-4FF1-96E1-DAA38EA2ED2A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2438400"/>
            <a:ext cx="4191000" cy="3657600"/>
            <a:chOff x="1008" y="1536"/>
            <a:chExt cx="2640" cy="2304"/>
          </a:xfrm>
        </p:grpSpPr>
        <p:sp>
          <p:nvSpPr>
            <p:cNvPr id="19476" name="Oval 4">
              <a:extLst>
                <a:ext uri="{FF2B5EF4-FFF2-40B4-BE49-F238E27FC236}">
                  <a16:creationId xmlns:a16="http://schemas.microsoft.com/office/drawing/2014/main" id="{1E7F3073-640A-47DD-A314-411A8D22F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77" name="Oval 5">
              <a:extLst>
                <a:ext uri="{FF2B5EF4-FFF2-40B4-BE49-F238E27FC236}">
                  <a16:creationId xmlns:a16="http://schemas.microsoft.com/office/drawing/2014/main" id="{F2F63453-31E2-4785-B007-73DF36CE3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11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78" name="Oval 6">
              <a:extLst>
                <a:ext uri="{FF2B5EF4-FFF2-40B4-BE49-F238E27FC236}">
                  <a16:creationId xmlns:a16="http://schemas.microsoft.com/office/drawing/2014/main" id="{8FD1C0F2-46F5-426B-8646-42B7D8FC0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3072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79" name="Oval 7">
              <a:extLst>
                <a:ext uri="{FF2B5EF4-FFF2-40B4-BE49-F238E27FC236}">
                  <a16:creationId xmlns:a16="http://schemas.microsoft.com/office/drawing/2014/main" id="{F36397D6-E600-42AE-86BE-5D91CB458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016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0" name="Oval 8">
              <a:extLst>
                <a:ext uri="{FF2B5EF4-FFF2-40B4-BE49-F238E27FC236}">
                  <a16:creationId xmlns:a16="http://schemas.microsoft.com/office/drawing/2014/main" id="{330C5955-D322-4C79-B053-78867C820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1" name="Oval 9">
              <a:extLst>
                <a:ext uri="{FF2B5EF4-FFF2-40B4-BE49-F238E27FC236}">
                  <a16:creationId xmlns:a16="http://schemas.microsoft.com/office/drawing/2014/main" id="{D8155727-0FB0-4A7D-96DD-40EAC48A7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68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2" name="Oval 10">
              <a:extLst>
                <a:ext uri="{FF2B5EF4-FFF2-40B4-BE49-F238E27FC236}">
                  <a16:creationId xmlns:a16="http://schemas.microsoft.com/office/drawing/2014/main" id="{BDE88549-2273-421D-A4A2-4C41A6CFC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304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3" name="Oval 11">
              <a:extLst>
                <a:ext uri="{FF2B5EF4-FFF2-40B4-BE49-F238E27FC236}">
                  <a16:creationId xmlns:a16="http://schemas.microsoft.com/office/drawing/2014/main" id="{D79BDCE4-8314-4DEB-963B-E902C3491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16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4" name="Oval 12">
              <a:extLst>
                <a:ext uri="{FF2B5EF4-FFF2-40B4-BE49-F238E27FC236}">
                  <a16:creationId xmlns:a16="http://schemas.microsoft.com/office/drawing/2014/main" id="{219048BE-0196-4F8A-BB94-B5F1C833F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1920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5" name="Oval 13">
              <a:extLst>
                <a:ext uri="{FF2B5EF4-FFF2-40B4-BE49-F238E27FC236}">
                  <a16:creationId xmlns:a16="http://schemas.microsoft.com/office/drawing/2014/main" id="{AF206AAF-616A-4D42-8666-FF62BCE5A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688"/>
              <a:ext cx="96" cy="96"/>
            </a:xfrm>
            <a:prstGeom prst="ellipse">
              <a:avLst/>
            </a:prstGeom>
            <a:solidFill>
              <a:srgbClr val="9900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6" name="Oval 14">
              <a:extLst>
                <a:ext uri="{FF2B5EF4-FFF2-40B4-BE49-F238E27FC236}">
                  <a16:creationId xmlns:a16="http://schemas.microsoft.com/office/drawing/2014/main" id="{1A1FBB90-48DB-48DD-8977-31C9FBC57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3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7" name="Oval 15">
              <a:extLst>
                <a:ext uri="{FF2B5EF4-FFF2-40B4-BE49-F238E27FC236}">
                  <a16:creationId xmlns:a16="http://schemas.microsoft.com/office/drawing/2014/main" id="{D7942A5F-4F5C-4214-ADD9-CA6C1D0FB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49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8" name="Oval 16">
              <a:extLst>
                <a:ext uri="{FF2B5EF4-FFF2-40B4-BE49-F238E27FC236}">
                  <a16:creationId xmlns:a16="http://schemas.microsoft.com/office/drawing/2014/main" id="{4C353B40-CAC0-40D8-B398-E0C3B1E32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728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89" name="Oval 17">
              <a:extLst>
                <a:ext uri="{FF2B5EF4-FFF2-40B4-BE49-F238E27FC236}">
                  <a16:creationId xmlns:a16="http://schemas.microsoft.com/office/drawing/2014/main" id="{D38451AD-EC83-47D6-B4CD-1BAFEC49B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82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90" name="Oval 18">
              <a:extLst>
                <a:ext uri="{FF2B5EF4-FFF2-40B4-BE49-F238E27FC236}">
                  <a16:creationId xmlns:a16="http://schemas.microsoft.com/office/drawing/2014/main" id="{53E644FC-A754-4CF6-9B4A-FBBB8E26D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920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91" name="Oval 19">
              <a:extLst>
                <a:ext uri="{FF2B5EF4-FFF2-40B4-BE49-F238E27FC236}">
                  <a16:creationId xmlns:a16="http://schemas.microsoft.com/office/drawing/2014/main" id="{A57CC80E-0A3E-4BDF-B438-82EB2440F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168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92" name="Oval 20">
              <a:extLst>
                <a:ext uri="{FF2B5EF4-FFF2-40B4-BE49-F238E27FC236}">
                  <a16:creationId xmlns:a16="http://schemas.microsoft.com/office/drawing/2014/main" id="{F63103DD-B312-4A4B-A542-1C9898BD6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744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93" name="Oval 21">
              <a:extLst>
                <a:ext uri="{FF2B5EF4-FFF2-40B4-BE49-F238E27FC236}">
                  <a16:creationId xmlns:a16="http://schemas.microsoft.com/office/drawing/2014/main" id="{8B0C98AA-C921-450B-9EFA-90D6446D4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60"/>
              <a:ext cx="96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19494" name="Rectangle 32">
              <a:extLst>
                <a:ext uri="{FF2B5EF4-FFF2-40B4-BE49-F238E27FC236}">
                  <a16:creationId xmlns:a16="http://schemas.microsoft.com/office/drawing/2014/main" id="{CACFE8C5-A30C-4787-8CEE-9A3BA8152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448"/>
              <a:ext cx="96" cy="96"/>
            </a:xfrm>
            <a:prstGeom prst="rect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</p:grpSp>
      <p:sp>
        <p:nvSpPr>
          <p:cNvPr id="19472" name="Line 33">
            <a:extLst>
              <a:ext uri="{FF2B5EF4-FFF2-40B4-BE49-F238E27FC236}">
                <a16:creationId xmlns:a16="http://schemas.microsoft.com/office/drawing/2014/main" id="{00F1D9E2-2FF9-4E43-9173-700F63DA58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1400" y="14478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73" name="Text Box 34">
            <a:extLst>
              <a:ext uri="{FF2B5EF4-FFF2-40B4-BE49-F238E27FC236}">
                <a16:creationId xmlns:a16="http://schemas.microsoft.com/office/drawing/2014/main" id="{20F8DEB5-CAD3-4940-A5DD-405F39FA9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2097088"/>
            <a:ext cx="1577975" cy="822325"/>
          </a:xfrm>
          <a:prstGeom prst="rect">
            <a:avLst/>
          </a:prstGeom>
          <a:solidFill>
            <a:srgbClr val="FFCF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chemeClr val="hlink"/>
                </a:solidFill>
                <a:ea typeface="Arial Unicode MS" pitchFamily="34" charset="-128"/>
              </a:rPr>
              <a:t>Верна ли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chemeClr val="hlink"/>
                </a:solidFill>
                <a:ea typeface="Arial Unicode MS" pitchFamily="34" charset="-128"/>
              </a:rPr>
              <a:t>гипотеза</a:t>
            </a:r>
            <a:endParaRPr lang="en-US" altLang="ru-RU" sz="2400">
              <a:solidFill>
                <a:schemeClr val="hlink"/>
              </a:solidFill>
              <a:ea typeface="Arial Unicode MS" pitchFamily="34" charset="-128"/>
            </a:endParaRPr>
          </a:p>
        </p:txBody>
      </p:sp>
      <p:sp>
        <p:nvSpPr>
          <p:cNvPr id="19474" name="TextBox 36">
            <a:extLst>
              <a:ext uri="{FF2B5EF4-FFF2-40B4-BE49-F238E27FC236}">
                <a16:creationId xmlns:a16="http://schemas.microsoft.com/office/drawing/2014/main" id="{D5799522-87F9-4A87-B821-48FF3C43E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248400"/>
            <a:ext cx="5861050" cy="396875"/>
          </a:xfrm>
          <a:prstGeom prst="rect">
            <a:avLst/>
          </a:prstGeom>
          <a:solidFill>
            <a:srgbClr val="FFCF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FF0000"/>
                </a:solidFill>
                <a:ea typeface="Arial Unicode MS" pitchFamily="34" charset="-128"/>
              </a:rPr>
              <a:t>Как найти хорошие разделяющие поверхности?</a:t>
            </a:r>
            <a:endParaRPr lang="en-US" altLang="ru-RU" sz="2000">
              <a:solidFill>
                <a:srgbClr val="FF0000"/>
              </a:solidFill>
              <a:ea typeface="Arial Unicode MS" pitchFamily="34" charset="-128"/>
            </a:endParaRPr>
          </a:p>
        </p:txBody>
      </p:sp>
      <p:sp>
        <p:nvSpPr>
          <p:cNvPr id="19475" name="TextBox 37">
            <a:extLst>
              <a:ext uri="{FF2B5EF4-FFF2-40B4-BE49-F238E27FC236}">
                <a16:creationId xmlns:a16="http://schemas.microsoft.com/office/drawing/2014/main" id="{053F8738-CEFF-465B-945D-E643683DE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DF61866-C888-4D3B-8454-DF2F460C2F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:a16="http://schemas.microsoft.com/office/drawing/2014/main" id="{8739197D-7A91-4282-8A33-DBC2D8D29B4B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600"/>
              <a:t>Метод </a:t>
            </a:r>
            <a:r>
              <a:rPr lang="en-US" altLang="ru-RU" sz="3600"/>
              <a:t>Rocchio</a:t>
            </a:r>
            <a:endParaRPr lang="ru-RU" altLang="ru-RU" sz="3600"/>
          </a:p>
        </p:txBody>
      </p:sp>
      <p:sp>
        <p:nvSpPr>
          <p:cNvPr id="20483" name="Rectangle 5">
            <a:extLst>
              <a:ext uri="{FF2B5EF4-FFF2-40B4-BE49-F238E27FC236}">
                <a16:creationId xmlns:a16="http://schemas.microsoft.com/office/drawing/2014/main" id="{C63D4382-C0D3-4BF1-9CFD-E65A1313852F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E4D7208-3A53-4A86-B9D5-FBB00A868D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BD72C3E5-C194-4F23-9A30-F99E3A43ADF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362950" cy="108108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Метод </a:t>
            </a:r>
            <a:r>
              <a:rPr lang="en-US" altLang="ru-RU" sz="3600"/>
              <a:t>Rocchio </a:t>
            </a:r>
            <a:br>
              <a:rPr lang="ru-RU" altLang="ru-RU" sz="3600"/>
            </a:br>
            <a:r>
              <a:rPr lang="ru-RU" altLang="ru-RU" sz="3600"/>
              <a:t>в классификации текстов</a:t>
            </a:r>
            <a:endParaRPr lang="en-US" altLang="ru-RU" sz="3600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F84F5068-030F-4256-BF98-EA64161C24C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412875"/>
            <a:ext cx="8748713" cy="5140325"/>
          </a:xfrm>
        </p:spPr>
        <p:txBody>
          <a:bodyPr/>
          <a:lstStyle/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Методы r</a:t>
            </a:r>
            <a:r>
              <a:rPr lang="en-US" altLang="ru-RU" sz="2800"/>
              <a:t>elevance feedback </a:t>
            </a:r>
            <a:r>
              <a:rPr lang="ru-RU" altLang="ru-RU" sz="2800"/>
              <a:t>могут быть адаптированы к классификации текстов</a:t>
            </a:r>
            <a:endParaRPr lang="en-US" altLang="ru-RU" sz="3600"/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Использование</a:t>
            </a:r>
            <a:r>
              <a:rPr lang="en-US" altLang="ru-RU" sz="2800"/>
              <a:t> tf-idf </a:t>
            </a:r>
            <a:r>
              <a:rPr lang="ru-RU" altLang="ru-RU" sz="2800"/>
              <a:t>векторов для представления документов</a:t>
            </a:r>
            <a:endParaRPr lang="en-US" altLang="ru-RU" sz="2800"/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Для обучения вычисляется вектор-центроид, суммированием векторов в обучающей коллекции для каждой категории</a:t>
            </a:r>
            <a:endParaRPr lang="en-US" altLang="ru-RU" sz="2800"/>
          </a:p>
          <a:p>
            <a:pPr lvl="1" defTabSz="457200" eaLnBrk="1" hangingPunct="1">
              <a:lnSpc>
                <a:spcPct val="90000"/>
              </a:lnSpc>
            </a:pPr>
            <a:r>
              <a:rPr lang="en-US" altLang="ru-RU"/>
              <a:t>Prototype = centroid of members of class</a:t>
            </a:r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Тестовые документы присваиваются категории, вектор которой наиболее близок по косинусной мере</a:t>
            </a:r>
            <a:endParaRPr lang="en-US" altLang="ru-RU" sz="2800"/>
          </a:p>
        </p:txBody>
      </p:sp>
      <p:sp>
        <p:nvSpPr>
          <p:cNvPr id="21508" name="Slide Number Placeholder 5">
            <a:extLst>
              <a:ext uri="{FF2B5EF4-FFF2-40B4-BE49-F238E27FC236}">
                <a16:creationId xmlns:a16="http://schemas.microsoft.com/office/drawing/2014/main" id="{9797DBC0-B79E-41D9-B7EB-EB7F35ECF07A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9726A48-83E2-4381-BD65-EE3F2D0FC86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1509" name="TextBox 5">
            <a:extLst>
              <a:ext uri="{FF2B5EF4-FFF2-40B4-BE49-F238E27FC236}">
                <a16:creationId xmlns:a16="http://schemas.microsoft.com/office/drawing/2014/main" id="{BC2829EE-42F7-4F56-ADFD-CDAE3C56E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CCB638D-5160-4DCA-8717-B9F9653B6B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4E1BCAA-D7A1-468D-B174-35D6409589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Классификация текстов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33C662D-09E0-4268-8E24-28B7EAD98D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327650"/>
          </a:xfrm>
        </p:spPr>
        <p:txBody>
          <a:bodyPr/>
          <a:lstStyle/>
          <a:p>
            <a:r>
              <a:rPr lang="ru-RU" altLang="ru-RU" sz="2800"/>
              <a:t>Виды:</a:t>
            </a:r>
          </a:p>
          <a:p>
            <a:pPr lvl="1"/>
            <a:r>
              <a:rPr lang="ru-RU" altLang="ru-RU" sz="2400"/>
              <a:t>Тематическая классификация (рубрикация)</a:t>
            </a:r>
          </a:p>
          <a:p>
            <a:pPr lvl="1"/>
            <a:r>
              <a:rPr lang="ru-RU" altLang="ru-RU" sz="2400"/>
              <a:t>Жанровая классификация (новости – научные тексты – техническое задание)</a:t>
            </a:r>
          </a:p>
          <a:p>
            <a:pPr lvl="1"/>
            <a:r>
              <a:rPr lang="ru-RU" altLang="ru-RU" sz="2400"/>
              <a:t>Классификация по авторам </a:t>
            </a:r>
          </a:p>
          <a:p>
            <a:pPr lvl="1"/>
            <a:r>
              <a:rPr lang="ru-RU" altLang="ru-RU" sz="2400"/>
              <a:t>Фильтрация спама</a:t>
            </a:r>
          </a:p>
          <a:p>
            <a:pPr lvl="1"/>
            <a:r>
              <a:rPr lang="ru-RU" altLang="ru-RU" sz="2400"/>
              <a:t>Классификация по тональности текстов </a:t>
            </a:r>
          </a:p>
          <a:p>
            <a:pPr lvl="1"/>
            <a:endParaRPr lang="ru-RU" altLang="ru-RU" sz="2400"/>
          </a:p>
          <a:p>
            <a:r>
              <a:rPr lang="ru-RU" altLang="ru-RU" sz="2800"/>
              <a:t>Должна быть задана система классов (категорий) для классификации</a:t>
            </a:r>
          </a:p>
          <a:p>
            <a:pPr lvl="1"/>
            <a:r>
              <a:rPr lang="en-US" altLang="ru-RU" sz="2400"/>
              <a:t>vs. </a:t>
            </a:r>
            <a:r>
              <a:rPr lang="ru-RU" altLang="ru-RU" sz="2400"/>
              <a:t>кластеризация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67C2864-866A-4399-AFB2-2528E3B0D5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A4D4C826-CD30-47AD-BC77-7ABFD1AB6B3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Определение центроида</a:t>
            </a:r>
            <a:endParaRPr lang="en-US" altLang="ru-RU" sz="3200"/>
          </a:p>
        </p:txBody>
      </p:sp>
      <p:sp>
        <p:nvSpPr>
          <p:cNvPr id="22531" name="Content Placeholder 4">
            <a:extLst>
              <a:ext uri="{FF2B5EF4-FFF2-40B4-BE49-F238E27FC236}">
                <a16:creationId xmlns:a16="http://schemas.microsoft.com/office/drawing/2014/main" id="{980B7943-3EB2-4F29-ABE3-76C8A96C44B2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/>
            <a:endParaRPr lang="en-US" altLang="ru-RU"/>
          </a:p>
          <a:p>
            <a:pPr defTabSz="457200" eaLnBrk="1" hangingPunct="1"/>
            <a:endParaRPr lang="en-US" altLang="ru-RU"/>
          </a:p>
          <a:p>
            <a:pPr defTabSz="457200" eaLnBrk="1" hangingPunct="1"/>
            <a:endParaRPr lang="en-US" altLang="ru-RU"/>
          </a:p>
          <a:p>
            <a:pPr defTabSz="457200" eaLnBrk="1" hangingPunct="1"/>
            <a:r>
              <a:rPr lang="ru-RU" altLang="ru-RU"/>
              <a:t>где</a:t>
            </a:r>
            <a:r>
              <a:rPr lang="en-US" altLang="ru-RU"/>
              <a:t> </a:t>
            </a:r>
            <a:r>
              <a:rPr lang="en-US" altLang="ru-RU" i="1"/>
              <a:t>D</a:t>
            </a:r>
            <a:r>
              <a:rPr lang="en-US" altLang="ru-RU" i="1" baseline="-25000"/>
              <a:t>c</a:t>
            </a:r>
            <a:r>
              <a:rPr lang="en-US" altLang="ru-RU" i="1"/>
              <a:t> </a:t>
            </a:r>
            <a:r>
              <a:rPr lang="en-US" altLang="ru-RU"/>
              <a:t>is </a:t>
            </a:r>
            <a:r>
              <a:rPr lang="ru-RU" altLang="ru-RU"/>
              <a:t>множество всех документов, которые принадлежат классу</a:t>
            </a:r>
            <a:r>
              <a:rPr lang="en-US" altLang="ru-RU"/>
              <a:t> </a:t>
            </a:r>
            <a:r>
              <a:rPr lang="en-US" altLang="ru-RU" i="1"/>
              <a:t>c</a:t>
            </a:r>
            <a:r>
              <a:rPr lang="ru-RU" altLang="ru-RU" i="1"/>
              <a:t>,</a:t>
            </a:r>
          </a:p>
          <a:p>
            <a:pPr defTabSz="457200" eaLnBrk="1" hangingPunct="1"/>
            <a:r>
              <a:rPr lang="en-US" altLang="ru-RU"/>
              <a:t> </a:t>
            </a:r>
            <a:r>
              <a:rPr lang="en-US" altLang="ru-RU" i="1"/>
              <a:t>v</a:t>
            </a:r>
            <a:r>
              <a:rPr lang="en-US" altLang="ru-RU"/>
              <a:t>(</a:t>
            </a:r>
            <a:r>
              <a:rPr lang="en-US" altLang="ru-RU" i="1"/>
              <a:t>d</a:t>
            </a:r>
            <a:r>
              <a:rPr lang="en-US" altLang="ru-RU"/>
              <a:t>) </a:t>
            </a:r>
            <a:r>
              <a:rPr lang="ru-RU" altLang="ru-RU"/>
              <a:t>-</a:t>
            </a:r>
            <a:r>
              <a:rPr lang="en-US" altLang="ru-RU"/>
              <a:t> </a:t>
            </a:r>
            <a:r>
              <a:rPr lang="ru-RU" altLang="ru-RU"/>
              <a:t>векторное представление документа </a:t>
            </a:r>
            <a:r>
              <a:rPr lang="en-US" altLang="ru-RU" i="1"/>
              <a:t>d.</a:t>
            </a:r>
          </a:p>
        </p:txBody>
      </p:sp>
      <p:sp>
        <p:nvSpPr>
          <p:cNvPr id="22532" name="Slide Number Placeholder 2">
            <a:extLst>
              <a:ext uri="{FF2B5EF4-FFF2-40B4-BE49-F238E27FC236}">
                <a16:creationId xmlns:a16="http://schemas.microsoft.com/office/drawing/2014/main" id="{59ED1D16-A883-448C-97C5-560A2F7CB6AD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D530B00-4D22-4107-88D4-5778672C2B8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graphicFrame>
        <p:nvGraphicFramePr>
          <p:cNvPr id="22533" name="Object 5">
            <a:extLst>
              <a:ext uri="{FF2B5EF4-FFF2-40B4-BE49-F238E27FC236}">
                <a16:creationId xmlns:a16="http://schemas.microsoft.com/office/drawing/2014/main" id="{84CA2577-A163-43E5-81DA-8889832DE1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4463" y="1517650"/>
          <a:ext cx="3240087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Формула" r:id="rId5" imgW="1282700" imgH="444500" progId="Equation.3">
                  <p:embed/>
                </p:oleObj>
              </mc:Choice>
              <mc:Fallback>
                <p:oleObj name="Формула" r:id="rId5" imgW="12827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463" y="1517650"/>
                        <a:ext cx="3240087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Box 5">
            <a:extLst>
              <a:ext uri="{FF2B5EF4-FFF2-40B4-BE49-F238E27FC236}">
                <a16:creationId xmlns:a16="http://schemas.microsoft.com/office/drawing/2014/main" id="{58A3992B-C0A2-49AD-AAA0-BBD765563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64F989-CAB2-4548-ADD2-CB48EE5AA2F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40" name="Line 16">
            <a:extLst>
              <a:ext uri="{FF2B5EF4-FFF2-40B4-BE49-F238E27FC236}">
                <a16:creationId xmlns:a16="http://schemas.microsoft.com/office/drawing/2014/main" id="{45093AB7-5DBE-4702-B89E-85C551CD3A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1075" y="4876800"/>
            <a:ext cx="1843088" cy="909638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8D90B326-2E68-4199-AA06-8079CEB8A30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200"/>
              <a:t>Иллюстрация</a:t>
            </a:r>
            <a:r>
              <a:rPr lang="en-US" altLang="ru-RU" sz="3200"/>
              <a:t> </a:t>
            </a:r>
            <a:r>
              <a:rPr lang="ru-RU" altLang="ru-RU" sz="3200"/>
              <a:t>метода </a:t>
            </a:r>
            <a:r>
              <a:rPr lang="en-US" altLang="ru-RU" sz="3200"/>
              <a:t>Rocchio </a:t>
            </a:r>
            <a:r>
              <a:rPr lang="ru-RU" altLang="ru-RU" sz="3200"/>
              <a:t>классификации текстов</a:t>
            </a:r>
            <a:endParaRPr lang="en-US" altLang="ru-RU" sz="3200"/>
          </a:p>
        </p:txBody>
      </p:sp>
      <p:sp>
        <p:nvSpPr>
          <p:cNvPr id="23556" name="Slide Number Placeholder 4">
            <a:extLst>
              <a:ext uri="{FF2B5EF4-FFF2-40B4-BE49-F238E27FC236}">
                <a16:creationId xmlns:a16="http://schemas.microsoft.com/office/drawing/2014/main" id="{17883AC8-1D75-46B7-9BB7-BA1112AB8C28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4851037-466C-4AF5-B6F0-D0030863A4BE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grpSp>
        <p:nvGrpSpPr>
          <p:cNvPr id="23557" name="Group 3">
            <a:extLst>
              <a:ext uri="{FF2B5EF4-FFF2-40B4-BE49-F238E27FC236}">
                <a16:creationId xmlns:a16="http://schemas.microsoft.com/office/drawing/2014/main" id="{717B7FFE-FC95-4B49-B496-E73421BA339B}"/>
              </a:ext>
            </a:extLst>
          </p:cNvPr>
          <p:cNvGrpSpPr>
            <a:grpSpLocks/>
          </p:cNvGrpSpPr>
          <p:nvPr/>
        </p:nvGrpSpPr>
        <p:grpSpPr bwMode="auto">
          <a:xfrm>
            <a:off x="989013" y="1752600"/>
            <a:ext cx="7353300" cy="4046538"/>
            <a:chOff x="623" y="1104"/>
            <a:chExt cx="4632" cy="2549"/>
          </a:xfrm>
        </p:grpSpPr>
        <p:sp>
          <p:nvSpPr>
            <p:cNvPr id="23569" name="Line 4">
              <a:extLst>
                <a:ext uri="{FF2B5EF4-FFF2-40B4-BE49-F238E27FC236}">
                  <a16:creationId xmlns:a16="http://schemas.microsoft.com/office/drawing/2014/main" id="{ADCE6159-20FF-4F14-B347-F422631A37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3570" name="Line 5">
              <a:extLst>
                <a:ext uri="{FF2B5EF4-FFF2-40B4-BE49-F238E27FC236}">
                  <a16:creationId xmlns:a16="http://schemas.microsoft.com/office/drawing/2014/main" id="{28BE0363-8D63-4641-8E01-2AA9034216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23558" name="Line 6">
            <a:extLst>
              <a:ext uri="{FF2B5EF4-FFF2-40B4-BE49-F238E27FC236}">
                <a16:creationId xmlns:a16="http://schemas.microsoft.com/office/drawing/2014/main" id="{6DCA48FF-8D14-4718-9D2B-2AB14F25DB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4208463"/>
            <a:ext cx="501650" cy="15652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59" name="Line 7">
            <a:extLst>
              <a:ext uri="{FF2B5EF4-FFF2-40B4-BE49-F238E27FC236}">
                <a16:creationId xmlns:a16="http://schemas.microsoft.com/office/drawing/2014/main" id="{20A151FD-AAF4-4790-BF54-061C73A7F0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4822825"/>
            <a:ext cx="587375" cy="9509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60" name="Line 8">
            <a:extLst>
              <a:ext uri="{FF2B5EF4-FFF2-40B4-BE49-F238E27FC236}">
                <a16:creationId xmlns:a16="http://schemas.microsoft.com/office/drawing/2014/main" id="{5C0ED9C9-1805-45CC-A4CD-0EBBE64706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4876800"/>
            <a:ext cx="1397000" cy="90963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61" name="Line 9">
            <a:extLst>
              <a:ext uri="{FF2B5EF4-FFF2-40B4-BE49-F238E27FC236}">
                <a16:creationId xmlns:a16="http://schemas.microsoft.com/office/drawing/2014/main" id="{1F942FDF-632D-479C-8BBE-91E2A5C966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5624513"/>
            <a:ext cx="1614488" cy="161925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62" name="Line 10">
            <a:extLst>
              <a:ext uri="{FF2B5EF4-FFF2-40B4-BE49-F238E27FC236}">
                <a16:creationId xmlns:a16="http://schemas.microsoft.com/office/drawing/2014/main" id="{02EB3858-34CE-4F8C-BD17-60B75A2A63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5360988"/>
            <a:ext cx="1163638" cy="41275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45835" name="Line 11">
            <a:extLst>
              <a:ext uri="{FF2B5EF4-FFF2-40B4-BE49-F238E27FC236}">
                <a16:creationId xmlns:a16="http://schemas.microsoft.com/office/drawing/2014/main" id="{7C2DEFDB-A079-41BF-8866-8CFA5674D8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2514600"/>
            <a:ext cx="2605087" cy="325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45836" name="Line 12">
            <a:extLst>
              <a:ext uri="{FF2B5EF4-FFF2-40B4-BE49-F238E27FC236}">
                <a16:creationId xmlns:a16="http://schemas.microsoft.com/office/drawing/2014/main" id="{9DDBA9B2-921A-4F56-AE1E-424209E810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5210175"/>
            <a:ext cx="2655887" cy="57626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45837" name="Line 13">
            <a:extLst>
              <a:ext uri="{FF2B5EF4-FFF2-40B4-BE49-F238E27FC236}">
                <a16:creationId xmlns:a16="http://schemas.microsoft.com/office/drawing/2014/main" id="{4BAE09D6-6C36-4520-A49B-2BF0CE22D3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4876800"/>
            <a:ext cx="1843087" cy="9096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45838" name="Freeform 14">
            <a:extLst>
              <a:ext uri="{FF2B5EF4-FFF2-40B4-BE49-F238E27FC236}">
                <a16:creationId xmlns:a16="http://schemas.microsoft.com/office/drawing/2014/main" id="{0BCD629F-FBF3-4FD4-BF1D-ED5EB7BF2E1C}"/>
              </a:ext>
            </a:extLst>
          </p:cNvPr>
          <p:cNvSpPr>
            <a:spLocks/>
          </p:cNvSpPr>
          <p:nvPr/>
        </p:nvSpPr>
        <p:spPr bwMode="auto">
          <a:xfrm>
            <a:off x="2057400" y="4419600"/>
            <a:ext cx="598488" cy="528638"/>
          </a:xfrm>
          <a:custGeom>
            <a:avLst/>
            <a:gdLst>
              <a:gd name="T0" fmla="*/ 0 w 425"/>
              <a:gd name="T1" fmla="*/ 0 h 285"/>
              <a:gd name="T2" fmla="*/ 2147483646 w 425"/>
              <a:gd name="T3" fmla="*/ 2147483646 h 285"/>
              <a:gd name="T4" fmla="*/ 2147483646 w 425"/>
              <a:gd name="T5" fmla="*/ 2147483646 h 285"/>
              <a:gd name="T6" fmla="*/ 2147483646 w 425"/>
              <a:gd name="T7" fmla="*/ 2147483646 h 285"/>
              <a:gd name="T8" fmla="*/ 0 60000 65536"/>
              <a:gd name="T9" fmla="*/ 0 60000 65536"/>
              <a:gd name="T10" fmla="*/ 0 60000 65536"/>
              <a:gd name="T11" fmla="*/ 0 60000 65536"/>
              <a:gd name="T12" fmla="*/ 0 w 425"/>
              <a:gd name="T13" fmla="*/ 0 h 285"/>
              <a:gd name="T14" fmla="*/ 425 w 425"/>
              <a:gd name="T15" fmla="*/ 285 h 2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5" h="285">
                <a:moveTo>
                  <a:pt x="0" y="0"/>
                </a:moveTo>
                <a:cubicBezTo>
                  <a:pt x="97" y="8"/>
                  <a:pt x="195" y="16"/>
                  <a:pt x="259" y="40"/>
                </a:cubicBezTo>
                <a:cubicBezTo>
                  <a:pt x="323" y="64"/>
                  <a:pt x="357" y="102"/>
                  <a:pt x="385" y="143"/>
                </a:cubicBezTo>
                <a:cubicBezTo>
                  <a:pt x="413" y="184"/>
                  <a:pt x="419" y="234"/>
                  <a:pt x="425" y="285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45839" name="Freeform 15">
            <a:extLst>
              <a:ext uri="{FF2B5EF4-FFF2-40B4-BE49-F238E27FC236}">
                <a16:creationId xmlns:a16="http://schemas.microsoft.com/office/drawing/2014/main" id="{05AD68C9-FFC1-4274-A519-A9F28969BC20}"/>
              </a:ext>
            </a:extLst>
          </p:cNvPr>
          <p:cNvSpPr>
            <a:spLocks/>
          </p:cNvSpPr>
          <p:nvPr/>
        </p:nvSpPr>
        <p:spPr bwMode="auto">
          <a:xfrm>
            <a:off x="2471738" y="5053013"/>
            <a:ext cx="185737" cy="371475"/>
          </a:xfrm>
          <a:custGeom>
            <a:avLst/>
            <a:gdLst>
              <a:gd name="T0" fmla="*/ 0 w 138"/>
              <a:gd name="T1" fmla="*/ 0 h 249"/>
              <a:gd name="T2" fmla="*/ 2147483646 w 138"/>
              <a:gd name="T3" fmla="*/ 2147483646 h 249"/>
              <a:gd name="T4" fmla="*/ 2147483646 w 138"/>
              <a:gd name="T5" fmla="*/ 2147483646 h 249"/>
              <a:gd name="T6" fmla="*/ 2147483646 w 138"/>
              <a:gd name="T7" fmla="*/ 2147483646 h 249"/>
              <a:gd name="T8" fmla="*/ 0 60000 65536"/>
              <a:gd name="T9" fmla="*/ 0 60000 65536"/>
              <a:gd name="T10" fmla="*/ 0 60000 65536"/>
              <a:gd name="T11" fmla="*/ 0 60000 65536"/>
              <a:gd name="T12" fmla="*/ 0 w 138"/>
              <a:gd name="T13" fmla="*/ 0 h 249"/>
              <a:gd name="T14" fmla="*/ 138 w 138"/>
              <a:gd name="T15" fmla="*/ 249 h 2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" h="249">
                <a:moveTo>
                  <a:pt x="0" y="0"/>
                </a:moveTo>
                <a:cubicBezTo>
                  <a:pt x="45" y="16"/>
                  <a:pt x="90" y="33"/>
                  <a:pt x="113" y="59"/>
                </a:cubicBezTo>
                <a:cubicBezTo>
                  <a:pt x="136" y="85"/>
                  <a:pt x="136" y="122"/>
                  <a:pt x="137" y="154"/>
                </a:cubicBezTo>
                <a:cubicBezTo>
                  <a:pt x="138" y="186"/>
                  <a:pt x="129" y="217"/>
                  <a:pt x="121" y="249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3568" name="TextBox 17">
            <a:extLst>
              <a:ext uri="{FF2B5EF4-FFF2-40B4-BE49-F238E27FC236}">
                <a16:creationId xmlns:a16="http://schemas.microsoft.com/office/drawing/2014/main" id="{9E2E4A8F-1BF8-4879-8F9B-C33109AA5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608F62F-43FD-4777-8D99-A55DE2B39D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>
            <a:extLst>
              <a:ext uri="{FF2B5EF4-FFF2-40B4-BE49-F238E27FC236}">
                <a16:creationId xmlns:a16="http://schemas.microsoft.com/office/drawing/2014/main" id="{9C5761F1-3CDA-4343-B339-3046167F8307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99DAAA8-04CC-4350-B9C3-A36C19AA3759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2CF5C3D-85AD-44E3-B883-879ED8EDA50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Проблемы метода </a:t>
            </a:r>
            <a:r>
              <a:rPr lang="en-US" altLang="ru-RU" sz="3200"/>
              <a:t>Rocchio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F2CE8E33-3F55-43EA-B951-D01CC375717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Есть проблемы с «полиморфными» категориями</a:t>
            </a:r>
            <a:endParaRPr lang="en-US" altLang="ru-RU"/>
          </a:p>
        </p:txBody>
      </p:sp>
      <p:grpSp>
        <p:nvGrpSpPr>
          <p:cNvPr id="24581" name="Group 4">
            <a:extLst>
              <a:ext uri="{FF2B5EF4-FFF2-40B4-BE49-F238E27FC236}">
                <a16:creationId xmlns:a16="http://schemas.microsoft.com/office/drawing/2014/main" id="{2031E737-A551-42A4-9E0A-CA74E36775D4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286000"/>
            <a:ext cx="7353300" cy="4046538"/>
            <a:chOff x="623" y="1104"/>
            <a:chExt cx="4632" cy="2549"/>
          </a:xfrm>
        </p:grpSpPr>
        <p:sp>
          <p:nvSpPr>
            <p:cNvPr id="24596" name="Line 5">
              <a:extLst>
                <a:ext uri="{FF2B5EF4-FFF2-40B4-BE49-F238E27FC236}">
                  <a16:creationId xmlns:a16="http://schemas.microsoft.com/office/drawing/2014/main" id="{AAF147E7-69DA-4738-8001-0736049F86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4597" name="Line 6">
              <a:extLst>
                <a:ext uri="{FF2B5EF4-FFF2-40B4-BE49-F238E27FC236}">
                  <a16:creationId xmlns:a16="http://schemas.microsoft.com/office/drawing/2014/main" id="{DF0E07FD-79B5-43F0-A405-9FDCE34F85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24582" name="Line 7">
            <a:extLst>
              <a:ext uri="{FF2B5EF4-FFF2-40B4-BE49-F238E27FC236}">
                <a16:creationId xmlns:a16="http://schemas.microsoft.com/office/drawing/2014/main" id="{EF5DA9F5-9DA5-49F9-B37E-11487F7351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4767263"/>
            <a:ext cx="414338" cy="15525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83" name="Line 8">
            <a:extLst>
              <a:ext uri="{FF2B5EF4-FFF2-40B4-BE49-F238E27FC236}">
                <a16:creationId xmlns:a16="http://schemas.microsoft.com/office/drawing/2014/main" id="{55B1FCC1-6390-45D4-8F7E-25361DF9D7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5118100"/>
            <a:ext cx="565150" cy="12017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84" name="Line 9">
            <a:extLst>
              <a:ext uri="{FF2B5EF4-FFF2-40B4-BE49-F238E27FC236}">
                <a16:creationId xmlns:a16="http://schemas.microsoft.com/office/drawing/2014/main" id="{6259D3C0-20EA-40E2-8BD6-49228D3115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400" y="5505450"/>
            <a:ext cx="588963" cy="8270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85" name="Line 10">
            <a:extLst>
              <a:ext uri="{FF2B5EF4-FFF2-40B4-BE49-F238E27FC236}">
                <a16:creationId xmlns:a16="http://schemas.microsoft.com/office/drawing/2014/main" id="{E7258585-6F63-43CE-A183-A1DB88F86E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400" y="5638800"/>
            <a:ext cx="1295400" cy="6937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86" name="Line 11">
            <a:extLst>
              <a:ext uri="{FF2B5EF4-FFF2-40B4-BE49-F238E27FC236}">
                <a16:creationId xmlns:a16="http://schemas.microsoft.com/office/drawing/2014/main" id="{72FCD926-FEE6-49A3-9E65-97FFF7E9A1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5743575"/>
            <a:ext cx="1290638" cy="5889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87" name="Line 12">
            <a:extLst>
              <a:ext uri="{FF2B5EF4-FFF2-40B4-BE49-F238E27FC236}">
                <a16:creationId xmlns:a16="http://schemas.microsoft.com/office/drawing/2014/main" id="{5B9DD210-868F-4F1C-80D9-CCF57B360D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6032500"/>
            <a:ext cx="1616075" cy="2873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55053" name="Line 13">
            <a:extLst>
              <a:ext uri="{FF2B5EF4-FFF2-40B4-BE49-F238E27FC236}">
                <a16:creationId xmlns:a16="http://schemas.microsoft.com/office/drawing/2014/main" id="{3805D686-D498-4E82-B57B-29A5986D14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4859338"/>
            <a:ext cx="1866900" cy="14668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55054" name="Line 14">
            <a:extLst>
              <a:ext uri="{FF2B5EF4-FFF2-40B4-BE49-F238E27FC236}">
                <a16:creationId xmlns:a16="http://schemas.microsoft.com/office/drawing/2014/main" id="{D027ED4F-03BA-45A7-9089-3DA38046E8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3432175"/>
            <a:ext cx="2943225" cy="29067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55055" name="Line 15">
            <a:extLst>
              <a:ext uri="{FF2B5EF4-FFF2-40B4-BE49-F238E27FC236}">
                <a16:creationId xmlns:a16="http://schemas.microsoft.com/office/drawing/2014/main" id="{D4EC66BE-6229-423E-BB55-EE8F8DD9DE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1700" y="5122863"/>
            <a:ext cx="1052513" cy="1190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A34F118C-DEEE-4DAB-9412-105653D16932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5257800"/>
            <a:ext cx="371475" cy="190500"/>
            <a:chOff x="1056" y="3312"/>
            <a:chExt cx="234" cy="120"/>
          </a:xfrm>
        </p:grpSpPr>
        <p:sp>
          <p:nvSpPr>
            <p:cNvPr id="24594" name="Freeform 17">
              <a:extLst>
                <a:ext uri="{FF2B5EF4-FFF2-40B4-BE49-F238E27FC236}">
                  <a16:creationId xmlns:a16="http://schemas.microsoft.com/office/drawing/2014/main" id="{36EF7FDD-54D2-44C9-B799-99B325933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" y="3395"/>
              <a:ext cx="69" cy="37"/>
            </a:xfrm>
            <a:custGeom>
              <a:avLst/>
              <a:gdLst>
                <a:gd name="T0" fmla="*/ 0 w 69"/>
                <a:gd name="T1" fmla="*/ 13 h 37"/>
                <a:gd name="T2" fmla="*/ 48 w 69"/>
                <a:gd name="T3" fmla="*/ 4 h 37"/>
                <a:gd name="T4" fmla="*/ 69 w 69"/>
                <a:gd name="T5" fmla="*/ 37 h 37"/>
                <a:gd name="T6" fmla="*/ 0 60000 65536"/>
                <a:gd name="T7" fmla="*/ 0 60000 65536"/>
                <a:gd name="T8" fmla="*/ 0 60000 65536"/>
                <a:gd name="T9" fmla="*/ 0 w 69"/>
                <a:gd name="T10" fmla="*/ 0 h 37"/>
                <a:gd name="T11" fmla="*/ 69 w 69"/>
                <a:gd name="T12" fmla="*/ 37 h 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9" h="37">
                  <a:moveTo>
                    <a:pt x="0" y="13"/>
                  </a:moveTo>
                  <a:cubicBezTo>
                    <a:pt x="18" y="6"/>
                    <a:pt x="37" y="0"/>
                    <a:pt x="48" y="4"/>
                  </a:cubicBezTo>
                  <a:cubicBezTo>
                    <a:pt x="59" y="8"/>
                    <a:pt x="64" y="22"/>
                    <a:pt x="69" y="3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24595" name="Freeform 18">
              <a:extLst>
                <a:ext uri="{FF2B5EF4-FFF2-40B4-BE49-F238E27FC236}">
                  <a16:creationId xmlns:a16="http://schemas.microsoft.com/office/drawing/2014/main" id="{CBC56BF5-48A3-41FD-8952-622ACDD19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" y="3312"/>
              <a:ext cx="156" cy="105"/>
            </a:xfrm>
            <a:custGeom>
              <a:avLst/>
              <a:gdLst>
                <a:gd name="T0" fmla="*/ 18 w 156"/>
                <a:gd name="T1" fmla="*/ 0 h 105"/>
                <a:gd name="T2" fmla="*/ 0 w 156"/>
                <a:gd name="T3" fmla="*/ 21 h 105"/>
                <a:gd name="T4" fmla="*/ 66 w 156"/>
                <a:gd name="T5" fmla="*/ 15 h 105"/>
                <a:gd name="T6" fmla="*/ 135 w 156"/>
                <a:gd name="T7" fmla="*/ 39 h 105"/>
                <a:gd name="T8" fmla="*/ 156 w 156"/>
                <a:gd name="T9" fmla="*/ 105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105"/>
                <a:gd name="T17" fmla="*/ 156 w 156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105">
                  <a:moveTo>
                    <a:pt x="18" y="0"/>
                  </a:moveTo>
                  <a:lnTo>
                    <a:pt x="0" y="21"/>
                  </a:lnTo>
                  <a:cubicBezTo>
                    <a:pt x="8" y="24"/>
                    <a:pt x="44" y="12"/>
                    <a:pt x="66" y="15"/>
                  </a:cubicBezTo>
                  <a:cubicBezTo>
                    <a:pt x="88" y="18"/>
                    <a:pt x="120" y="24"/>
                    <a:pt x="135" y="39"/>
                  </a:cubicBezTo>
                  <a:cubicBezTo>
                    <a:pt x="150" y="54"/>
                    <a:pt x="153" y="79"/>
                    <a:pt x="156" y="10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855059" name="Line 19">
            <a:extLst>
              <a:ext uri="{FF2B5EF4-FFF2-40B4-BE49-F238E27FC236}">
                <a16:creationId xmlns:a16="http://schemas.microsoft.com/office/drawing/2014/main" id="{B7D82D30-B7A1-40DE-89A1-B1961AECAA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400" y="5105400"/>
            <a:ext cx="1052513" cy="119062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24593" name="TextBox 20">
            <a:extLst>
              <a:ext uri="{FF2B5EF4-FFF2-40B4-BE49-F238E27FC236}">
                <a16:creationId xmlns:a16="http://schemas.microsoft.com/office/drawing/2014/main" id="{10193597-D0D3-4439-9C97-3DE92F94F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A20055-E96A-4DA3-8438-75D668E2BC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7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9D8F5B3-312C-4D1A-8F08-758758D1247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8343900" cy="7239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Отсечение по центрам тяжести (</a:t>
            </a:r>
            <a:r>
              <a:rPr lang="en-US" altLang="ru-RU" sz="3200">
                <a:solidFill>
                  <a:schemeClr val="tx1"/>
                </a:solidFill>
              </a:rPr>
              <a:t>Rocchio)</a:t>
            </a:r>
          </a:p>
        </p:txBody>
      </p:sp>
      <p:sp>
        <p:nvSpPr>
          <p:cNvPr id="25603" name="Oval 3">
            <a:extLst>
              <a:ext uri="{FF2B5EF4-FFF2-40B4-BE49-F238E27FC236}">
                <a16:creationId xmlns:a16="http://schemas.microsoft.com/office/drawing/2014/main" id="{007C7722-BD60-4C3C-959A-678AD3A5B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1671638"/>
            <a:ext cx="263525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4" name="Oval 4">
            <a:extLst>
              <a:ext uri="{FF2B5EF4-FFF2-40B4-BE49-F238E27FC236}">
                <a16:creationId xmlns:a16="http://schemas.microsoft.com/office/drawing/2014/main" id="{1197BE8C-DECC-45B4-BC41-6C965D541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397125"/>
            <a:ext cx="265113" cy="180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5" name="Oval 5">
            <a:extLst>
              <a:ext uri="{FF2B5EF4-FFF2-40B4-BE49-F238E27FC236}">
                <a16:creationId xmlns:a16="http://schemas.microsoft.com/office/drawing/2014/main" id="{8C2FD46C-2887-4342-ACDB-FE531B496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2587625"/>
            <a:ext cx="265112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6" name="Oval 6">
            <a:extLst>
              <a:ext uri="{FF2B5EF4-FFF2-40B4-BE49-F238E27FC236}">
                <a16:creationId xmlns:a16="http://schemas.microsoft.com/office/drawing/2014/main" id="{C070495C-F567-47C3-A96F-6A0C16ACD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650" y="2373313"/>
            <a:ext cx="261938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7" name="Oval 7">
            <a:extLst>
              <a:ext uri="{FF2B5EF4-FFF2-40B4-BE49-F238E27FC236}">
                <a16:creationId xmlns:a16="http://schemas.microsoft.com/office/drawing/2014/main" id="{DFFDD6A1-6F52-4642-8F8D-A17F97128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25" y="2116138"/>
            <a:ext cx="265113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8" name="Oval 8">
            <a:extLst>
              <a:ext uri="{FF2B5EF4-FFF2-40B4-BE49-F238E27FC236}">
                <a16:creationId xmlns:a16="http://schemas.microsoft.com/office/drawing/2014/main" id="{82E76CF3-3BEE-4094-B136-15E94F4CC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738" y="3121025"/>
            <a:ext cx="261937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09" name="Oval 9">
            <a:extLst>
              <a:ext uri="{FF2B5EF4-FFF2-40B4-BE49-F238E27FC236}">
                <a16:creationId xmlns:a16="http://schemas.microsoft.com/office/drawing/2014/main" id="{8FB175C2-DCD9-4584-8630-F80706AD5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2233613"/>
            <a:ext cx="265112" cy="180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0" name="Oval 10">
            <a:extLst>
              <a:ext uri="{FF2B5EF4-FFF2-40B4-BE49-F238E27FC236}">
                <a16:creationId xmlns:a16="http://schemas.microsoft.com/office/drawing/2014/main" id="{F17329B2-6B7B-4110-9C6A-452A2EDC2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8188" y="2859088"/>
            <a:ext cx="266700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1" name="Oval 11">
            <a:extLst>
              <a:ext uri="{FF2B5EF4-FFF2-40B4-BE49-F238E27FC236}">
                <a16:creationId xmlns:a16="http://schemas.microsoft.com/office/drawing/2014/main" id="{EA951443-91B2-4373-8860-CF0EB7300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13" y="2924175"/>
            <a:ext cx="263525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2" name="Oval 12">
            <a:extLst>
              <a:ext uri="{FF2B5EF4-FFF2-40B4-BE49-F238E27FC236}">
                <a16:creationId xmlns:a16="http://schemas.microsoft.com/office/drawing/2014/main" id="{D9A0A813-1C9E-43A1-93A2-016C18529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3508375"/>
            <a:ext cx="261938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3" name="Oval 13">
            <a:extLst>
              <a:ext uri="{FF2B5EF4-FFF2-40B4-BE49-F238E27FC236}">
                <a16:creationId xmlns:a16="http://schemas.microsoft.com/office/drawing/2014/main" id="{EE67DDDA-A32A-4871-91C7-1D672F091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263" y="1822450"/>
            <a:ext cx="265112" cy="180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4" name="Oval 14">
            <a:extLst>
              <a:ext uri="{FF2B5EF4-FFF2-40B4-BE49-F238E27FC236}">
                <a16:creationId xmlns:a16="http://schemas.microsoft.com/office/drawing/2014/main" id="{D2E2B6C9-3398-4A5D-ACD3-1FC1D9DDAF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3541713"/>
            <a:ext cx="266700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5" name="Oval 15">
            <a:extLst>
              <a:ext uri="{FF2B5EF4-FFF2-40B4-BE49-F238E27FC236}">
                <a16:creationId xmlns:a16="http://schemas.microsoft.com/office/drawing/2014/main" id="{0725C91C-B2C2-4F5E-86B8-FDDF8C4DE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1868488"/>
            <a:ext cx="265112" cy="1825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6" name="Oval 16">
            <a:extLst>
              <a:ext uri="{FF2B5EF4-FFF2-40B4-BE49-F238E27FC236}">
                <a16:creationId xmlns:a16="http://schemas.microsoft.com/office/drawing/2014/main" id="{87F5D168-90D2-4A35-9666-DD1DB82CB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25" y="2774950"/>
            <a:ext cx="265113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7" name="Oval 17">
            <a:extLst>
              <a:ext uri="{FF2B5EF4-FFF2-40B4-BE49-F238E27FC236}">
                <a16:creationId xmlns:a16="http://schemas.microsoft.com/office/drawing/2014/main" id="{FA7905C2-41C5-4FAB-848F-829A292FA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3330575"/>
            <a:ext cx="261938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8" name="Oval 18">
            <a:extLst>
              <a:ext uri="{FF2B5EF4-FFF2-40B4-BE49-F238E27FC236}">
                <a16:creationId xmlns:a16="http://schemas.microsoft.com/office/drawing/2014/main" id="{62983A92-2142-427E-A944-BE6BF02D5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2738438"/>
            <a:ext cx="265112" cy="180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19" name="Oval 19">
            <a:extLst>
              <a:ext uri="{FF2B5EF4-FFF2-40B4-BE49-F238E27FC236}">
                <a16:creationId xmlns:a16="http://schemas.microsoft.com/office/drawing/2014/main" id="{A8C6989A-8573-401D-98CF-44C867E64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13" y="1527175"/>
            <a:ext cx="261937" cy="182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0" name="Rectangle 20">
            <a:extLst>
              <a:ext uri="{FF2B5EF4-FFF2-40B4-BE49-F238E27FC236}">
                <a16:creationId xmlns:a16="http://schemas.microsoft.com/office/drawing/2014/main" id="{D08A7E37-0E1F-4077-AC51-258BC6382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75" y="3817938"/>
            <a:ext cx="265113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1" name="Rectangle 21">
            <a:extLst>
              <a:ext uri="{FF2B5EF4-FFF2-40B4-BE49-F238E27FC236}">
                <a16:creationId xmlns:a16="http://schemas.microsoft.com/office/drawing/2014/main" id="{D507F32D-ADC8-4572-97DC-592320AFB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4300" y="3756025"/>
            <a:ext cx="263525" cy="211138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2" name="Rectangle 22">
            <a:extLst>
              <a:ext uri="{FF2B5EF4-FFF2-40B4-BE49-F238E27FC236}">
                <a16:creationId xmlns:a16="http://schemas.microsoft.com/office/drawing/2014/main" id="{4F1E847A-4AB1-45C1-AAC3-793B6F80A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5" y="4522788"/>
            <a:ext cx="265113" cy="211137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3" name="Rectangle 23">
            <a:extLst>
              <a:ext uri="{FF2B5EF4-FFF2-40B4-BE49-F238E27FC236}">
                <a16:creationId xmlns:a16="http://schemas.microsoft.com/office/drawing/2014/main" id="{5087DE78-4641-4FCF-B8B2-ECBFC16DA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8025" y="5330825"/>
            <a:ext cx="261938" cy="211138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4" name="Rectangle 24">
            <a:extLst>
              <a:ext uri="{FF2B5EF4-FFF2-40B4-BE49-F238E27FC236}">
                <a16:creationId xmlns:a16="http://schemas.microsoft.com/office/drawing/2014/main" id="{AAF0755E-27FA-407E-9EE1-BD76B7EA9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3" y="5241925"/>
            <a:ext cx="261937" cy="211138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5" name="Rectangle 25">
            <a:extLst>
              <a:ext uri="{FF2B5EF4-FFF2-40B4-BE49-F238E27FC236}">
                <a16:creationId xmlns:a16="http://schemas.microsoft.com/office/drawing/2014/main" id="{9F2E2693-9D79-453E-84AE-607374E6D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3850" y="5140325"/>
            <a:ext cx="261938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6" name="Rectangle 26">
            <a:extLst>
              <a:ext uri="{FF2B5EF4-FFF2-40B4-BE49-F238E27FC236}">
                <a16:creationId xmlns:a16="http://schemas.microsoft.com/office/drawing/2014/main" id="{E2E43374-2430-4B0F-8971-22B6C3A21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138" y="5219700"/>
            <a:ext cx="265112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7" name="Rectangle 27">
            <a:extLst>
              <a:ext uri="{FF2B5EF4-FFF2-40B4-BE49-F238E27FC236}">
                <a16:creationId xmlns:a16="http://schemas.microsoft.com/office/drawing/2014/main" id="{20CFC681-2A98-4EB8-93A4-FF7140789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8050" y="4498975"/>
            <a:ext cx="265113" cy="211138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8" name="Rectangle 28">
            <a:extLst>
              <a:ext uri="{FF2B5EF4-FFF2-40B4-BE49-F238E27FC236}">
                <a16:creationId xmlns:a16="http://schemas.microsoft.com/office/drawing/2014/main" id="{6AB14CA8-7674-4BE3-ADEB-AE875A1D2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7263" y="3373438"/>
            <a:ext cx="261937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29" name="Rectangle 29">
            <a:extLst>
              <a:ext uri="{FF2B5EF4-FFF2-40B4-BE49-F238E27FC236}">
                <a16:creationId xmlns:a16="http://schemas.microsoft.com/office/drawing/2014/main" id="{4A1DE4DA-DD24-4C00-8132-72C96F9C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5163" y="4729163"/>
            <a:ext cx="263525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30" name="Rectangle 30">
            <a:extLst>
              <a:ext uri="{FF2B5EF4-FFF2-40B4-BE49-F238E27FC236}">
                <a16:creationId xmlns:a16="http://schemas.microsoft.com/office/drawing/2014/main" id="{04E33455-4872-4AA9-B1FE-B27FD4572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1038" y="3910013"/>
            <a:ext cx="263525" cy="211137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31" name="Rectangle 31">
            <a:extLst>
              <a:ext uri="{FF2B5EF4-FFF2-40B4-BE49-F238E27FC236}">
                <a16:creationId xmlns:a16="http://schemas.microsoft.com/office/drawing/2014/main" id="{0C0C4F12-6AA9-4AF9-8EC3-252A8E8B8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4635500"/>
            <a:ext cx="263525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32" name="Rectangle 32">
            <a:extLst>
              <a:ext uri="{FF2B5EF4-FFF2-40B4-BE49-F238E27FC236}">
                <a16:creationId xmlns:a16="http://schemas.microsoft.com/office/drawing/2014/main" id="{CB8AFD3C-E4BD-4378-BD3D-0809533DD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325938"/>
            <a:ext cx="261938" cy="211137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33" name="Rectangle 33">
            <a:extLst>
              <a:ext uri="{FF2B5EF4-FFF2-40B4-BE49-F238E27FC236}">
                <a16:creationId xmlns:a16="http://schemas.microsoft.com/office/drawing/2014/main" id="{9DD00DE4-AD24-4E58-A2FC-509282D12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688" y="3228975"/>
            <a:ext cx="265112" cy="209550"/>
          </a:xfrm>
          <a:prstGeom prst="rect">
            <a:avLst/>
          </a:prstGeom>
          <a:solidFill>
            <a:schemeClr val="tx2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38" name="Line 34">
            <a:extLst>
              <a:ext uri="{FF2B5EF4-FFF2-40B4-BE49-F238E27FC236}">
                <a16:creationId xmlns:a16="http://schemas.microsoft.com/office/drawing/2014/main" id="{43578F4F-C397-4D70-BF62-F4F0FD3453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17675" y="1447800"/>
            <a:ext cx="5651500" cy="42481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35" name="Line 35">
            <a:extLst>
              <a:ext uri="{FF2B5EF4-FFF2-40B4-BE49-F238E27FC236}">
                <a16:creationId xmlns:a16="http://schemas.microsoft.com/office/drawing/2014/main" id="{350F5311-88D0-4397-958C-17349BE2BB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5825" y="2863850"/>
            <a:ext cx="985838" cy="7429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36" name="Line 36">
            <a:extLst>
              <a:ext uri="{FF2B5EF4-FFF2-40B4-BE49-F238E27FC236}">
                <a16:creationId xmlns:a16="http://schemas.microsoft.com/office/drawing/2014/main" id="{9E368025-CC97-4111-8C58-1361CC09303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36663" y="3224213"/>
            <a:ext cx="915987" cy="39211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37" name="Line 37">
            <a:extLst>
              <a:ext uri="{FF2B5EF4-FFF2-40B4-BE49-F238E27FC236}">
                <a16:creationId xmlns:a16="http://schemas.microsoft.com/office/drawing/2014/main" id="{C661A9E3-89CB-483B-999A-6179FF4DF42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00275" y="3611563"/>
            <a:ext cx="1196975" cy="285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38" name="Line 38">
            <a:extLst>
              <a:ext uri="{FF2B5EF4-FFF2-40B4-BE49-F238E27FC236}">
                <a16:creationId xmlns:a16="http://schemas.microsoft.com/office/drawing/2014/main" id="{DF9C6919-6D0A-451F-A7F7-C950706D65F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3738" y="2508250"/>
            <a:ext cx="542925" cy="687388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39" name="Line 39">
            <a:extLst>
              <a:ext uri="{FF2B5EF4-FFF2-40B4-BE49-F238E27FC236}">
                <a16:creationId xmlns:a16="http://schemas.microsoft.com/office/drawing/2014/main" id="{FE38EAEF-C408-4C7C-A6D5-1E39E844E5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3263" y="1760538"/>
            <a:ext cx="334962" cy="7286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0" name="Line 40">
            <a:extLst>
              <a:ext uri="{FF2B5EF4-FFF2-40B4-BE49-F238E27FC236}">
                <a16:creationId xmlns:a16="http://schemas.microsoft.com/office/drawing/2014/main" id="{CAB00BAE-B403-402C-96DF-43B3CB7788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7750" y="1644650"/>
            <a:ext cx="1092200" cy="12541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1" name="Line 41">
            <a:extLst>
              <a:ext uri="{FF2B5EF4-FFF2-40B4-BE49-F238E27FC236}">
                <a16:creationId xmlns:a16="http://schemas.microsoft.com/office/drawing/2014/main" id="{4A31E914-CF2B-46E0-B71D-DB60643DC1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1625600"/>
            <a:ext cx="1933575" cy="3222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2" name="Line 42">
            <a:extLst>
              <a:ext uri="{FF2B5EF4-FFF2-40B4-BE49-F238E27FC236}">
                <a16:creationId xmlns:a16="http://schemas.microsoft.com/office/drawing/2014/main" id="{4F55B2D1-1D80-4FD0-9323-9C5A172AFC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7825" y="1971675"/>
            <a:ext cx="160338" cy="3222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3" name="Line 43">
            <a:extLst>
              <a:ext uri="{FF2B5EF4-FFF2-40B4-BE49-F238E27FC236}">
                <a16:creationId xmlns:a16="http://schemas.microsoft.com/office/drawing/2014/main" id="{50841492-EEBA-41E9-A0C5-C8689F2782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7688" y="2401888"/>
            <a:ext cx="36512" cy="5032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4" name="Line 44">
            <a:extLst>
              <a:ext uri="{FF2B5EF4-FFF2-40B4-BE49-F238E27FC236}">
                <a16:creationId xmlns:a16="http://schemas.microsoft.com/office/drawing/2014/main" id="{CA752B37-CDB8-4A23-97B7-FE327FE0DD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87813" y="3883025"/>
            <a:ext cx="949325" cy="14160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5" name="Line 45">
            <a:extLst>
              <a:ext uri="{FF2B5EF4-FFF2-40B4-BE49-F238E27FC236}">
                <a16:creationId xmlns:a16="http://schemas.microsoft.com/office/drawing/2014/main" id="{F41EA61D-A107-4360-8BD8-4BC8F56196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19688" y="3429000"/>
            <a:ext cx="1022350" cy="4349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6" name="Line 46">
            <a:extLst>
              <a:ext uri="{FF2B5EF4-FFF2-40B4-BE49-F238E27FC236}">
                <a16:creationId xmlns:a16="http://schemas.microsoft.com/office/drawing/2014/main" id="{3E03317A-5022-48C2-9500-C179DDBF7B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33925" y="5308600"/>
            <a:ext cx="1741488" cy="1397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7" name="Line 47">
            <a:extLst>
              <a:ext uri="{FF2B5EF4-FFF2-40B4-BE49-F238E27FC236}">
                <a16:creationId xmlns:a16="http://schemas.microsoft.com/office/drawing/2014/main" id="{78DA9BD9-1DB2-4CF2-BE2F-D15BFFCA649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9088" y="5373688"/>
            <a:ext cx="527050" cy="698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8" name="Line 48">
            <a:extLst>
              <a:ext uri="{FF2B5EF4-FFF2-40B4-BE49-F238E27FC236}">
                <a16:creationId xmlns:a16="http://schemas.microsoft.com/office/drawing/2014/main" id="{D030B323-DF0B-4EE3-A258-90012BF36D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75425" y="4840288"/>
            <a:ext cx="546100" cy="51911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49" name="Line 49">
            <a:extLst>
              <a:ext uri="{FF2B5EF4-FFF2-40B4-BE49-F238E27FC236}">
                <a16:creationId xmlns:a16="http://schemas.microsoft.com/office/drawing/2014/main" id="{E03A87E5-B86D-4A2E-B59E-2BDBD53E71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7563" y="4443413"/>
            <a:ext cx="141287" cy="3651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50" name="Line 50">
            <a:extLst>
              <a:ext uri="{FF2B5EF4-FFF2-40B4-BE49-F238E27FC236}">
                <a16:creationId xmlns:a16="http://schemas.microsoft.com/office/drawing/2014/main" id="{746E1441-3EEB-4534-8AC6-619A0AD7DE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94425" y="3317875"/>
            <a:ext cx="1196975" cy="1111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51" name="Line 51">
            <a:extLst>
              <a:ext uri="{FF2B5EF4-FFF2-40B4-BE49-F238E27FC236}">
                <a16:creationId xmlns:a16="http://schemas.microsoft.com/office/drawing/2014/main" id="{8B1FA172-62F5-4635-BFA3-34DA8697FF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96150" y="3354388"/>
            <a:ext cx="106363" cy="10937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52" name="Oval 52">
            <a:extLst>
              <a:ext uri="{FF2B5EF4-FFF2-40B4-BE49-F238E27FC236}">
                <a16:creationId xmlns:a16="http://schemas.microsoft.com/office/drawing/2014/main" id="{1655268E-456E-407E-8CD3-20214A339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2438400"/>
            <a:ext cx="385763" cy="309563"/>
          </a:xfrm>
          <a:prstGeom prst="ellipse">
            <a:avLst/>
          </a:prstGeom>
          <a:solidFill>
            <a:srgbClr val="66FF66"/>
          </a:solidFill>
          <a:ln w="28575">
            <a:solidFill>
              <a:srgbClr val="66FF66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66FF66"/>
              </a:solidFill>
              <a:latin typeface="Helvetica-Narrow"/>
            </a:endParaRPr>
          </a:p>
        </p:txBody>
      </p:sp>
      <p:sp>
        <p:nvSpPr>
          <p:cNvPr id="25653" name="Oval 53">
            <a:extLst>
              <a:ext uri="{FF2B5EF4-FFF2-40B4-BE49-F238E27FC236}">
                <a16:creationId xmlns:a16="http://schemas.microsoft.com/office/drawing/2014/main" id="{47CF2598-AC02-49DD-A7DF-3D70AE29A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495800"/>
            <a:ext cx="385763" cy="307975"/>
          </a:xfrm>
          <a:prstGeom prst="ellipse">
            <a:avLst/>
          </a:prstGeom>
          <a:solidFill>
            <a:srgbClr val="66FF66"/>
          </a:solidFill>
          <a:ln w="28575">
            <a:solidFill>
              <a:srgbClr val="66FF66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66FF66"/>
              </a:solidFill>
              <a:latin typeface="Helvetica-Narrow"/>
            </a:endParaRPr>
          </a:p>
        </p:txBody>
      </p:sp>
      <p:sp>
        <p:nvSpPr>
          <p:cNvPr id="25654" name="Line 54">
            <a:extLst>
              <a:ext uri="{FF2B5EF4-FFF2-40B4-BE49-F238E27FC236}">
                <a16:creationId xmlns:a16="http://schemas.microsoft.com/office/drawing/2014/main" id="{C922EA7B-4243-4D1B-A77F-68CD556B70E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200400" y="2667000"/>
            <a:ext cx="2514600" cy="190500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55" name="AutoShape 55">
            <a:extLst>
              <a:ext uri="{FF2B5EF4-FFF2-40B4-BE49-F238E27FC236}">
                <a16:creationId xmlns:a16="http://schemas.microsoft.com/office/drawing/2014/main" id="{8478F44B-1A0A-42CF-93F7-E698A9A8B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7275" y="2122488"/>
            <a:ext cx="619125" cy="381000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56" name="Rectangle 56">
            <a:extLst>
              <a:ext uri="{FF2B5EF4-FFF2-40B4-BE49-F238E27FC236}">
                <a16:creationId xmlns:a16="http://schemas.microsoft.com/office/drawing/2014/main" id="{A2CD2D2C-0280-45F9-8424-49720AE31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95513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 lvl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57" name="Rectangle 58">
            <a:extLst>
              <a:ext uri="{FF2B5EF4-FFF2-40B4-BE49-F238E27FC236}">
                <a16:creationId xmlns:a16="http://schemas.microsoft.com/office/drawing/2014/main" id="{D74D1F68-11E9-4E17-BC3C-C9834F6EA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7838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ru-RU" altLang="ru-RU" sz="1800"/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5658" name="Rectangle 59">
            <a:extLst>
              <a:ext uri="{FF2B5EF4-FFF2-40B4-BE49-F238E27FC236}">
                <a16:creationId xmlns:a16="http://schemas.microsoft.com/office/drawing/2014/main" id="{8E77AF5B-85C4-4D42-8C4E-6C6EABCDA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40163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0443AC4-6694-4867-802D-25AB04EFC3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98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63BD1952-1560-4938-96E0-78D188450AA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Выводы по методу </a:t>
            </a:r>
            <a:r>
              <a:rPr lang="en-US" altLang="ru-RU" sz="3200"/>
              <a:t>Rocchio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9967C165-14D9-4911-9B3D-D096B11ECBB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196975"/>
            <a:ext cx="8229600" cy="5356225"/>
          </a:xfrm>
        </p:spPr>
        <p:txBody>
          <a:bodyPr/>
          <a:lstStyle/>
          <a:p>
            <a:pPr defTabSz="457200" eaLnBrk="1" hangingPunct="1"/>
            <a:r>
              <a:rPr lang="ru-RU" altLang="ru-RU" sz="2800"/>
              <a:t>Простое представление для каждого класса: центроид-прототип</a:t>
            </a:r>
            <a:endParaRPr lang="en-US" altLang="ru-RU" sz="2800"/>
          </a:p>
          <a:p>
            <a:pPr defTabSz="457200" eaLnBrk="1" hangingPunct="1"/>
            <a:r>
              <a:rPr lang="ru-RU" altLang="ru-RU" sz="2800"/>
              <a:t>Классификация основана на близости центроиду</a:t>
            </a:r>
            <a:endParaRPr lang="en-US" altLang="ru-RU" sz="2800"/>
          </a:p>
          <a:p>
            <a:pPr defTabSz="457200" eaLnBrk="1" hangingPunct="1"/>
            <a:r>
              <a:rPr lang="ru-RU" altLang="ru-RU" sz="2800"/>
              <a:t>Мало используется вне классификации текстов</a:t>
            </a:r>
          </a:p>
          <a:p>
            <a:pPr lvl="1" defTabSz="457200" eaLnBrk="1" hangingPunct="1"/>
            <a:r>
              <a:rPr lang="ru-RU" altLang="ru-RU"/>
              <a:t>Может быть эффективна для классификации текстов</a:t>
            </a:r>
            <a:endParaRPr lang="en-US" altLang="ru-RU"/>
          </a:p>
          <a:p>
            <a:pPr lvl="1" defTabSz="457200" eaLnBrk="1" hangingPunct="1"/>
            <a:r>
              <a:rPr lang="ru-RU" altLang="ru-RU"/>
              <a:t>Но обычно хуже, чем </a:t>
            </a:r>
            <a:r>
              <a:rPr lang="en-US" altLang="ru-RU"/>
              <a:t>Naïve Bayes</a:t>
            </a:r>
          </a:p>
          <a:p>
            <a:pPr defTabSz="457200" eaLnBrk="1" hangingPunct="1"/>
            <a:r>
              <a:rPr lang="ru-RU" altLang="ru-RU" sz="2800"/>
              <a:t>Простое обучение и  тестирование</a:t>
            </a:r>
            <a:endParaRPr lang="en-US" altLang="ru-RU" sz="280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5C933870-B630-420E-BD4D-0ABA09876CE3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76E7A54-433A-4D1D-864F-04A61A3AE3E6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6629" name="TextBox 4">
            <a:extLst>
              <a:ext uri="{FF2B5EF4-FFF2-40B4-BE49-F238E27FC236}">
                <a16:creationId xmlns:a16="http://schemas.microsoft.com/office/drawing/2014/main" id="{9C759B36-D91E-4B1B-B217-2D013D77C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3A8AD70-7F76-4231-8F8A-32CFA3CC56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E69B5716-87AB-492D-911A-36612AC64554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 ближайших соседей</a:t>
            </a:r>
            <a:br>
              <a:rPr lang="ru-RU" altLang="ru-RU" sz="3600">
                <a:solidFill>
                  <a:srgbClr val="800080"/>
                </a:solidFill>
              </a:rPr>
            </a:br>
            <a:r>
              <a:rPr lang="ru-RU" altLang="ru-RU" sz="3600">
                <a:solidFill>
                  <a:srgbClr val="800080"/>
                </a:solidFill>
              </a:rPr>
              <a:t>(</a:t>
            </a:r>
            <a:r>
              <a:rPr lang="en-US" altLang="ru-RU" sz="3600">
                <a:solidFill>
                  <a:srgbClr val="800080"/>
                </a:solidFill>
              </a:rPr>
              <a:t>KNN)</a:t>
            </a:r>
            <a:endParaRPr lang="ru-RU" altLang="ru-RU" sz="3600">
              <a:solidFill>
                <a:srgbClr val="800080"/>
              </a:solidFill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0E012D4-7810-4B0E-954B-1F11C08A3176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15D99F5-AE7D-48D9-915B-BEE2A7BB20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>
            <a:extLst>
              <a:ext uri="{FF2B5EF4-FFF2-40B4-BE49-F238E27FC236}">
                <a16:creationId xmlns:a16="http://schemas.microsoft.com/office/drawing/2014/main" id="{C97D7C1D-77F2-4801-A8E8-C93AF1358E25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B749E70-A4D8-480E-A09D-505C0AADC086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EDA0FE4D-EED9-4D58-8151-5E2CDD264F3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en-US" altLang="ru-RU" sz="4000">
                <a:solidFill>
                  <a:srgbClr val="990099"/>
                </a:solidFill>
              </a:rPr>
              <a:t>k Nearest Neighbor</a:t>
            </a:r>
            <a:br>
              <a:rPr lang="ru-RU" altLang="ru-RU" sz="4000">
                <a:solidFill>
                  <a:srgbClr val="990099"/>
                </a:solidFill>
              </a:rPr>
            </a:br>
            <a:r>
              <a:rPr lang="ru-RU" altLang="ru-RU" sz="4000">
                <a:solidFill>
                  <a:srgbClr val="990099"/>
                </a:solidFill>
              </a:rPr>
              <a:t>(К ближайших соседей)</a:t>
            </a:r>
            <a:endParaRPr lang="en-US" altLang="ru-RU" sz="4000">
              <a:solidFill>
                <a:srgbClr val="990099"/>
              </a:solidFill>
            </a:endParaRPr>
          </a:p>
        </p:txBody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8AC79065-32DA-4961-AC84-59FAF2B6CCB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/>
            <a:r>
              <a:rPr lang="en-US" altLang="ru-RU" sz="2800"/>
              <a:t>kNN = k Nearest Neighbor</a:t>
            </a:r>
          </a:p>
          <a:p>
            <a:pPr defTabSz="457200" eaLnBrk="1" hangingPunct="1"/>
            <a:endParaRPr lang="en-US" altLang="ru-RU" sz="2800"/>
          </a:p>
          <a:p>
            <a:pPr defTabSz="457200" eaLnBrk="1" hangingPunct="1"/>
            <a:r>
              <a:rPr lang="ru-RU" altLang="ru-RU" sz="2800"/>
              <a:t>Чтобы классифицировать документ </a:t>
            </a:r>
            <a:r>
              <a:rPr lang="en-US" altLang="ru-RU" sz="2800" i="1"/>
              <a:t>d</a:t>
            </a:r>
            <a:r>
              <a:rPr lang="en-US" altLang="ru-RU" sz="2800"/>
              <a:t> </a:t>
            </a:r>
            <a:r>
              <a:rPr lang="ru-RU" altLang="ru-RU" sz="2800"/>
              <a:t>в</a:t>
            </a:r>
            <a:r>
              <a:rPr lang="en-US" altLang="ru-RU" sz="2800"/>
              <a:t> </a:t>
            </a:r>
            <a:r>
              <a:rPr lang="ru-RU" altLang="ru-RU" sz="2800"/>
              <a:t>класс</a:t>
            </a:r>
            <a:r>
              <a:rPr lang="en-US" altLang="ru-RU" sz="2800"/>
              <a:t> c</a:t>
            </a:r>
            <a:r>
              <a:rPr lang="ru-RU" altLang="ru-RU" sz="2800"/>
              <a:t> нужно</a:t>
            </a:r>
            <a:r>
              <a:rPr lang="en-US" altLang="ru-RU" sz="2800"/>
              <a:t>:</a:t>
            </a:r>
          </a:p>
          <a:p>
            <a:pPr defTabSz="457200" eaLnBrk="1" hangingPunct="1"/>
            <a:r>
              <a:rPr lang="ru-RU" altLang="ru-RU" sz="2800"/>
              <a:t>определить</a:t>
            </a:r>
            <a:r>
              <a:rPr lang="en-US" altLang="ru-RU" sz="2800"/>
              <a:t> </a:t>
            </a:r>
            <a:r>
              <a:rPr lang="en-US" altLang="ru-RU" sz="2800" i="1"/>
              <a:t>k</a:t>
            </a:r>
            <a:r>
              <a:rPr lang="en-US" altLang="ru-RU" sz="2800"/>
              <a:t>-</a:t>
            </a:r>
            <a:r>
              <a:rPr lang="ru-RU" altLang="ru-RU" sz="2800"/>
              <a:t>окружение</a:t>
            </a:r>
            <a:r>
              <a:rPr lang="en-US" altLang="ru-RU" sz="2800"/>
              <a:t> as </a:t>
            </a:r>
            <a:r>
              <a:rPr lang="en-US" altLang="ru-RU" sz="2800" i="1"/>
              <a:t>k</a:t>
            </a:r>
            <a:r>
              <a:rPr lang="en-US" altLang="ru-RU" sz="2800"/>
              <a:t> </a:t>
            </a:r>
            <a:r>
              <a:rPr lang="ru-RU" altLang="ru-RU" sz="2800"/>
              <a:t>ближайших соседей</a:t>
            </a:r>
            <a:r>
              <a:rPr lang="en-US" altLang="ru-RU" sz="2800"/>
              <a:t> </a:t>
            </a:r>
            <a:r>
              <a:rPr lang="en-US" altLang="ru-RU" sz="2800" i="1"/>
              <a:t>d</a:t>
            </a:r>
          </a:p>
          <a:p>
            <a:pPr defTabSz="457200" eaLnBrk="1" hangingPunct="1"/>
            <a:r>
              <a:rPr lang="ru-RU" altLang="ru-RU" sz="2800"/>
              <a:t>Посчитать число документов в</a:t>
            </a:r>
            <a:r>
              <a:rPr lang="en-US" altLang="ru-RU" sz="2800"/>
              <a:t> N</a:t>
            </a:r>
            <a:r>
              <a:rPr lang="ru-RU" altLang="ru-RU" sz="2800"/>
              <a:t>, которые относятся к</a:t>
            </a:r>
            <a:r>
              <a:rPr lang="en-US" altLang="ru-RU" sz="2800"/>
              <a:t> c</a:t>
            </a:r>
          </a:p>
          <a:p>
            <a:pPr defTabSz="457200" eaLnBrk="1" hangingPunct="1"/>
            <a:r>
              <a:rPr lang="ru-RU" altLang="ru-RU" sz="2800"/>
              <a:t>Оценить </a:t>
            </a:r>
            <a:r>
              <a:rPr lang="en-US" altLang="ru-RU" sz="2800"/>
              <a:t>P(c|</a:t>
            </a:r>
            <a:r>
              <a:rPr lang="en-US" altLang="ru-RU" sz="2800" i="1"/>
              <a:t>d</a:t>
            </a:r>
            <a:r>
              <a:rPr lang="en-US" altLang="ru-RU" sz="2800"/>
              <a:t>) as i/k</a:t>
            </a:r>
          </a:p>
          <a:p>
            <a:pPr defTabSz="457200" eaLnBrk="1" hangingPunct="1"/>
            <a:r>
              <a:rPr lang="ru-RU" altLang="ru-RU" sz="2800"/>
              <a:t>Выбрать максимальный класс</a:t>
            </a:r>
            <a:r>
              <a:rPr lang="en-US" altLang="ru-RU" sz="2800"/>
              <a:t> argmax</a:t>
            </a:r>
            <a:r>
              <a:rPr lang="en-US" altLang="ru-RU" sz="2800" baseline="-25000"/>
              <a:t>c</a:t>
            </a:r>
            <a:r>
              <a:rPr lang="en-US" altLang="ru-RU" sz="2800"/>
              <a:t> P(c|</a:t>
            </a:r>
            <a:r>
              <a:rPr lang="en-US" altLang="ru-RU" sz="2800" i="1"/>
              <a:t>d</a:t>
            </a:r>
            <a:r>
              <a:rPr lang="en-US" altLang="ru-RU" sz="2800"/>
              <a:t>)    [ = majority class]</a:t>
            </a:r>
          </a:p>
          <a:p>
            <a:pPr defTabSz="457200" eaLnBrk="1" hangingPunct="1">
              <a:buFontTx/>
              <a:buNone/>
            </a:pPr>
            <a:endParaRPr lang="en-US" altLang="ru-RU" sz="2800"/>
          </a:p>
        </p:txBody>
      </p:sp>
      <p:sp>
        <p:nvSpPr>
          <p:cNvPr id="28677" name="TextBox 5">
            <a:extLst>
              <a:ext uri="{FF2B5EF4-FFF2-40B4-BE49-F238E27FC236}">
                <a16:creationId xmlns:a16="http://schemas.microsoft.com/office/drawing/2014/main" id="{3183ACDE-9C07-480A-A4F2-4E80BDE8A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DD4FEC3-3BA6-4641-8471-0B60F245C1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>
            <a:extLst>
              <a:ext uri="{FF2B5EF4-FFF2-40B4-BE49-F238E27FC236}">
                <a16:creationId xmlns:a16="http://schemas.microsoft.com/office/drawing/2014/main" id="{F8F407E9-A5F7-482C-8148-32FDF63EF0A2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7692E74-385D-4B53-A39D-0A367C811B2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9699" name="Oval 2">
            <a:extLst>
              <a:ext uri="{FF2B5EF4-FFF2-40B4-BE49-F238E27FC236}">
                <a16:creationId xmlns:a16="http://schemas.microsoft.com/office/drawing/2014/main" id="{B831B62B-9638-490D-94DA-EEF00B5F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514600"/>
            <a:ext cx="2514600" cy="1981200"/>
          </a:xfrm>
          <a:prstGeom prst="ellipse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59032404-C26E-4C37-82CA-0B8E2CDFC2E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Пример</a:t>
            </a:r>
            <a:r>
              <a:rPr lang="en-US" altLang="ru-RU" sz="3600">
                <a:solidFill>
                  <a:srgbClr val="800080"/>
                </a:solidFill>
              </a:rPr>
              <a:t>: k=6 (6NN)</a:t>
            </a:r>
          </a:p>
        </p:txBody>
      </p:sp>
      <p:sp>
        <p:nvSpPr>
          <p:cNvPr id="29701" name="Rectangle 4">
            <a:extLst>
              <a:ext uri="{FF2B5EF4-FFF2-40B4-BE49-F238E27FC236}">
                <a16:creationId xmlns:a16="http://schemas.microsoft.com/office/drawing/2014/main" id="{C04D3C29-761E-4F32-A6DF-D0ED177D7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SzPct val="60000"/>
              <a:buFont typeface="Wingdings" panose="05000000000000000000" pitchFamily="2" charset="2"/>
              <a:buChar char="n"/>
            </a:pPr>
            <a:endParaRPr lang="ru-RU" altLang="ru-RU" sz="26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2" name="Oval 5">
            <a:extLst>
              <a:ext uri="{FF2B5EF4-FFF2-40B4-BE49-F238E27FC236}">
                <a16:creationId xmlns:a16="http://schemas.microsoft.com/office/drawing/2014/main" id="{B8533C30-B923-4DC1-A52B-AC56E7BBE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3" name="Oval 6">
            <a:extLst>
              <a:ext uri="{FF2B5EF4-FFF2-40B4-BE49-F238E27FC236}">
                <a16:creationId xmlns:a16="http://schemas.microsoft.com/office/drawing/2014/main" id="{293C78B6-9587-41EF-BEC8-0A735092A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352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4" name="Oval 7">
            <a:extLst>
              <a:ext uri="{FF2B5EF4-FFF2-40B4-BE49-F238E27FC236}">
                <a16:creationId xmlns:a16="http://schemas.microsoft.com/office/drawing/2014/main" id="{D6540F90-77EE-4A28-B333-9EA85A2F9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8768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5" name="Oval 8">
            <a:extLst>
              <a:ext uri="{FF2B5EF4-FFF2-40B4-BE49-F238E27FC236}">
                <a16:creationId xmlns:a16="http://schemas.microsoft.com/office/drawing/2014/main" id="{80373B73-FA2C-4CAA-9273-066632192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2004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6" name="Oval 9">
            <a:extLst>
              <a:ext uri="{FF2B5EF4-FFF2-40B4-BE49-F238E27FC236}">
                <a16:creationId xmlns:a16="http://schemas.microsoft.com/office/drawing/2014/main" id="{E4691342-7D29-4D55-85DD-42029EE1C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7" name="Oval 10">
            <a:extLst>
              <a:ext uri="{FF2B5EF4-FFF2-40B4-BE49-F238E27FC236}">
                <a16:creationId xmlns:a16="http://schemas.microsoft.com/office/drawing/2014/main" id="{72CFD258-3A88-4011-955D-4C4978CA5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8" name="Oval 11">
            <a:extLst>
              <a:ext uri="{FF2B5EF4-FFF2-40B4-BE49-F238E27FC236}">
                <a16:creationId xmlns:a16="http://schemas.microsoft.com/office/drawing/2014/main" id="{DE1B9C5C-D568-41DB-AD9E-789BD7CFC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657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09" name="Oval 12">
            <a:extLst>
              <a:ext uri="{FF2B5EF4-FFF2-40B4-BE49-F238E27FC236}">
                <a16:creationId xmlns:a16="http://schemas.microsoft.com/office/drawing/2014/main" id="{3823ABCC-BF48-40AF-AE18-78CDF472E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429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0" name="Oval 13">
            <a:extLst>
              <a:ext uri="{FF2B5EF4-FFF2-40B4-BE49-F238E27FC236}">
                <a16:creationId xmlns:a16="http://schemas.microsoft.com/office/drawing/2014/main" id="{6E7B450A-9D70-425F-8E17-FA25B81B8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048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1" name="Oval 14">
            <a:extLst>
              <a:ext uri="{FF2B5EF4-FFF2-40B4-BE49-F238E27FC236}">
                <a16:creationId xmlns:a16="http://schemas.microsoft.com/office/drawing/2014/main" id="{57DCBD24-95FB-495B-86CD-C810CEFCB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2" name="Oval 15">
            <a:extLst>
              <a:ext uri="{FF2B5EF4-FFF2-40B4-BE49-F238E27FC236}">
                <a16:creationId xmlns:a16="http://schemas.microsoft.com/office/drawing/2014/main" id="{67CEFAA5-DAA2-4A94-94EF-CB4ED3824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438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3" name="Oval 16">
            <a:extLst>
              <a:ext uri="{FF2B5EF4-FFF2-40B4-BE49-F238E27FC236}">
                <a16:creationId xmlns:a16="http://schemas.microsoft.com/office/drawing/2014/main" id="{3D27E587-8C70-4B5B-BA28-9955D6AC8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962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4" name="Oval 17">
            <a:extLst>
              <a:ext uri="{FF2B5EF4-FFF2-40B4-BE49-F238E27FC236}">
                <a16:creationId xmlns:a16="http://schemas.microsoft.com/office/drawing/2014/main" id="{09BECCD7-C5E9-447E-8C81-6FADE2F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5" name="Oval 18">
            <a:extLst>
              <a:ext uri="{FF2B5EF4-FFF2-40B4-BE49-F238E27FC236}">
                <a16:creationId xmlns:a16="http://schemas.microsoft.com/office/drawing/2014/main" id="{15C0F2D7-3B45-44DF-950D-7FA136221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8956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6" name="Oval 19">
            <a:extLst>
              <a:ext uri="{FF2B5EF4-FFF2-40B4-BE49-F238E27FC236}">
                <a16:creationId xmlns:a16="http://schemas.microsoft.com/office/drawing/2014/main" id="{FC8A6D97-212B-4525-A485-773A565D9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048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7" name="Oval 20">
            <a:extLst>
              <a:ext uri="{FF2B5EF4-FFF2-40B4-BE49-F238E27FC236}">
                <a16:creationId xmlns:a16="http://schemas.microsoft.com/office/drawing/2014/main" id="{E56DD078-796D-42D7-B7C7-36A231C46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50292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8" name="Oval 21">
            <a:extLst>
              <a:ext uri="{FF2B5EF4-FFF2-40B4-BE49-F238E27FC236}">
                <a16:creationId xmlns:a16="http://schemas.microsoft.com/office/drawing/2014/main" id="{8EAB7ADC-EAE7-466F-9834-725EE52B3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9436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19" name="Oval 22">
            <a:extLst>
              <a:ext uri="{FF2B5EF4-FFF2-40B4-BE49-F238E27FC236}">
                <a16:creationId xmlns:a16="http://schemas.microsoft.com/office/drawing/2014/main" id="{3F22FC52-3786-45FE-A4AF-8B411F070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20" name="Oval 23">
            <a:extLst>
              <a:ext uri="{FF2B5EF4-FFF2-40B4-BE49-F238E27FC236}">
                <a16:creationId xmlns:a16="http://schemas.microsoft.com/office/drawing/2014/main" id="{2AEB28BC-5C1F-4408-B2CA-BF986E610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21" name="Oval 24">
            <a:extLst>
              <a:ext uri="{FF2B5EF4-FFF2-40B4-BE49-F238E27FC236}">
                <a16:creationId xmlns:a16="http://schemas.microsoft.com/office/drawing/2014/main" id="{3BF4851E-08F5-4977-BBFC-A17A89F84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76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22" name="Oval 25">
            <a:extLst>
              <a:ext uri="{FF2B5EF4-FFF2-40B4-BE49-F238E27FC236}">
                <a16:creationId xmlns:a16="http://schemas.microsoft.com/office/drawing/2014/main" id="{056B794D-B79E-4405-A369-73C2D3841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23" name="Line 26">
            <a:extLst>
              <a:ext uri="{FF2B5EF4-FFF2-40B4-BE49-F238E27FC236}">
                <a16:creationId xmlns:a16="http://schemas.microsoft.com/office/drawing/2014/main" id="{B9E04E62-6705-4F46-A21F-5AC7A32ADE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1905000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24" name="Text Box 27">
            <a:extLst>
              <a:ext uri="{FF2B5EF4-FFF2-40B4-BE49-F238E27FC236}">
                <a16:creationId xmlns:a16="http://schemas.microsoft.com/office/drawing/2014/main" id="{67DE6420-EAED-4FD5-BB98-02FCED5CE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281488"/>
            <a:ext cx="1327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Government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29725" name="Text Box 28">
            <a:extLst>
              <a:ext uri="{FF2B5EF4-FFF2-40B4-BE49-F238E27FC236}">
                <a16:creationId xmlns:a16="http://schemas.microsoft.com/office/drawing/2014/main" id="{DD4622C6-6183-409C-9684-13EA4F13C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00600"/>
            <a:ext cx="895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Science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29726" name="Text Box 29">
            <a:extLst>
              <a:ext uri="{FF2B5EF4-FFF2-40B4-BE49-F238E27FC236}">
                <a16:creationId xmlns:a16="http://schemas.microsoft.com/office/drawing/2014/main" id="{353CE3EC-5480-486C-97A6-E22C75CCE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Arts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29727" name="AutoShape 30">
            <a:extLst>
              <a:ext uri="{FF2B5EF4-FFF2-40B4-BE49-F238E27FC236}">
                <a16:creationId xmlns:a16="http://schemas.microsoft.com/office/drawing/2014/main" id="{7BFF9608-405D-42A5-BDF0-28E5FABF8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429000"/>
            <a:ext cx="228600" cy="228600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28" name="Text Box 31">
            <a:extLst>
              <a:ext uri="{FF2B5EF4-FFF2-40B4-BE49-F238E27FC236}">
                <a16:creationId xmlns:a16="http://schemas.microsoft.com/office/drawing/2014/main" id="{54FD6457-DB1E-4D5F-AB49-95617859F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2173288"/>
            <a:ext cx="212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solidFill>
                  <a:schemeClr val="hlink"/>
                </a:solidFill>
                <a:latin typeface="Lucida Sans" panose="020B0602030504020204" pitchFamily="34" charset="0"/>
                <a:ea typeface="Arial Unicode MS" pitchFamily="34" charset="-128"/>
              </a:rPr>
              <a:t>P(science|   )?</a:t>
            </a:r>
          </a:p>
        </p:txBody>
      </p:sp>
      <p:sp>
        <p:nvSpPr>
          <p:cNvPr id="29729" name="AutoShape 32">
            <a:extLst>
              <a:ext uri="{FF2B5EF4-FFF2-40B4-BE49-F238E27FC236}">
                <a16:creationId xmlns:a16="http://schemas.microsoft.com/office/drawing/2014/main" id="{1C4CE685-C446-4628-AC59-0605B6E7C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286000"/>
            <a:ext cx="228600" cy="228600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29730" name="TextBox 33">
            <a:extLst>
              <a:ext uri="{FF2B5EF4-FFF2-40B4-BE49-F238E27FC236}">
                <a16:creationId xmlns:a16="http://schemas.microsoft.com/office/drawing/2014/main" id="{0D73CC8B-11F4-4361-B7BE-44452B67B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F290BE-51DB-4CE3-B9FD-008159E83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>
            <a:extLst>
              <a:ext uri="{FF2B5EF4-FFF2-40B4-BE49-F238E27FC236}">
                <a16:creationId xmlns:a16="http://schemas.microsoft.com/office/drawing/2014/main" id="{CB721856-050E-4200-8092-74928058C481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117959A-16F6-4712-9B18-694921699CB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0B75F228-A88E-4515-A7E9-988E5F2ED13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96925"/>
          </a:xfrm>
        </p:spPr>
        <p:txBody>
          <a:bodyPr anchor="b"/>
          <a:lstStyle/>
          <a:p>
            <a:pPr eaLnBrk="1" hangingPunct="1"/>
            <a:r>
              <a:rPr lang="ru-RU" altLang="ru-RU" sz="4000">
                <a:solidFill>
                  <a:srgbClr val="800080"/>
                </a:solidFill>
              </a:rPr>
              <a:t>Алгоритм: </a:t>
            </a:r>
            <a:r>
              <a:rPr lang="en-US" altLang="ru-RU" sz="4000">
                <a:solidFill>
                  <a:srgbClr val="800080"/>
                </a:solidFill>
              </a:rPr>
              <a:t>k </a:t>
            </a:r>
            <a:r>
              <a:rPr lang="ru-RU" altLang="ru-RU" sz="4000">
                <a:solidFill>
                  <a:srgbClr val="800080"/>
                </a:solidFill>
              </a:rPr>
              <a:t>ближайших соседей</a:t>
            </a:r>
            <a:endParaRPr lang="en-US" altLang="ru-RU" sz="4000">
              <a:solidFill>
                <a:srgbClr val="800080"/>
              </a:solidFill>
            </a:endParaRPr>
          </a:p>
        </p:txBody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6F3B5EE-F5EE-4849-83D9-7F148C52381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Использование только одного ближайшего соседа</a:t>
            </a:r>
            <a:r>
              <a:rPr lang="en-US" altLang="ru-RU" sz="2800"/>
              <a:t> (1NN) </a:t>
            </a:r>
            <a:r>
              <a:rPr lang="ru-RU" altLang="ru-RU" sz="2800"/>
              <a:t>ведет к ошибкам из-за</a:t>
            </a:r>
            <a:r>
              <a:rPr lang="en-US" altLang="ru-RU" sz="2800"/>
              <a:t>:</a:t>
            </a:r>
          </a:p>
          <a:p>
            <a:pPr lvl="1" defTabSz="457200" eaLnBrk="1" hangingPunct="1">
              <a:lnSpc>
                <a:spcPct val="90000"/>
              </a:lnSpc>
            </a:pPr>
            <a:r>
              <a:rPr lang="ru-RU" altLang="ru-RU" sz="2400"/>
              <a:t>нетипичных примеров</a:t>
            </a:r>
            <a:r>
              <a:rPr lang="en-US" altLang="ru-RU" sz="2400"/>
              <a:t> </a:t>
            </a:r>
          </a:p>
          <a:p>
            <a:pPr lvl="1" defTabSz="457200" eaLnBrk="1" hangingPunct="1">
              <a:lnSpc>
                <a:spcPct val="90000"/>
              </a:lnSpc>
            </a:pPr>
            <a:r>
              <a:rPr lang="ru-RU" altLang="ru-RU" sz="2400"/>
              <a:t>ошибок в ручной привязке единственного обучающего примера</a:t>
            </a:r>
            <a:r>
              <a:rPr lang="en-US" altLang="ru-RU" sz="2400"/>
              <a:t>.</a:t>
            </a:r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Более устойчивой альтернативой является </a:t>
            </a:r>
            <a:r>
              <a:rPr lang="en-US" altLang="ru-RU" sz="2800" i="1"/>
              <a:t>k</a:t>
            </a:r>
            <a:r>
              <a:rPr lang="en-US" altLang="ru-RU" sz="2800"/>
              <a:t> </a:t>
            </a:r>
            <a:r>
              <a:rPr lang="ru-RU" altLang="ru-RU" sz="2800"/>
              <a:t>наиболее похожих примеров и определение большинства</a:t>
            </a:r>
            <a:endParaRPr lang="en-US" altLang="ru-RU" sz="2800"/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800"/>
              <a:t>Величина</a:t>
            </a:r>
            <a:r>
              <a:rPr lang="en-US" altLang="ru-RU" sz="2800" i="1"/>
              <a:t> k</a:t>
            </a:r>
            <a:r>
              <a:rPr lang="en-US" altLang="ru-RU" sz="2800"/>
              <a:t> is </a:t>
            </a:r>
            <a:r>
              <a:rPr lang="ru-RU" altLang="ru-RU" sz="2800"/>
              <a:t>типично нечетная: 3, 5 (наиболее распространенные величины)</a:t>
            </a:r>
            <a:endParaRPr lang="en-US" altLang="ru-RU" sz="2800"/>
          </a:p>
        </p:txBody>
      </p:sp>
      <p:sp>
        <p:nvSpPr>
          <p:cNvPr id="30725" name="TextBox 4">
            <a:extLst>
              <a:ext uri="{FF2B5EF4-FFF2-40B4-BE49-F238E27FC236}">
                <a16:creationId xmlns:a16="http://schemas.microsoft.com/office/drawing/2014/main" id="{724B6E24-0EBE-404E-8198-4A3BF806C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951C7F7-EEF8-4311-B7CB-A1AD30F6E0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>
            <a:extLst>
              <a:ext uri="{FF2B5EF4-FFF2-40B4-BE49-F238E27FC236}">
                <a16:creationId xmlns:a16="http://schemas.microsoft.com/office/drawing/2014/main" id="{1A4E0117-FE4D-4768-997A-2D5FBDCD6A2A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733E352C-3669-4B43-A742-D4E014747924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4BD9B129-867D-49C5-AA56-7523D2BBFC7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en-US" altLang="ru-RU" sz="3600">
                <a:solidFill>
                  <a:srgbClr val="990099"/>
                </a:solidFill>
              </a:rPr>
              <a:t>kNN </a:t>
            </a:r>
            <a:r>
              <a:rPr lang="ru-RU" altLang="ru-RU" sz="3600">
                <a:solidFill>
                  <a:srgbClr val="990099"/>
                </a:solidFill>
              </a:rPr>
              <a:t>границы разделения</a:t>
            </a:r>
            <a:endParaRPr lang="en-US" altLang="ru-RU" sz="3600">
              <a:solidFill>
                <a:srgbClr val="990099"/>
              </a:solidFill>
            </a:endParaRPr>
          </a:p>
        </p:txBody>
      </p:sp>
      <p:sp>
        <p:nvSpPr>
          <p:cNvPr id="31748" name="Oval 3">
            <a:extLst>
              <a:ext uri="{FF2B5EF4-FFF2-40B4-BE49-F238E27FC236}">
                <a16:creationId xmlns:a16="http://schemas.microsoft.com/office/drawing/2014/main" id="{4DB9E62D-AE1C-46F0-A4A6-BAA979ABF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49" name="Oval 4">
            <a:extLst>
              <a:ext uri="{FF2B5EF4-FFF2-40B4-BE49-F238E27FC236}">
                <a16:creationId xmlns:a16="http://schemas.microsoft.com/office/drawing/2014/main" id="{2BA4A000-4E67-4D65-87D5-7D5966F1F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352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0" name="Oval 5">
            <a:extLst>
              <a:ext uri="{FF2B5EF4-FFF2-40B4-BE49-F238E27FC236}">
                <a16:creationId xmlns:a16="http://schemas.microsoft.com/office/drawing/2014/main" id="{0351CBFA-A24D-4EDD-8D89-64FF91B05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8768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1" name="Oval 6">
            <a:extLst>
              <a:ext uri="{FF2B5EF4-FFF2-40B4-BE49-F238E27FC236}">
                <a16:creationId xmlns:a16="http://schemas.microsoft.com/office/drawing/2014/main" id="{05A80B7A-9878-4097-BDD5-E4609521B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2004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2" name="Oval 7">
            <a:extLst>
              <a:ext uri="{FF2B5EF4-FFF2-40B4-BE49-F238E27FC236}">
                <a16:creationId xmlns:a16="http://schemas.microsoft.com/office/drawing/2014/main" id="{0457B452-6B35-47DD-B321-EBE105A96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3" name="Oval 8">
            <a:extLst>
              <a:ext uri="{FF2B5EF4-FFF2-40B4-BE49-F238E27FC236}">
                <a16:creationId xmlns:a16="http://schemas.microsoft.com/office/drawing/2014/main" id="{2659B8A6-BF5B-4845-AA9F-C56F33CAF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667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4" name="Oval 9">
            <a:extLst>
              <a:ext uri="{FF2B5EF4-FFF2-40B4-BE49-F238E27FC236}">
                <a16:creationId xmlns:a16="http://schemas.microsoft.com/office/drawing/2014/main" id="{3F5B3E89-49A6-4F02-8FC9-EABF40C0F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657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5" name="Oval 10">
            <a:extLst>
              <a:ext uri="{FF2B5EF4-FFF2-40B4-BE49-F238E27FC236}">
                <a16:creationId xmlns:a16="http://schemas.microsoft.com/office/drawing/2014/main" id="{29207D7F-6ED2-47C4-ADC6-3E6BE5DE8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429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6" name="Oval 11">
            <a:extLst>
              <a:ext uri="{FF2B5EF4-FFF2-40B4-BE49-F238E27FC236}">
                <a16:creationId xmlns:a16="http://schemas.microsoft.com/office/drawing/2014/main" id="{349BCAFA-535B-44F7-A972-C66BAE180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0480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7" name="Oval 12">
            <a:extLst>
              <a:ext uri="{FF2B5EF4-FFF2-40B4-BE49-F238E27FC236}">
                <a16:creationId xmlns:a16="http://schemas.microsoft.com/office/drawing/2014/main" id="{67DB7BDF-E720-4F1F-B77B-EDCDDA73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2672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8" name="Oval 13">
            <a:extLst>
              <a:ext uri="{FF2B5EF4-FFF2-40B4-BE49-F238E27FC236}">
                <a16:creationId xmlns:a16="http://schemas.microsoft.com/office/drawing/2014/main" id="{DE943D40-CDB2-4AD4-8031-51C07595D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438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59" name="Oval 14">
            <a:extLst>
              <a:ext uri="{FF2B5EF4-FFF2-40B4-BE49-F238E27FC236}">
                <a16:creationId xmlns:a16="http://schemas.microsoft.com/office/drawing/2014/main" id="{45A62BB2-CA0E-4C11-838E-0D4ACAE05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9624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0" name="Oval 15">
            <a:extLst>
              <a:ext uri="{FF2B5EF4-FFF2-40B4-BE49-F238E27FC236}">
                <a16:creationId xmlns:a16="http://schemas.microsoft.com/office/drawing/2014/main" id="{0BE185D2-95FC-4524-86FE-6B752BADD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1" name="Oval 16">
            <a:extLst>
              <a:ext uri="{FF2B5EF4-FFF2-40B4-BE49-F238E27FC236}">
                <a16:creationId xmlns:a16="http://schemas.microsoft.com/office/drawing/2014/main" id="{5306D33E-2F79-4A14-9C35-376D42482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8956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2" name="Oval 17">
            <a:extLst>
              <a:ext uri="{FF2B5EF4-FFF2-40B4-BE49-F238E27FC236}">
                <a16:creationId xmlns:a16="http://schemas.microsoft.com/office/drawing/2014/main" id="{6DBE14C7-6E57-4CB6-9E92-6C8FF86D4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048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3" name="Oval 18">
            <a:extLst>
              <a:ext uri="{FF2B5EF4-FFF2-40B4-BE49-F238E27FC236}">
                <a16:creationId xmlns:a16="http://schemas.microsoft.com/office/drawing/2014/main" id="{DD694703-9150-48C2-ABC3-A7030986D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50292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4" name="Oval 19">
            <a:extLst>
              <a:ext uri="{FF2B5EF4-FFF2-40B4-BE49-F238E27FC236}">
                <a16:creationId xmlns:a16="http://schemas.microsoft.com/office/drawing/2014/main" id="{C33BD3D3-36B1-455C-BDEC-27B240C7E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9436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5" name="Oval 20">
            <a:extLst>
              <a:ext uri="{FF2B5EF4-FFF2-40B4-BE49-F238E27FC236}">
                <a16:creationId xmlns:a16="http://schemas.microsoft.com/office/drawing/2014/main" id="{46DF86D3-EF6C-4842-A487-01F11EB7C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6" name="Oval 21">
            <a:extLst>
              <a:ext uri="{FF2B5EF4-FFF2-40B4-BE49-F238E27FC236}">
                <a16:creationId xmlns:a16="http://schemas.microsoft.com/office/drawing/2014/main" id="{D46379F8-50A5-422E-A37B-C38350B3A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9900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7" name="Oval 22">
            <a:extLst>
              <a:ext uri="{FF2B5EF4-FFF2-40B4-BE49-F238E27FC236}">
                <a16:creationId xmlns:a16="http://schemas.microsoft.com/office/drawing/2014/main" id="{6DD77D03-C4FA-4413-B62F-17DF2E2E8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76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8" name="Oval 23">
            <a:extLst>
              <a:ext uri="{FF2B5EF4-FFF2-40B4-BE49-F238E27FC236}">
                <a16:creationId xmlns:a16="http://schemas.microsoft.com/office/drawing/2014/main" id="{4D6DCB2C-4CF9-446A-B411-F46A67150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31769" name="Line 24">
            <a:extLst>
              <a:ext uri="{FF2B5EF4-FFF2-40B4-BE49-F238E27FC236}">
                <a16:creationId xmlns:a16="http://schemas.microsoft.com/office/drawing/2014/main" id="{4F7D7109-7633-47C9-8711-172D973823B5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1905000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70" name="Text Box 25">
            <a:extLst>
              <a:ext uri="{FF2B5EF4-FFF2-40B4-BE49-F238E27FC236}">
                <a16:creationId xmlns:a16="http://schemas.microsoft.com/office/drawing/2014/main" id="{6642068C-B5EF-49DF-B988-6040ACB51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281488"/>
            <a:ext cx="1327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Government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31771" name="Text Box 26">
            <a:extLst>
              <a:ext uri="{FF2B5EF4-FFF2-40B4-BE49-F238E27FC236}">
                <a16:creationId xmlns:a16="http://schemas.microsoft.com/office/drawing/2014/main" id="{841BA709-AEC3-4C2C-8619-8C9E8942E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800600"/>
            <a:ext cx="895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Science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31772" name="Text Box 27">
            <a:extLst>
              <a:ext uri="{FF2B5EF4-FFF2-40B4-BE49-F238E27FC236}">
                <a16:creationId xmlns:a16="http://schemas.microsoft.com/office/drawing/2014/main" id="{E73B85A4-0CB1-41F6-897A-9E43BDD27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ru-RU" sz="1800">
                <a:latin typeface="Rockwell" panose="02060603020205020403" pitchFamily="18" charset="0"/>
                <a:ea typeface="Arial Unicode MS" pitchFamily="34" charset="-128"/>
              </a:rPr>
              <a:t>Arts</a:t>
            </a:r>
            <a:endParaRPr lang="en-US" altLang="ru-RU" sz="1400">
              <a:latin typeface="Rockwell" panose="02060603020205020403" pitchFamily="18" charset="0"/>
              <a:ea typeface="Arial Unicode MS" pitchFamily="34" charset="-128"/>
            </a:endParaRPr>
          </a:p>
        </p:txBody>
      </p:sp>
      <p:sp>
        <p:nvSpPr>
          <p:cNvPr id="31773" name="Freeform 32">
            <a:extLst>
              <a:ext uri="{FF2B5EF4-FFF2-40B4-BE49-F238E27FC236}">
                <a16:creationId xmlns:a16="http://schemas.microsoft.com/office/drawing/2014/main" id="{28CD2DEB-C128-4E05-A69F-DF2F8C0D3D72}"/>
              </a:ext>
            </a:extLst>
          </p:cNvPr>
          <p:cNvSpPr>
            <a:spLocks/>
          </p:cNvSpPr>
          <p:nvPr/>
        </p:nvSpPr>
        <p:spPr bwMode="auto">
          <a:xfrm>
            <a:off x="2022475" y="2241550"/>
            <a:ext cx="1766888" cy="3992563"/>
          </a:xfrm>
          <a:custGeom>
            <a:avLst/>
            <a:gdLst>
              <a:gd name="T0" fmla="*/ 2147483646 w 1113"/>
              <a:gd name="T1" fmla="*/ 0 h 2515"/>
              <a:gd name="T2" fmla="*/ 2147483646 w 1113"/>
              <a:gd name="T3" fmla="*/ 2147483646 h 2515"/>
              <a:gd name="T4" fmla="*/ 2147483646 w 1113"/>
              <a:gd name="T5" fmla="*/ 2147483646 h 2515"/>
              <a:gd name="T6" fmla="*/ 2147483646 w 1113"/>
              <a:gd name="T7" fmla="*/ 2147483646 h 2515"/>
              <a:gd name="T8" fmla="*/ 2147483646 w 1113"/>
              <a:gd name="T9" fmla="*/ 2147483646 h 2515"/>
              <a:gd name="T10" fmla="*/ 2147483646 w 1113"/>
              <a:gd name="T11" fmla="*/ 2147483646 h 2515"/>
              <a:gd name="T12" fmla="*/ 2147483646 w 1113"/>
              <a:gd name="T13" fmla="*/ 2147483646 h 2515"/>
              <a:gd name="T14" fmla="*/ 2147483646 w 1113"/>
              <a:gd name="T15" fmla="*/ 2147483646 h 2515"/>
              <a:gd name="T16" fmla="*/ 2147483646 w 1113"/>
              <a:gd name="T17" fmla="*/ 2147483646 h 2515"/>
              <a:gd name="T18" fmla="*/ 2147483646 w 1113"/>
              <a:gd name="T19" fmla="*/ 2147483646 h 2515"/>
              <a:gd name="T20" fmla="*/ 2147483646 w 1113"/>
              <a:gd name="T21" fmla="*/ 2147483646 h 2515"/>
              <a:gd name="T22" fmla="*/ 2147483646 w 1113"/>
              <a:gd name="T23" fmla="*/ 2147483646 h 2515"/>
              <a:gd name="T24" fmla="*/ 2147483646 w 1113"/>
              <a:gd name="T25" fmla="*/ 2147483646 h 2515"/>
              <a:gd name="T26" fmla="*/ 2147483646 w 1113"/>
              <a:gd name="T27" fmla="*/ 2147483646 h 2515"/>
              <a:gd name="T28" fmla="*/ 2147483646 w 1113"/>
              <a:gd name="T29" fmla="*/ 2147483646 h 2515"/>
              <a:gd name="T30" fmla="*/ 2147483646 w 1113"/>
              <a:gd name="T31" fmla="*/ 2147483646 h 2515"/>
              <a:gd name="T32" fmla="*/ 2147483646 w 1113"/>
              <a:gd name="T33" fmla="*/ 2147483646 h 2515"/>
              <a:gd name="T34" fmla="*/ 2147483646 w 1113"/>
              <a:gd name="T35" fmla="*/ 2147483646 h 2515"/>
              <a:gd name="T36" fmla="*/ 2147483646 w 1113"/>
              <a:gd name="T37" fmla="*/ 2147483646 h 2515"/>
              <a:gd name="T38" fmla="*/ 2147483646 w 1113"/>
              <a:gd name="T39" fmla="*/ 2147483646 h 2515"/>
              <a:gd name="T40" fmla="*/ 2147483646 w 1113"/>
              <a:gd name="T41" fmla="*/ 2147483646 h 2515"/>
              <a:gd name="T42" fmla="*/ 2147483646 w 1113"/>
              <a:gd name="T43" fmla="*/ 2147483646 h 2515"/>
              <a:gd name="T44" fmla="*/ 2147483646 w 1113"/>
              <a:gd name="T45" fmla="*/ 2147483646 h 2515"/>
              <a:gd name="T46" fmla="*/ 2147483646 w 1113"/>
              <a:gd name="T47" fmla="*/ 2147483646 h 2515"/>
              <a:gd name="T48" fmla="*/ 2147483646 w 1113"/>
              <a:gd name="T49" fmla="*/ 2147483646 h 2515"/>
              <a:gd name="T50" fmla="*/ 2147483646 w 1113"/>
              <a:gd name="T51" fmla="*/ 2147483646 h 2515"/>
              <a:gd name="T52" fmla="*/ 2147483646 w 1113"/>
              <a:gd name="T53" fmla="*/ 2147483646 h 2515"/>
              <a:gd name="T54" fmla="*/ 2147483646 w 1113"/>
              <a:gd name="T55" fmla="*/ 2147483646 h 2515"/>
              <a:gd name="T56" fmla="*/ 2147483646 w 1113"/>
              <a:gd name="T57" fmla="*/ 2147483646 h 2515"/>
              <a:gd name="T58" fmla="*/ 0 w 1113"/>
              <a:gd name="T59" fmla="*/ 2147483646 h 251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113"/>
              <a:gd name="T91" fmla="*/ 0 h 2515"/>
              <a:gd name="T92" fmla="*/ 1113 w 1113"/>
              <a:gd name="T93" fmla="*/ 2515 h 251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113" h="2515">
                <a:moveTo>
                  <a:pt x="876" y="0"/>
                </a:moveTo>
                <a:cubicBezTo>
                  <a:pt x="887" y="16"/>
                  <a:pt x="897" y="32"/>
                  <a:pt x="908" y="48"/>
                </a:cubicBezTo>
                <a:cubicBezTo>
                  <a:pt x="914" y="56"/>
                  <a:pt x="925" y="73"/>
                  <a:pt x="925" y="73"/>
                </a:cubicBezTo>
                <a:cubicBezTo>
                  <a:pt x="935" y="104"/>
                  <a:pt x="959" y="117"/>
                  <a:pt x="973" y="146"/>
                </a:cubicBezTo>
                <a:cubicBezTo>
                  <a:pt x="997" y="195"/>
                  <a:pt x="1031" y="244"/>
                  <a:pt x="1071" y="284"/>
                </a:cubicBezTo>
                <a:cubicBezTo>
                  <a:pt x="1076" y="300"/>
                  <a:pt x="1082" y="316"/>
                  <a:pt x="1087" y="332"/>
                </a:cubicBezTo>
                <a:cubicBezTo>
                  <a:pt x="1090" y="340"/>
                  <a:pt x="1092" y="349"/>
                  <a:pt x="1095" y="357"/>
                </a:cubicBezTo>
                <a:cubicBezTo>
                  <a:pt x="1098" y="365"/>
                  <a:pt x="1103" y="381"/>
                  <a:pt x="1103" y="381"/>
                </a:cubicBezTo>
                <a:cubicBezTo>
                  <a:pt x="1109" y="426"/>
                  <a:pt x="1101" y="461"/>
                  <a:pt x="1111" y="503"/>
                </a:cubicBezTo>
                <a:cubicBezTo>
                  <a:pt x="1098" y="567"/>
                  <a:pt x="1113" y="657"/>
                  <a:pt x="1062" y="705"/>
                </a:cubicBezTo>
                <a:cubicBezTo>
                  <a:pt x="1033" y="794"/>
                  <a:pt x="1078" y="662"/>
                  <a:pt x="1038" y="754"/>
                </a:cubicBezTo>
                <a:cubicBezTo>
                  <a:pt x="1031" y="770"/>
                  <a:pt x="1022" y="803"/>
                  <a:pt x="1022" y="803"/>
                </a:cubicBezTo>
                <a:cubicBezTo>
                  <a:pt x="1030" y="879"/>
                  <a:pt x="1043" y="954"/>
                  <a:pt x="1054" y="1030"/>
                </a:cubicBezTo>
                <a:cubicBezTo>
                  <a:pt x="1064" y="1097"/>
                  <a:pt x="1056" y="1059"/>
                  <a:pt x="1071" y="1103"/>
                </a:cubicBezTo>
                <a:cubicBezTo>
                  <a:pt x="1077" y="1119"/>
                  <a:pt x="1087" y="1152"/>
                  <a:pt x="1087" y="1152"/>
                </a:cubicBezTo>
                <a:cubicBezTo>
                  <a:pt x="1093" y="1193"/>
                  <a:pt x="1101" y="1226"/>
                  <a:pt x="1111" y="1265"/>
                </a:cubicBezTo>
                <a:cubicBezTo>
                  <a:pt x="1110" y="1275"/>
                  <a:pt x="1107" y="1334"/>
                  <a:pt x="1095" y="1354"/>
                </a:cubicBezTo>
                <a:cubicBezTo>
                  <a:pt x="1075" y="1389"/>
                  <a:pt x="1039" y="1406"/>
                  <a:pt x="1014" y="1436"/>
                </a:cubicBezTo>
                <a:cubicBezTo>
                  <a:pt x="992" y="1463"/>
                  <a:pt x="973" y="1492"/>
                  <a:pt x="949" y="1517"/>
                </a:cubicBezTo>
                <a:cubicBezTo>
                  <a:pt x="930" y="1575"/>
                  <a:pt x="834" y="1667"/>
                  <a:pt x="779" y="1703"/>
                </a:cubicBezTo>
                <a:cubicBezTo>
                  <a:pt x="758" y="1734"/>
                  <a:pt x="740" y="1766"/>
                  <a:pt x="714" y="1793"/>
                </a:cubicBezTo>
                <a:cubicBezTo>
                  <a:pt x="688" y="1862"/>
                  <a:pt x="613" y="1915"/>
                  <a:pt x="559" y="1963"/>
                </a:cubicBezTo>
                <a:cubicBezTo>
                  <a:pt x="475" y="2037"/>
                  <a:pt x="543" y="1992"/>
                  <a:pt x="486" y="2028"/>
                </a:cubicBezTo>
                <a:cubicBezTo>
                  <a:pt x="459" y="2068"/>
                  <a:pt x="452" y="2084"/>
                  <a:pt x="413" y="2109"/>
                </a:cubicBezTo>
                <a:cubicBezTo>
                  <a:pt x="391" y="2142"/>
                  <a:pt x="365" y="2177"/>
                  <a:pt x="332" y="2198"/>
                </a:cubicBezTo>
                <a:cubicBezTo>
                  <a:pt x="299" y="2247"/>
                  <a:pt x="243" y="2288"/>
                  <a:pt x="194" y="2320"/>
                </a:cubicBezTo>
                <a:cubicBezTo>
                  <a:pt x="175" y="2348"/>
                  <a:pt x="158" y="2367"/>
                  <a:pt x="129" y="2385"/>
                </a:cubicBezTo>
                <a:cubicBezTo>
                  <a:pt x="106" y="2419"/>
                  <a:pt x="67" y="2451"/>
                  <a:pt x="32" y="2474"/>
                </a:cubicBezTo>
                <a:cubicBezTo>
                  <a:pt x="27" y="2482"/>
                  <a:pt x="22" y="2490"/>
                  <a:pt x="16" y="2498"/>
                </a:cubicBezTo>
                <a:cubicBezTo>
                  <a:pt x="11" y="2504"/>
                  <a:pt x="0" y="2515"/>
                  <a:pt x="0" y="2515"/>
                </a:cubicBez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74" name="Freeform 33">
            <a:extLst>
              <a:ext uri="{FF2B5EF4-FFF2-40B4-BE49-F238E27FC236}">
                <a16:creationId xmlns:a16="http://schemas.microsoft.com/office/drawing/2014/main" id="{B8E87410-9BDC-4D0D-BA7D-99D317F2F3DB}"/>
              </a:ext>
            </a:extLst>
          </p:cNvPr>
          <p:cNvSpPr>
            <a:spLocks/>
          </p:cNvSpPr>
          <p:nvPr/>
        </p:nvSpPr>
        <p:spPr bwMode="auto">
          <a:xfrm>
            <a:off x="3760788" y="4121150"/>
            <a:ext cx="2549525" cy="385763"/>
          </a:xfrm>
          <a:custGeom>
            <a:avLst/>
            <a:gdLst>
              <a:gd name="T0" fmla="*/ 0 w 1606"/>
              <a:gd name="T1" fmla="*/ 2147483646 h 243"/>
              <a:gd name="T2" fmla="*/ 2147483646 w 1606"/>
              <a:gd name="T3" fmla="*/ 2147483646 h 243"/>
              <a:gd name="T4" fmla="*/ 2147483646 w 1606"/>
              <a:gd name="T5" fmla="*/ 2147483646 h 243"/>
              <a:gd name="T6" fmla="*/ 2147483646 w 1606"/>
              <a:gd name="T7" fmla="*/ 2147483646 h 243"/>
              <a:gd name="T8" fmla="*/ 2147483646 w 1606"/>
              <a:gd name="T9" fmla="*/ 2147483646 h 243"/>
              <a:gd name="T10" fmla="*/ 2147483646 w 1606"/>
              <a:gd name="T11" fmla="*/ 2147483646 h 243"/>
              <a:gd name="T12" fmla="*/ 2147483646 w 1606"/>
              <a:gd name="T13" fmla="*/ 2147483646 h 243"/>
              <a:gd name="T14" fmla="*/ 2147483646 w 1606"/>
              <a:gd name="T15" fmla="*/ 2147483646 h 243"/>
              <a:gd name="T16" fmla="*/ 2147483646 w 1606"/>
              <a:gd name="T17" fmla="*/ 2147483646 h 243"/>
              <a:gd name="T18" fmla="*/ 2147483646 w 1606"/>
              <a:gd name="T19" fmla="*/ 2147483646 h 243"/>
              <a:gd name="T20" fmla="*/ 2147483646 w 1606"/>
              <a:gd name="T21" fmla="*/ 2147483646 h 243"/>
              <a:gd name="T22" fmla="*/ 2147483646 w 1606"/>
              <a:gd name="T23" fmla="*/ 2147483646 h 243"/>
              <a:gd name="T24" fmla="*/ 2147483646 w 1606"/>
              <a:gd name="T25" fmla="*/ 2147483646 h 243"/>
              <a:gd name="T26" fmla="*/ 2147483646 w 1606"/>
              <a:gd name="T27" fmla="*/ 0 h 2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606"/>
              <a:gd name="T43" fmla="*/ 0 h 243"/>
              <a:gd name="T44" fmla="*/ 1606 w 1606"/>
              <a:gd name="T45" fmla="*/ 243 h 2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606" h="243">
                <a:moveTo>
                  <a:pt x="0" y="170"/>
                </a:moveTo>
                <a:cubicBezTo>
                  <a:pt x="11" y="173"/>
                  <a:pt x="21" y="178"/>
                  <a:pt x="32" y="179"/>
                </a:cubicBezTo>
                <a:cubicBezTo>
                  <a:pt x="70" y="183"/>
                  <a:pt x="108" y="180"/>
                  <a:pt x="146" y="187"/>
                </a:cubicBezTo>
                <a:cubicBezTo>
                  <a:pt x="155" y="189"/>
                  <a:pt x="161" y="199"/>
                  <a:pt x="170" y="203"/>
                </a:cubicBezTo>
                <a:cubicBezTo>
                  <a:pt x="204" y="218"/>
                  <a:pt x="248" y="234"/>
                  <a:pt x="284" y="243"/>
                </a:cubicBezTo>
                <a:cubicBezTo>
                  <a:pt x="405" y="237"/>
                  <a:pt x="521" y="226"/>
                  <a:pt x="641" y="211"/>
                </a:cubicBezTo>
                <a:cubicBezTo>
                  <a:pt x="676" y="199"/>
                  <a:pt x="711" y="191"/>
                  <a:pt x="746" y="179"/>
                </a:cubicBezTo>
                <a:cubicBezTo>
                  <a:pt x="783" y="154"/>
                  <a:pt x="825" y="136"/>
                  <a:pt x="868" y="122"/>
                </a:cubicBezTo>
                <a:cubicBezTo>
                  <a:pt x="884" y="117"/>
                  <a:pt x="917" y="106"/>
                  <a:pt x="917" y="106"/>
                </a:cubicBezTo>
                <a:cubicBezTo>
                  <a:pt x="1013" y="112"/>
                  <a:pt x="1098" y="127"/>
                  <a:pt x="1192" y="146"/>
                </a:cubicBezTo>
                <a:cubicBezTo>
                  <a:pt x="1254" y="134"/>
                  <a:pt x="1288" y="92"/>
                  <a:pt x="1347" y="73"/>
                </a:cubicBezTo>
                <a:cubicBezTo>
                  <a:pt x="1395" y="41"/>
                  <a:pt x="1462" y="43"/>
                  <a:pt x="1517" y="24"/>
                </a:cubicBezTo>
                <a:cubicBezTo>
                  <a:pt x="1533" y="18"/>
                  <a:pt x="1549" y="11"/>
                  <a:pt x="1566" y="8"/>
                </a:cubicBezTo>
                <a:cubicBezTo>
                  <a:pt x="1579" y="5"/>
                  <a:pt x="1606" y="0"/>
                  <a:pt x="1606" y="0"/>
                </a:cubicBez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75" name="Text Box 34">
            <a:extLst>
              <a:ext uri="{FF2B5EF4-FFF2-40B4-BE49-F238E27FC236}">
                <a16:creationId xmlns:a16="http://schemas.microsoft.com/office/drawing/2014/main" id="{56A19C81-CD3A-4A45-A0A0-A9FDE1F2F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828800"/>
            <a:ext cx="16002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>
                <a:latin typeface="Lucida Sans" panose="020B0602030504020204" pitchFamily="34" charset="0"/>
                <a:ea typeface="Arial Unicode MS" pitchFamily="34" charset="-128"/>
              </a:rPr>
              <a:t>Boundaries are in principle arbitrary surfaces – but usually polyhedra</a:t>
            </a:r>
          </a:p>
        </p:txBody>
      </p:sp>
      <p:sp>
        <p:nvSpPr>
          <p:cNvPr id="31776" name="TextBox 31">
            <a:extLst>
              <a:ext uri="{FF2B5EF4-FFF2-40B4-BE49-F238E27FC236}">
                <a16:creationId xmlns:a16="http://schemas.microsoft.com/office/drawing/2014/main" id="{720E6442-A58C-4B5F-9E8C-CFB6A21F5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791200"/>
            <a:ext cx="7162800" cy="1016000"/>
          </a:xfrm>
          <a:prstGeom prst="rect">
            <a:avLst/>
          </a:prstGeom>
          <a:solidFill>
            <a:srgbClr val="FFCF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latin typeface="Calibri" panose="020F0502020204030204" pitchFamily="34" charset="0"/>
                <a:ea typeface="Arial Unicode MS" pitchFamily="34" charset="-128"/>
              </a:rPr>
              <a:t>kNN </a:t>
            </a:r>
            <a:r>
              <a:rPr lang="ru-RU" altLang="ru-RU" sz="2000">
                <a:latin typeface="Calibri" panose="020F0502020204030204" pitchFamily="34" charset="0"/>
                <a:ea typeface="Arial Unicode MS" pitchFamily="34" charset="-128"/>
              </a:rPr>
              <a:t>дает локально определяемое решение границ между классами – дальние точки не влияют на определение границ </a:t>
            </a:r>
            <a:r>
              <a:rPr lang="en-US" altLang="ru-RU" sz="2000">
                <a:latin typeface="Calibri" panose="020F0502020204030204" pitchFamily="34" charset="0"/>
                <a:ea typeface="Arial Unicode MS" pitchFamily="34" charset="-128"/>
              </a:rPr>
              <a:t>(</a:t>
            </a:r>
            <a:r>
              <a:rPr lang="ru-RU" altLang="ru-RU" sz="2000">
                <a:latin typeface="Calibri" panose="020F0502020204030204" pitchFamily="34" charset="0"/>
                <a:ea typeface="Arial Unicode MS" pitchFamily="34" charset="-128"/>
              </a:rPr>
              <a:t>в отличие от </a:t>
            </a:r>
            <a:r>
              <a:rPr lang="en-US" altLang="ru-RU" sz="2000">
                <a:latin typeface="Calibri" panose="020F0502020204030204" pitchFamily="34" charset="0"/>
                <a:ea typeface="Arial Unicode MS" pitchFamily="34" charset="-128"/>
              </a:rPr>
              <a:t>Naïve Bayes, Rocchio</a:t>
            </a:r>
            <a:r>
              <a:rPr lang="ru-RU" altLang="ru-RU" sz="2000">
                <a:latin typeface="Calibri" panose="020F0502020204030204" pitchFamily="34" charset="0"/>
                <a:ea typeface="Arial Unicode MS" pitchFamily="34" charset="-128"/>
              </a:rPr>
              <a:t> и др.</a:t>
            </a:r>
            <a:r>
              <a:rPr lang="en-US" altLang="ru-RU" sz="2000">
                <a:latin typeface="Calibri" panose="020F0502020204030204" pitchFamily="34" charset="0"/>
                <a:ea typeface="Arial Unicode MS" pitchFamily="34" charset="-128"/>
              </a:rPr>
              <a:t>)</a:t>
            </a:r>
          </a:p>
        </p:txBody>
      </p:sp>
      <p:sp>
        <p:nvSpPr>
          <p:cNvPr id="31777" name="TextBox 32">
            <a:extLst>
              <a:ext uri="{FF2B5EF4-FFF2-40B4-BE49-F238E27FC236}">
                <a16:creationId xmlns:a16="http://schemas.microsoft.com/office/drawing/2014/main" id="{A275017E-4BC7-4A77-97AD-BA0B6FC87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9C0A1FE-4E96-447A-B454-1AF79EBF84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0D0DC71-2682-43D0-AB08-1D6D8DDAF6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Тематическая классификация (рубрикация) текстов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F323E3B-6A7F-4994-A5C5-F0A567EBD6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820150" cy="5876925"/>
          </a:xfrm>
        </p:spPr>
        <p:txBody>
          <a:bodyPr/>
          <a:lstStyle/>
          <a:p>
            <a:pPr eaLnBrk="1" hangingPunct="1"/>
            <a:r>
              <a:rPr lang="ru-RU" altLang="ru-RU" sz="2400"/>
              <a:t>Классификация/рубрикация информации – </a:t>
            </a:r>
            <a:br>
              <a:rPr lang="ru-RU" altLang="ru-RU" sz="2400"/>
            </a:br>
            <a:r>
              <a:rPr lang="ru-RU" altLang="ru-RU" sz="2400"/>
              <a:t>отнесение порции информации к одной или нескольким категориям из конечного множества рубрик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Применение:</a:t>
            </a:r>
          </a:p>
          <a:p>
            <a:pPr lvl="1" eaLnBrk="1" hangingPunct="1"/>
            <a:r>
              <a:rPr lang="ru-RU" altLang="ru-RU" sz="2000"/>
              <a:t>Навигация по коллекции документов</a:t>
            </a:r>
          </a:p>
          <a:p>
            <a:pPr lvl="1" eaLnBrk="1" hangingPunct="1"/>
            <a:r>
              <a:rPr lang="ru-RU" altLang="ru-RU" sz="2000"/>
              <a:t>Замена сложного запроса</a:t>
            </a:r>
          </a:p>
          <a:p>
            <a:pPr lvl="1" eaLnBrk="1" hangingPunct="1"/>
            <a:r>
              <a:rPr lang="ru-RU" altLang="ru-RU" sz="2000"/>
              <a:t>Иерархическое упорядочение знаний предметной области</a:t>
            </a:r>
          </a:p>
          <a:p>
            <a:pPr lvl="2" eaLnBrk="1" hangingPunct="1"/>
            <a:r>
              <a:rPr lang="ru-RU" altLang="ru-RU" sz="2000"/>
              <a:t>Анализ распределения документов по тематике</a:t>
            </a:r>
          </a:p>
          <a:p>
            <a:pPr lvl="1" eaLnBrk="1" hangingPunct="1"/>
            <a:r>
              <a:rPr lang="ru-RU" altLang="ru-RU" sz="2000"/>
              <a:t>Фильтрация потока текстов:</a:t>
            </a:r>
          </a:p>
          <a:p>
            <a:pPr lvl="2" eaLnBrk="1" hangingPunct="1"/>
            <a:r>
              <a:rPr lang="ru-RU" altLang="ru-RU" sz="2000"/>
              <a:t>Тематический сбор новостей</a:t>
            </a:r>
          </a:p>
          <a:p>
            <a:pPr lvl="2" eaLnBrk="1" hangingPunct="1"/>
            <a:r>
              <a:rPr lang="ru-RU" altLang="ru-RU" sz="2000"/>
              <a:t>Персонализированная фильтрация потока текстов</a:t>
            </a:r>
          </a:p>
          <a:p>
            <a:pPr lvl="2" eaLnBrk="1" hangingPunct="1"/>
            <a:r>
              <a:rPr lang="ru-RU" altLang="ru-RU" sz="2000"/>
              <a:t>Тематический сбор информации из интернет</a:t>
            </a:r>
          </a:p>
          <a:p>
            <a:pPr eaLnBrk="1" hangingPunct="1"/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C60E311-2572-479F-B072-424E740B3A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>
            <a:extLst>
              <a:ext uri="{FF2B5EF4-FFF2-40B4-BE49-F238E27FC236}">
                <a16:creationId xmlns:a16="http://schemas.microsoft.com/office/drawing/2014/main" id="{CF1BCF6B-7B2B-4665-AB7A-4692A268654B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1119864-E213-40E5-BBB1-647C378CA160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2771" name="Rectangle 17">
            <a:extLst>
              <a:ext uri="{FF2B5EF4-FFF2-40B4-BE49-F238E27FC236}">
                <a16:creationId xmlns:a16="http://schemas.microsoft.com/office/drawing/2014/main" id="{1617AA4F-4D91-47E9-9DED-7B65DC29661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Иллюстрация</a:t>
            </a:r>
            <a:r>
              <a:rPr lang="en-US" altLang="ru-RU" sz="3200">
                <a:solidFill>
                  <a:srgbClr val="800080"/>
                </a:solidFill>
              </a:rPr>
              <a:t> 3NN</a:t>
            </a:r>
            <a:r>
              <a:rPr lang="ru-RU" altLang="ru-RU" sz="3200">
                <a:solidFill>
                  <a:srgbClr val="800080"/>
                </a:solidFill>
              </a:rPr>
              <a:t> для текста в векторном пространстве</a:t>
            </a:r>
            <a:endParaRPr lang="en-US" altLang="ru-RU" sz="3200"/>
          </a:p>
        </p:txBody>
      </p:sp>
      <p:grpSp>
        <p:nvGrpSpPr>
          <p:cNvPr id="32772" name="Group 3">
            <a:extLst>
              <a:ext uri="{FF2B5EF4-FFF2-40B4-BE49-F238E27FC236}">
                <a16:creationId xmlns:a16="http://schemas.microsoft.com/office/drawing/2014/main" id="{DD0A6102-64B4-48FC-AC9F-979A3196DD33}"/>
              </a:ext>
            </a:extLst>
          </p:cNvPr>
          <p:cNvGrpSpPr>
            <a:grpSpLocks/>
          </p:cNvGrpSpPr>
          <p:nvPr/>
        </p:nvGrpSpPr>
        <p:grpSpPr bwMode="auto">
          <a:xfrm>
            <a:off x="989013" y="1752600"/>
            <a:ext cx="7353300" cy="4046538"/>
            <a:chOff x="623" y="1104"/>
            <a:chExt cx="4632" cy="2549"/>
          </a:xfrm>
        </p:grpSpPr>
        <p:sp>
          <p:nvSpPr>
            <p:cNvPr id="32785" name="Line 4">
              <a:extLst>
                <a:ext uri="{FF2B5EF4-FFF2-40B4-BE49-F238E27FC236}">
                  <a16:creationId xmlns:a16="http://schemas.microsoft.com/office/drawing/2014/main" id="{2F82EDC1-967A-4641-8015-3FFD618106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2786" name="Line 5">
              <a:extLst>
                <a:ext uri="{FF2B5EF4-FFF2-40B4-BE49-F238E27FC236}">
                  <a16:creationId xmlns:a16="http://schemas.microsoft.com/office/drawing/2014/main" id="{F6E9F415-CC7B-4DCC-91CA-2107B776A9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32773" name="Line 6">
            <a:extLst>
              <a:ext uri="{FF2B5EF4-FFF2-40B4-BE49-F238E27FC236}">
                <a16:creationId xmlns:a16="http://schemas.microsoft.com/office/drawing/2014/main" id="{3C639BC1-25B2-4F5E-84B6-0CE3690083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4208463"/>
            <a:ext cx="501650" cy="15652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2774" name="Line 7">
            <a:extLst>
              <a:ext uri="{FF2B5EF4-FFF2-40B4-BE49-F238E27FC236}">
                <a16:creationId xmlns:a16="http://schemas.microsoft.com/office/drawing/2014/main" id="{ED1FEC66-525A-47AD-AC76-45EFE374F5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4822825"/>
            <a:ext cx="587375" cy="9509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2775" name="Line 8">
            <a:extLst>
              <a:ext uri="{FF2B5EF4-FFF2-40B4-BE49-F238E27FC236}">
                <a16:creationId xmlns:a16="http://schemas.microsoft.com/office/drawing/2014/main" id="{DB6D7021-688D-4B62-9C43-52C7FA9276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4876800"/>
            <a:ext cx="1397000" cy="9096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2776" name="Line 9">
            <a:extLst>
              <a:ext uri="{FF2B5EF4-FFF2-40B4-BE49-F238E27FC236}">
                <a16:creationId xmlns:a16="http://schemas.microsoft.com/office/drawing/2014/main" id="{0BE465B3-ED96-4C34-A7B6-49D4D874C1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5624513"/>
            <a:ext cx="1614488" cy="16192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2777" name="Line 10">
            <a:extLst>
              <a:ext uri="{FF2B5EF4-FFF2-40B4-BE49-F238E27FC236}">
                <a16:creationId xmlns:a16="http://schemas.microsoft.com/office/drawing/2014/main" id="{7CEB89E5-0D8E-44B6-85EC-7BCE0E1C23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00" y="5360988"/>
            <a:ext cx="1163638" cy="4127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911371" name="Line 11">
            <a:extLst>
              <a:ext uri="{FF2B5EF4-FFF2-40B4-BE49-F238E27FC236}">
                <a16:creationId xmlns:a16="http://schemas.microsoft.com/office/drawing/2014/main" id="{C380C549-FCDC-4F0A-88F4-9C15BBD171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6313" y="4876800"/>
            <a:ext cx="1843087" cy="909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911372" name="Line 12">
            <a:extLst>
              <a:ext uri="{FF2B5EF4-FFF2-40B4-BE49-F238E27FC236}">
                <a16:creationId xmlns:a16="http://schemas.microsoft.com/office/drawing/2014/main" id="{3125B24C-F6F4-476D-8C7F-03D9922CDC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1075" y="4876800"/>
            <a:ext cx="1843088" cy="9096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1FD42E19-F76E-4FEA-98F4-C22D85D9B9DB}"/>
              </a:ext>
            </a:extLst>
          </p:cNvPr>
          <p:cNvGrpSpPr>
            <a:grpSpLocks/>
          </p:cNvGrpSpPr>
          <p:nvPr/>
        </p:nvGrpSpPr>
        <p:grpSpPr bwMode="auto">
          <a:xfrm>
            <a:off x="1838325" y="5178425"/>
            <a:ext cx="576263" cy="469900"/>
            <a:chOff x="1158" y="3262"/>
            <a:chExt cx="363" cy="296"/>
          </a:xfrm>
        </p:grpSpPr>
        <p:sp>
          <p:nvSpPr>
            <p:cNvPr id="32782" name="Freeform 14">
              <a:extLst>
                <a:ext uri="{FF2B5EF4-FFF2-40B4-BE49-F238E27FC236}">
                  <a16:creationId xmlns:a16="http://schemas.microsoft.com/office/drawing/2014/main" id="{A1BED218-94B1-499C-960B-15520341A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" y="3375"/>
              <a:ext cx="14" cy="66"/>
            </a:xfrm>
            <a:custGeom>
              <a:avLst/>
              <a:gdLst>
                <a:gd name="T0" fmla="*/ 0 w 14"/>
                <a:gd name="T1" fmla="*/ 0 h 66"/>
                <a:gd name="T2" fmla="*/ 12 w 14"/>
                <a:gd name="T3" fmla="*/ 18 h 66"/>
                <a:gd name="T4" fmla="*/ 12 w 14"/>
                <a:gd name="T5" fmla="*/ 66 h 66"/>
                <a:gd name="T6" fmla="*/ 0 60000 65536"/>
                <a:gd name="T7" fmla="*/ 0 60000 65536"/>
                <a:gd name="T8" fmla="*/ 0 60000 65536"/>
                <a:gd name="T9" fmla="*/ 0 w 14"/>
                <a:gd name="T10" fmla="*/ 0 h 66"/>
                <a:gd name="T11" fmla="*/ 14 w 14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66">
                  <a:moveTo>
                    <a:pt x="0" y="0"/>
                  </a:moveTo>
                  <a:lnTo>
                    <a:pt x="12" y="18"/>
                  </a:lnTo>
                  <a:cubicBezTo>
                    <a:pt x="14" y="29"/>
                    <a:pt x="13" y="47"/>
                    <a:pt x="12" y="6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2783" name="Freeform 15">
              <a:extLst>
                <a:ext uri="{FF2B5EF4-FFF2-40B4-BE49-F238E27FC236}">
                  <a16:creationId xmlns:a16="http://schemas.microsoft.com/office/drawing/2014/main" id="{B7409700-D920-4DEF-B976-7D58B9143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" y="3262"/>
              <a:ext cx="66" cy="65"/>
            </a:xfrm>
            <a:custGeom>
              <a:avLst/>
              <a:gdLst>
                <a:gd name="T0" fmla="*/ 0 w 66"/>
                <a:gd name="T1" fmla="*/ 2 h 65"/>
                <a:gd name="T2" fmla="*/ 39 w 66"/>
                <a:gd name="T3" fmla="*/ 5 h 65"/>
                <a:gd name="T4" fmla="*/ 63 w 66"/>
                <a:gd name="T5" fmla="*/ 29 h 65"/>
                <a:gd name="T6" fmla="*/ 57 w 66"/>
                <a:gd name="T7" fmla="*/ 65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"/>
                <a:gd name="T13" fmla="*/ 0 h 65"/>
                <a:gd name="T14" fmla="*/ 66 w 66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" h="65">
                  <a:moveTo>
                    <a:pt x="0" y="2"/>
                  </a:moveTo>
                  <a:cubicBezTo>
                    <a:pt x="14" y="1"/>
                    <a:pt x="28" y="0"/>
                    <a:pt x="39" y="5"/>
                  </a:cubicBezTo>
                  <a:cubicBezTo>
                    <a:pt x="50" y="10"/>
                    <a:pt x="60" y="19"/>
                    <a:pt x="63" y="29"/>
                  </a:cubicBezTo>
                  <a:cubicBezTo>
                    <a:pt x="66" y="39"/>
                    <a:pt x="61" y="52"/>
                    <a:pt x="57" y="65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2784" name="Freeform 16">
              <a:extLst>
                <a:ext uri="{FF2B5EF4-FFF2-40B4-BE49-F238E27FC236}">
                  <a16:creationId xmlns:a16="http://schemas.microsoft.com/office/drawing/2014/main" id="{B5452A16-4992-4FD1-842B-48B18231C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" y="3264"/>
              <a:ext cx="129" cy="294"/>
            </a:xfrm>
            <a:custGeom>
              <a:avLst/>
              <a:gdLst>
                <a:gd name="T0" fmla="*/ 0 w 129"/>
                <a:gd name="T1" fmla="*/ 0 h 294"/>
                <a:gd name="T2" fmla="*/ 81 w 129"/>
                <a:gd name="T3" fmla="*/ 42 h 294"/>
                <a:gd name="T4" fmla="*/ 123 w 129"/>
                <a:gd name="T5" fmla="*/ 123 h 294"/>
                <a:gd name="T6" fmla="*/ 117 w 129"/>
                <a:gd name="T7" fmla="*/ 216 h 294"/>
                <a:gd name="T8" fmla="*/ 84 w 129"/>
                <a:gd name="T9" fmla="*/ 294 h 2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294"/>
                <a:gd name="T17" fmla="*/ 129 w 129"/>
                <a:gd name="T18" fmla="*/ 294 h 2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294">
                  <a:moveTo>
                    <a:pt x="0" y="0"/>
                  </a:moveTo>
                  <a:cubicBezTo>
                    <a:pt x="30" y="11"/>
                    <a:pt x="61" y="22"/>
                    <a:pt x="81" y="42"/>
                  </a:cubicBezTo>
                  <a:cubicBezTo>
                    <a:pt x="101" y="62"/>
                    <a:pt x="117" y="94"/>
                    <a:pt x="123" y="123"/>
                  </a:cubicBezTo>
                  <a:cubicBezTo>
                    <a:pt x="129" y="152"/>
                    <a:pt x="123" y="188"/>
                    <a:pt x="117" y="216"/>
                  </a:cubicBezTo>
                  <a:cubicBezTo>
                    <a:pt x="111" y="244"/>
                    <a:pt x="97" y="269"/>
                    <a:pt x="84" y="29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32781" name="TextBox 17">
            <a:extLst>
              <a:ext uri="{FF2B5EF4-FFF2-40B4-BE49-F238E27FC236}">
                <a16:creationId xmlns:a16="http://schemas.microsoft.com/office/drawing/2014/main" id="{FAB05328-5E9F-4BF2-8CFB-41B0D2DD7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Sec.14.3</a:t>
            </a:r>
          </a:p>
        </p:txBody>
      </p: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F4DEB75-8A89-4DA8-A33C-2D4D0A0BC2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>
            <a:extLst>
              <a:ext uri="{FF2B5EF4-FFF2-40B4-BE49-F238E27FC236}">
                <a16:creationId xmlns:a16="http://schemas.microsoft.com/office/drawing/2014/main" id="{207CCC08-2C25-4FAE-9760-EA5181F4B836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D6F58A8D-FF28-46A3-B6C8-A6C77026DD9A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AF2D8F4D-89EE-4D9F-8EA1-33130DCAAB7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en-US" altLang="ru-RU" sz="3600">
                <a:solidFill>
                  <a:srgbClr val="800080"/>
                </a:solidFill>
              </a:rPr>
              <a:t>3 NN vs. Rocchio</a:t>
            </a:r>
            <a:endParaRPr lang="en-US" altLang="ru-RU" sz="3600"/>
          </a:p>
        </p:txBody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9AC1B408-7ACA-4E87-83A9-79CA0A3D49F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Ближайшие соседи справляются с полиморфными категриями лучше, чем </a:t>
            </a:r>
            <a:r>
              <a:rPr lang="en-US" altLang="ru-RU"/>
              <a:t>Rocchio </a:t>
            </a:r>
          </a:p>
        </p:txBody>
      </p:sp>
      <p:grpSp>
        <p:nvGrpSpPr>
          <p:cNvPr id="33797" name="Group 4">
            <a:extLst>
              <a:ext uri="{FF2B5EF4-FFF2-40B4-BE49-F238E27FC236}">
                <a16:creationId xmlns:a16="http://schemas.microsoft.com/office/drawing/2014/main" id="{254994B6-6689-42C2-8BEA-9083FF0B4EF5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2362200"/>
            <a:ext cx="7353300" cy="4046538"/>
            <a:chOff x="623" y="1104"/>
            <a:chExt cx="4632" cy="2549"/>
          </a:xfrm>
        </p:grpSpPr>
        <p:sp>
          <p:nvSpPr>
            <p:cNvPr id="33810" name="Line 5">
              <a:extLst>
                <a:ext uri="{FF2B5EF4-FFF2-40B4-BE49-F238E27FC236}">
                  <a16:creationId xmlns:a16="http://schemas.microsoft.com/office/drawing/2014/main" id="{E4C2D431-8046-4456-956A-F103C511FD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104"/>
              <a:ext cx="0" cy="2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3811" name="Line 6">
              <a:extLst>
                <a:ext uri="{FF2B5EF4-FFF2-40B4-BE49-F238E27FC236}">
                  <a16:creationId xmlns:a16="http://schemas.microsoft.com/office/drawing/2014/main" id="{27492FA9-5EDF-432F-AB0D-23C0F78FF1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" y="3653"/>
              <a:ext cx="4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33798" name="Line 7">
            <a:extLst>
              <a:ext uri="{FF2B5EF4-FFF2-40B4-BE49-F238E27FC236}">
                <a16:creationId xmlns:a16="http://schemas.microsoft.com/office/drawing/2014/main" id="{9C154CC9-9798-4F00-89CE-DA4659C17B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7900" y="4843463"/>
            <a:ext cx="414338" cy="15525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3799" name="Line 8">
            <a:extLst>
              <a:ext uri="{FF2B5EF4-FFF2-40B4-BE49-F238E27FC236}">
                <a16:creationId xmlns:a16="http://schemas.microsoft.com/office/drawing/2014/main" id="{33C68E37-C41B-4B1B-A076-603BBA202B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7900" y="5194300"/>
            <a:ext cx="565150" cy="12017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3800" name="Line 9">
            <a:extLst>
              <a:ext uri="{FF2B5EF4-FFF2-40B4-BE49-F238E27FC236}">
                <a16:creationId xmlns:a16="http://schemas.microsoft.com/office/drawing/2014/main" id="{30ECEA31-F187-4456-8AB6-D77C91E55D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0600" y="5581650"/>
            <a:ext cx="588963" cy="82708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3801" name="Line 10">
            <a:extLst>
              <a:ext uri="{FF2B5EF4-FFF2-40B4-BE49-F238E27FC236}">
                <a16:creationId xmlns:a16="http://schemas.microsoft.com/office/drawing/2014/main" id="{D7512B56-8EF7-4B3E-AADB-DC11BCBBF9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7900" y="5562600"/>
            <a:ext cx="1309688" cy="8461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3802" name="Line 11">
            <a:extLst>
              <a:ext uri="{FF2B5EF4-FFF2-40B4-BE49-F238E27FC236}">
                <a16:creationId xmlns:a16="http://schemas.microsoft.com/office/drawing/2014/main" id="{7E426F70-A41C-4B5F-91AA-08BB76A432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7900" y="5819775"/>
            <a:ext cx="1290638" cy="5889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33803" name="Line 12">
            <a:extLst>
              <a:ext uri="{FF2B5EF4-FFF2-40B4-BE49-F238E27FC236}">
                <a16:creationId xmlns:a16="http://schemas.microsoft.com/office/drawing/2014/main" id="{FFE27DA1-FE84-45D3-9438-EA8F6201D6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7900" y="6108700"/>
            <a:ext cx="1616075" cy="2873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56077" name="Line 13">
            <a:extLst>
              <a:ext uri="{FF2B5EF4-FFF2-40B4-BE49-F238E27FC236}">
                <a16:creationId xmlns:a16="http://schemas.microsoft.com/office/drawing/2014/main" id="{A292AE29-3344-4291-AEC2-A3E64488D5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2188" y="5181600"/>
            <a:ext cx="1052512" cy="1190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856078" name="Line 14">
            <a:extLst>
              <a:ext uri="{FF2B5EF4-FFF2-40B4-BE49-F238E27FC236}">
                <a16:creationId xmlns:a16="http://schemas.microsoft.com/office/drawing/2014/main" id="{5F48A7E5-DB87-43BD-A41B-E4A5836435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2188" y="5181600"/>
            <a:ext cx="1052512" cy="1190625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460CCB60-4A76-4B18-A0AE-67634D5DBB7D}"/>
              </a:ext>
            </a:extLst>
          </p:cNvPr>
          <p:cNvGrpSpPr>
            <a:grpSpLocks/>
          </p:cNvGrpSpPr>
          <p:nvPr/>
        </p:nvGrpSpPr>
        <p:grpSpPr bwMode="auto">
          <a:xfrm>
            <a:off x="1406525" y="5432425"/>
            <a:ext cx="376238" cy="458788"/>
            <a:chOff x="885" y="3038"/>
            <a:chExt cx="237" cy="289"/>
          </a:xfrm>
        </p:grpSpPr>
        <p:sp>
          <p:nvSpPr>
            <p:cNvPr id="33807" name="Freeform 16">
              <a:extLst>
                <a:ext uri="{FF2B5EF4-FFF2-40B4-BE49-F238E27FC236}">
                  <a16:creationId xmlns:a16="http://schemas.microsoft.com/office/drawing/2014/main" id="{70322D17-DDA3-462F-B54E-048C5AA07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" y="3239"/>
              <a:ext cx="33" cy="22"/>
            </a:xfrm>
            <a:custGeom>
              <a:avLst/>
              <a:gdLst>
                <a:gd name="T0" fmla="*/ 0 w 33"/>
                <a:gd name="T1" fmla="*/ 16 h 22"/>
                <a:gd name="T2" fmla="*/ 18 w 33"/>
                <a:gd name="T3" fmla="*/ 1 h 22"/>
                <a:gd name="T4" fmla="*/ 33 w 33"/>
                <a:gd name="T5" fmla="*/ 22 h 22"/>
                <a:gd name="T6" fmla="*/ 0 60000 65536"/>
                <a:gd name="T7" fmla="*/ 0 60000 65536"/>
                <a:gd name="T8" fmla="*/ 0 60000 65536"/>
                <a:gd name="T9" fmla="*/ 0 w 33"/>
                <a:gd name="T10" fmla="*/ 0 h 22"/>
                <a:gd name="T11" fmla="*/ 33 w 33"/>
                <a:gd name="T12" fmla="*/ 22 h 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" h="22">
                  <a:moveTo>
                    <a:pt x="0" y="16"/>
                  </a:moveTo>
                  <a:cubicBezTo>
                    <a:pt x="6" y="8"/>
                    <a:pt x="13" y="0"/>
                    <a:pt x="18" y="1"/>
                  </a:cubicBezTo>
                  <a:cubicBezTo>
                    <a:pt x="23" y="2"/>
                    <a:pt x="28" y="12"/>
                    <a:pt x="33" y="2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3808" name="Freeform 17">
              <a:extLst>
                <a:ext uri="{FF2B5EF4-FFF2-40B4-BE49-F238E27FC236}">
                  <a16:creationId xmlns:a16="http://schemas.microsoft.com/office/drawing/2014/main" id="{ED148D77-63AA-41DB-901D-223BD4CAB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" y="3219"/>
              <a:ext cx="141" cy="108"/>
            </a:xfrm>
            <a:custGeom>
              <a:avLst/>
              <a:gdLst>
                <a:gd name="T0" fmla="*/ 0 w 162"/>
                <a:gd name="T1" fmla="*/ 3 h 114"/>
                <a:gd name="T2" fmla="*/ 3 w 162"/>
                <a:gd name="T3" fmla="*/ 6 h 114"/>
                <a:gd name="T4" fmla="*/ 6 w 162"/>
                <a:gd name="T5" fmla="*/ 3 h 114"/>
                <a:gd name="T6" fmla="*/ 7 w 162"/>
                <a:gd name="T7" fmla="*/ 9 h 114"/>
                <a:gd name="T8" fmla="*/ 9 w 162"/>
                <a:gd name="T9" fmla="*/ 21 h 114"/>
                <a:gd name="T10" fmla="*/ 9 w 162"/>
                <a:gd name="T11" fmla="*/ 37 h 1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114"/>
                <a:gd name="T20" fmla="*/ 162 w 162"/>
                <a:gd name="T21" fmla="*/ 114 h 1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114">
                  <a:moveTo>
                    <a:pt x="0" y="3"/>
                  </a:moveTo>
                  <a:lnTo>
                    <a:pt x="24" y="6"/>
                  </a:lnTo>
                  <a:cubicBezTo>
                    <a:pt x="40" y="6"/>
                    <a:pt x="82" y="0"/>
                    <a:pt x="99" y="3"/>
                  </a:cubicBezTo>
                  <a:cubicBezTo>
                    <a:pt x="116" y="6"/>
                    <a:pt x="120" y="14"/>
                    <a:pt x="129" y="24"/>
                  </a:cubicBezTo>
                  <a:cubicBezTo>
                    <a:pt x="138" y="34"/>
                    <a:pt x="148" y="48"/>
                    <a:pt x="153" y="63"/>
                  </a:cubicBezTo>
                  <a:cubicBezTo>
                    <a:pt x="158" y="78"/>
                    <a:pt x="160" y="96"/>
                    <a:pt x="162" y="11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ru-RU"/>
            </a:p>
          </p:txBody>
        </p:sp>
        <p:sp>
          <p:nvSpPr>
            <p:cNvPr id="33809" name="Freeform 18">
              <a:extLst>
                <a:ext uri="{FF2B5EF4-FFF2-40B4-BE49-F238E27FC236}">
                  <a16:creationId xmlns:a16="http://schemas.microsoft.com/office/drawing/2014/main" id="{8FF09939-2FCE-4E38-9967-FADDC660A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" y="3038"/>
              <a:ext cx="174" cy="91"/>
            </a:xfrm>
            <a:custGeom>
              <a:avLst/>
              <a:gdLst>
                <a:gd name="T0" fmla="*/ 0 w 195"/>
                <a:gd name="T1" fmla="*/ 34 h 91"/>
                <a:gd name="T2" fmla="*/ 8 w 195"/>
                <a:gd name="T3" fmla="*/ 4 h 91"/>
                <a:gd name="T4" fmla="*/ 12 w 195"/>
                <a:gd name="T5" fmla="*/ 7 h 91"/>
                <a:gd name="T6" fmla="*/ 17 w 195"/>
                <a:gd name="T7" fmla="*/ 34 h 91"/>
                <a:gd name="T8" fmla="*/ 18 w 195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5"/>
                <a:gd name="T16" fmla="*/ 0 h 91"/>
                <a:gd name="T17" fmla="*/ 195 w 195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5" h="91">
                  <a:moveTo>
                    <a:pt x="0" y="34"/>
                  </a:moveTo>
                  <a:cubicBezTo>
                    <a:pt x="29" y="21"/>
                    <a:pt x="58" y="8"/>
                    <a:pt x="81" y="4"/>
                  </a:cubicBezTo>
                  <a:cubicBezTo>
                    <a:pt x="104" y="0"/>
                    <a:pt x="125" y="2"/>
                    <a:pt x="141" y="7"/>
                  </a:cubicBezTo>
                  <a:cubicBezTo>
                    <a:pt x="157" y="12"/>
                    <a:pt x="171" y="20"/>
                    <a:pt x="180" y="34"/>
                  </a:cubicBezTo>
                  <a:cubicBezTo>
                    <a:pt x="189" y="48"/>
                    <a:pt x="192" y="69"/>
                    <a:pt x="195" y="9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ru-RU"/>
            </a:p>
          </p:txBody>
        </p:sp>
      </p:grpSp>
      <p:pic>
        <p:nvPicPr>
          <p:cNvPr id="20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C44C66-52E9-480B-A190-D043940FF2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694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>
            <a:extLst>
              <a:ext uri="{FF2B5EF4-FFF2-40B4-BE49-F238E27FC236}">
                <a16:creationId xmlns:a16="http://schemas.microsoft.com/office/drawing/2014/main" id="{98110808-CF87-4E91-83CE-DE36D017A6C3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/>
              <a:t>Метод Байеса</a:t>
            </a:r>
          </a:p>
        </p:txBody>
      </p:sp>
      <p:sp>
        <p:nvSpPr>
          <p:cNvPr id="34819" name="Rectangle 5">
            <a:extLst>
              <a:ext uri="{FF2B5EF4-FFF2-40B4-BE49-F238E27FC236}">
                <a16:creationId xmlns:a16="http://schemas.microsoft.com/office/drawing/2014/main" id="{DD04F350-6431-40CD-9247-D8DF9919B36C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E0267D7-70A4-416F-96E2-2C24FF6D49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90AE8BC3-123B-4E05-9034-27722023848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Релевантность документов рубрике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7EAA8F5-DD7E-4A72-806F-DAF73F6DE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eaLnBrk="1" hangingPunct="1"/>
            <a:r>
              <a:rPr lang="ru-RU" altLang="ru-RU" sz="2800"/>
              <a:t>Пользователь (эксперт) – размечает документы, относящиеся к рубрике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Эта разметка производится оффлайн.</a:t>
            </a:r>
          </a:p>
          <a:p>
            <a:pPr lvl="1" eaLnBrk="1" hangingPunct="1"/>
            <a:r>
              <a:rPr lang="ru-RU" altLang="ru-RU" sz="2400"/>
              <a:t>Может быть результатом ручной рубрикации</a:t>
            </a:r>
            <a:endParaRPr lang="en-US" altLang="ru-RU" sz="2400"/>
          </a:p>
          <a:p>
            <a:pPr lvl="1" eaLnBrk="1" hangingPunct="1"/>
            <a:endParaRPr lang="ru-RU" altLang="ru-RU" sz="2400"/>
          </a:p>
          <a:p>
            <a:pPr eaLnBrk="1" hangingPunct="1"/>
            <a:r>
              <a:rPr lang="ru-RU" altLang="ru-RU" sz="2800"/>
              <a:t>Определение лучшего класса для документа</a:t>
            </a:r>
          </a:p>
          <a:p>
            <a:pPr lvl="1" eaLnBrk="1" hangingPunct="1"/>
            <a:r>
              <a:rPr lang="en-US" altLang="ru-RU" sz="2400"/>
              <a:t>P (C|d</a:t>
            </a:r>
            <a:r>
              <a:rPr lang="en-US" altLang="ru-RU" sz="2000"/>
              <a:t>i</a:t>
            </a:r>
            <a:r>
              <a:rPr lang="en-US" altLang="ru-RU" sz="2400"/>
              <a:t>) </a:t>
            </a:r>
            <a:r>
              <a:rPr lang="ru-RU" altLang="ru-RU" sz="2400"/>
              <a:t>– условная вероятность: вероятность класса С при предъявлении документа </a:t>
            </a:r>
            <a:r>
              <a:rPr lang="en-US" altLang="ru-RU" sz="2400"/>
              <a:t>di</a:t>
            </a:r>
          </a:p>
          <a:p>
            <a:pPr lvl="1" eaLnBrk="1" hangingPunct="1"/>
            <a:r>
              <a:rPr lang="ru-RU" altLang="ru-RU" sz="2400"/>
              <a:t>Метод Байеса</a:t>
            </a:r>
            <a:r>
              <a:rPr lang="en-US" altLang="ru-RU" sz="2400"/>
              <a:t> </a:t>
            </a:r>
            <a:r>
              <a:rPr lang="ru-RU" altLang="ru-RU" sz="2400"/>
              <a:t>из курса теории вероятности</a:t>
            </a:r>
          </a:p>
          <a:p>
            <a:pPr eaLnBrk="1" hangingPunct="1"/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1EA7F8-1B49-4C52-B432-18ACC09160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12C21274-BF13-4BF2-8E41-D49DCBA0065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600"/>
              <a:t>Правило Байеса для классификации текстов</a:t>
            </a:r>
            <a:endParaRPr lang="en-US" altLang="ru-RU" sz="3600"/>
          </a:p>
        </p:txBody>
      </p:sp>
      <p:sp>
        <p:nvSpPr>
          <p:cNvPr id="36867" name="Content Placeholder 6">
            <a:extLst>
              <a:ext uri="{FF2B5EF4-FFF2-40B4-BE49-F238E27FC236}">
                <a16:creationId xmlns:a16="http://schemas.microsoft.com/office/drawing/2014/main" id="{6B3B6DF6-540F-4222-8DF8-73C694469964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Для документа</a:t>
            </a:r>
            <a:r>
              <a:rPr lang="en-US" altLang="ru-RU"/>
              <a:t> </a:t>
            </a:r>
            <a:r>
              <a:rPr lang="en-US" altLang="ru-RU" i="1"/>
              <a:t>d</a:t>
            </a:r>
            <a:r>
              <a:rPr lang="en-US" altLang="ru-RU"/>
              <a:t> </a:t>
            </a:r>
            <a:r>
              <a:rPr lang="ru-RU" altLang="ru-RU"/>
              <a:t>и класса</a:t>
            </a:r>
            <a:r>
              <a:rPr lang="en-US" altLang="ru-RU"/>
              <a:t> </a:t>
            </a:r>
            <a:r>
              <a:rPr lang="en-US" altLang="ru-RU" i="1"/>
              <a:t>c</a:t>
            </a:r>
            <a:endParaRPr lang="en-US" altLang="ru-RU"/>
          </a:p>
        </p:txBody>
      </p:sp>
      <p:graphicFrame>
        <p:nvGraphicFramePr>
          <p:cNvPr id="36868" name="Object 4">
            <a:extLst>
              <a:ext uri="{FF2B5EF4-FFF2-40B4-BE49-F238E27FC236}">
                <a16:creationId xmlns:a16="http://schemas.microsoft.com/office/drawing/2014/main" id="{D8D756BB-60B9-44F6-A19D-17B6B62E3E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03338" y="3036888"/>
          <a:ext cx="60388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Equation" r:id="rId5" imgW="2200102" imgH="143147" progId="Equation.3">
                  <p:embed/>
                </p:oleObj>
              </mc:Choice>
              <mc:Fallback>
                <p:oleObj name="Equation" r:id="rId5" imgW="2200102" imgH="143147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338" y="3036888"/>
                        <a:ext cx="603885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Rectangle 4">
            <a:extLst>
              <a:ext uri="{FF2B5EF4-FFF2-40B4-BE49-F238E27FC236}">
                <a16:creationId xmlns:a16="http://schemas.microsoft.com/office/drawing/2014/main" id="{F401D57E-0ADC-4072-ACA2-98490E455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4364038"/>
            <a:ext cx="4584700" cy="11985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 type="none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Arial Unicode MS" pitchFamily="34" charset="-128"/>
            </a:endParaRPr>
          </a:p>
        </p:txBody>
      </p:sp>
      <p:graphicFrame>
        <p:nvGraphicFramePr>
          <p:cNvPr id="36870" name="Object 6">
            <a:extLst>
              <a:ext uri="{FF2B5EF4-FFF2-40B4-BE49-F238E27FC236}">
                <a16:creationId xmlns:a16="http://schemas.microsoft.com/office/drawing/2014/main" id="{4B26F8F6-93CA-4C35-A20D-5E01B68112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9375" y="4448175"/>
          <a:ext cx="37973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6" name="Equation" r:id="rId7" imgW="1381021" imgH="371747" progId="Equation.3">
                  <p:embed/>
                </p:oleObj>
              </mc:Choice>
              <mc:Fallback>
                <p:oleObj name="Equation" r:id="rId7" imgW="1381021" imgH="37174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75" y="4448175"/>
                        <a:ext cx="37973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1" name="TextBox 6">
            <a:extLst>
              <a:ext uri="{FF2B5EF4-FFF2-40B4-BE49-F238E27FC236}">
                <a16:creationId xmlns:a16="http://schemas.microsoft.com/office/drawing/2014/main" id="{2DAA4749-948B-4749-A215-8C66B2EB5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36872" name="Slide Number Placeholder 7">
            <a:extLst>
              <a:ext uri="{FF2B5EF4-FFF2-40B4-BE49-F238E27FC236}">
                <a16:creationId xmlns:a16="http://schemas.microsoft.com/office/drawing/2014/main" id="{4F53099F-1EA8-4155-A6E7-0E42B8C6E9E5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E3E9A6F-91DB-4A05-84E3-D2E42CAE9D5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A48C6AA-A223-412C-87F0-B73B7BD9025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7ABDF01-5BE4-4D9C-9251-7BFB8D612ED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052513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Байесовский классификатор </a:t>
            </a:r>
            <a:br>
              <a:rPr lang="ru-RU" altLang="ru-RU" sz="3600"/>
            </a:br>
            <a:r>
              <a:rPr lang="ru-RU" altLang="ru-RU" sz="3600"/>
              <a:t>(</a:t>
            </a:r>
            <a:r>
              <a:rPr lang="en-US" altLang="ru-RU" sz="3600"/>
              <a:t>Naive Bayes</a:t>
            </a:r>
            <a:r>
              <a:rPr lang="ru-RU" altLang="ru-RU" sz="3600"/>
              <a:t>)</a:t>
            </a:r>
            <a:endParaRPr lang="en-US" altLang="ru-RU" sz="3600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C770CF5C-F546-4D55-B3F5-E66873820E0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052513"/>
            <a:ext cx="7772400" cy="1533525"/>
          </a:xfrm>
        </p:spPr>
        <p:txBody>
          <a:bodyPr/>
          <a:lstStyle/>
          <a:p>
            <a:pPr defTabSz="457200" eaLnBrk="1" hangingPunct="1">
              <a:lnSpc>
                <a:spcPct val="115000"/>
              </a:lnSpc>
              <a:buFontTx/>
              <a:buNone/>
            </a:pPr>
            <a:r>
              <a:rPr lang="ru-RU" altLang="ru-RU" sz="2600"/>
              <a:t>Задача</a:t>
            </a:r>
            <a:r>
              <a:rPr lang="en-US" altLang="ru-RU" sz="2600"/>
              <a:t>: </a:t>
            </a:r>
            <a:r>
              <a:rPr lang="ru-RU" altLang="ru-RU" sz="2600"/>
              <a:t>Классифицировать новый документ</a:t>
            </a:r>
            <a:r>
              <a:rPr lang="en-US" altLang="ru-RU" sz="2600"/>
              <a:t> </a:t>
            </a:r>
            <a:r>
              <a:rPr lang="en-US" altLang="ru-RU" sz="2600" i="1"/>
              <a:t>d</a:t>
            </a:r>
            <a:r>
              <a:rPr lang="ru-RU" altLang="ru-RU" sz="2600" i="1"/>
              <a:t> на основе совокупности признаков в один из классов </a:t>
            </a:r>
            <a:r>
              <a:rPr lang="en-US" altLang="ru-RU" sz="2600" i="1"/>
              <a:t>c</a:t>
            </a:r>
            <a:r>
              <a:rPr lang="en-US" altLang="ru-RU" sz="2600" i="1" baseline="-25000"/>
              <a:t>j</a:t>
            </a:r>
            <a:r>
              <a:rPr lang="en-US" altLang="ru-RU" sz="2600"/>
              <a:t> </a:t>
            </a:r>
            <a:r>
              <a:rPr lang="en-US" altLang="ru-RU" sz="2600">
                <a:sym typeface="Symbol" panose="05050102010706020507" pitchFamily="18" charset="2"/>
              </a:rPr>
              <a:t> </a:t>
            </a:r>
            <a:r>
              <a:rPr lang="en-US" altLang="ru-RU" sz="2600" i="1">
                <a:sym typeface="Symbol" panose="05050102010706020507" pitchFamily="18" charset="2"/>
              </a:rPr>
              <a:t>C</a:t>
            </a:r>
          </a:p>
        </p:txBody>
      </p:sp>
      <p:graphicFrame>
        <p:nvGraphicFramePr>
          <p:cNvPr id="37892" name="Object 4">
            <a:extLst>
              <a:ext uri="{FF2B5EF4-FFF2-40B4-BE49-F238E27FC236}">
                <a16:creationId xmlns:a16="http://schemas.microsoft.com/office/drawing/2014/main" id="{3A308BB2-D864-4AA1-B8F6-D7CC313F13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05013" y="2592388"/>
          <a:ext cx="24828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5" name="Формула" r:id="rId5" imgW="1180588" imgH="253890" progId="Equation.3">
                  <p:embed/>
                </p:oleObj>
              </mc:Choice>
              <mc:Fallback>
                <p:oleObj name="Формула" r:id="rId5" imgW="1180588" imgH="25389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013" y="2592388"/>
                        <a:ext cx="24828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5">
            <a:extLst>
              <a:ext uri="{FF2B5EF4-FFF2-40B4-BE49-F238E27FC236}">
                <a16:creationId xmlns:a16="http://schemas.microsoft.com/office/drawing/2014/main" id="{E257B83A-CF10-4DD0-BED7-CBF34779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1863" y="3124200"/>
          <a:ext cx="413702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6" name="Формула" r:id="rId7" imgW="1930400" imgH="342900" progId="Equation.3">
                  <p:embed/>
                </p:oleObj>
              </mc:Choice>
              <mc:Fallback>
                <p:oleObj name="Формула" r:id="rId7" imgW="1930400" imgH="342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1863" y="3124200"/>
                        <a:ext cx="4137025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6">
            <a:extLst>
              <a:ext uri="{FF2B5EF4-FFF2-40B4-BE49-F238E27FC236}">
                <a16:creationId xmlns:a16="http://schemas.microsoft.com/office/drawing/2014/main" id="{F393D622-0253-44F9-BFE1-8FF7D2D282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1613" y="4068763"/>
          <a:ext cx="4573587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7" name="Equation" r:id="rId9" imgW="2133600" imgH="457200" progId="Equation.3">
                  <p:embed/>
                </p:oleObj>
              </mc:Choice>
              <mc:Fallback>
                <p:oleObj name="Equation" r:id="rId9" imgW="213360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613" y="4068763"/>
                        <a:ext cx="4573587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Object 7">
            <a:extLst>
              <a:ext uri="{FF2B5EF4-FFF2-40B4-BE49-F238E27FC236}">
                <a16:creationId xmlns:a16="http://schemas.microsoft.com/office/drawing/2014/main" id="{03D1EC6F-DB89-4DC6-8611-57DB9D53E5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22563" y="5410200"/>
          <a:ext cx="4516437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8" name="Equation" r:id="rId11" imgW="2108200" imgH="342900" progId="Equation.3">
                  <p:embed/>
                </p:oleObj>
              </mc:Choice>
              <mc:Fallback>
                <p:oleObj name="Equation" r:id="rId11" imgW="2108200" imgH="342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63" y="5410200"/>
                        <a:ext cx="4516437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6" name="TextBox 7">
            <a:extLst>
              <a:ext uri="{FF2B5EF4-FFF2-40B4-BE49-F238E27FC236}">
                <a16:creationId xmlns:a16="http://schemas.microsoft.com/office/drawing/2014/main" id="{50A9399B-66EF-4846-9E82-7D4AE80D1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37897" name="Slide Number Placeholder 9">
            <a:extLst>
              <a:ext uri="{FF2B5EF4-FFF2-40B4-BE49-F238E27FC236}">
                <a16:creationId xmlns:a16="http://schemas.microsoft.com/office/drawing/2014/main" id="{75B3EC21-D741-4398-AFC5-0961BE908986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FDFD946F-CA86-433F-B65C-C3E980282E10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7898" name="TextBox 10">
            <a:extLst>
              <a:ext uri="{FF2B5EF4-FFF2-40B4-BE49-F238E27FC236}">
                <a16:creationId xmlns:a16="http://schemas.microsoft.com/office/drawing/2014/main" id="{83B3BFCF-EAE0-443D-BE73-5E142357A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875" y="6286500"/>
            <a:ext cx="407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 – наиболее вероятный класс</a:t>
            </a:r>
          </a:p>
        </p:txBody>
      </p:sp>
      <p:sp>
        <p:nvSpPr>
          <p:cNvPr id="37899" name="TextBox 11">
            <a:extLst>
              <a:ext uri="{FF2B5EF4-FFF2-40B4-BE49-F238E27FC236}">
                <a16:creationId xmlns:a16="http://schemas.microsoft.com/office/drawing/2014/main" id="{3B10C23E-AEC3-45F8-842A-7774865F7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8063" y="5143500"/>
            <a:ext cx="16716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Одинаковый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для всех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классов</a:t>
            </a:r>
          </a:p>
        </p:txBody>
      </p:sp>
      <p:sp>
        <p:nvSpPr>
          <p:cNvPr id="22" name="Стрелка влево 21">
            <a:extLst>
              <a:ext uri="{FF2B5EF4-FFF2-40B4-BE49-F238E27FC236}">
                <a16:creationId xmlns:a16="http://schemas.microsoft.com/office/drawing/2014/main" id="{AC184A04-618F-4B31-B986-98E49A22D0AD}"/>
              </a:ext>
            </a:extLst>
          </p:cNvPr>
          <p:cNvSpPr/>
          <p:nvPr/>
        </p:nvSpPr>
        <p:spPr>
          <a:xfrm>
            <a:off x="6929438" y="464343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74EA534-4484-4CB7-9B1B-5E4E53582F9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247D9265-99E2-44B2-8323-6A8AA5BE4A2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22337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Предположение классификатора </a:t>
            </a:r>
            <a:br>
              <a:rPr lang="ru-RU" altLang="ru-RU" sz="3200"/>
            </a:br>
            <a:r>
              <a:rPr lang="en-US" altLang="ru-RU" sz="3200"/>
              <a:t>Naive Bayes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3BB4B05D-E655-4035-AF42-E900FFEE3D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5284787"/>
          </a:xfrm>
        </p:spPr>
        <p:txBody>
          <a:bodyPr/>
          <a:lstStyle/>
          <a:p>
            <a:pPr defTabSz="457200" eaLnBrk="1" hangingPunct="1"/>
            <a:r>
              <a:rPr lang="en-US" altLang="ru-RU" sz="2400" i="1">
                <a:latin typeface="Times New Roman" panose="02020603050405020304" pitchFamily="18" charset="0"/>
              </a:rPr>
              <a:t>P</a:t>
            </a:r>
            <a:r>
              <a:rPr lang="en-US" altLang="ru-RU" sz="2400">
                <a:latin typeface="Times New Roman" panose="02020603050405020304" pitchFamily="18" charset="0"/>
              </a:rPr>
              <a:t>(</a:t>
            </a:r>
            <a:r>
              <a:rPr lang="en-US" altLang="ru-RU" sz="2400" i="1">
                <a:latin typeface="Times New Roman" panose="02020603050405020304" pitchFamily="18" charset="0"/>
              </a:rPr>
              <a:t>c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j</a:t>
            </a:r>
            <a:r>
              <a:rPr lang="en-US" altLang="ru-RU" sz="2400">
                <a:latin typeface="Times New Roman" panose="02020603050405020304" pitchFamily="18" charset="0"/>
              </a:rPr>
              <a:t>)</a:t>
            </a:r>
          </a:p>
          <a:p>
            <a:pPr lvl="1" defTabSz="457200" eaLnBrk="1" hangingPunct="1"/>
            <a:r>
              <a:rPr lang="ru-RU" altLang="ru-RU" sz="2400"/>
              <a:t>Может быть оценено из частотности классов в обучающих примерах</a:t>
            </a:r>
          </a:p>
          <a:p>
            <a:pPr lvl="1" defTabSz="457200" eaLnBrk="1" hangingPunct="1"/>
            <a:endParaRPr lang="en-US" altLang="ru-RU" sz="2400"/>
          </a:p>
          <a:p>
            <a:pPr defTabSz="457200" eaLnBrk="1" hangingPunct="1"/>
            <a:r>
              <a:rPr lang="en-US" altLang="ru-RU" sz="2400" i="1">
                <a:latin typeface="Times New Roman" panose="02020603050405020304" pitchFamily="18" charset="0"/>
              </a:rPr>
              <a:t>P</a:t>
            </a:r>
            <a:r>
              <a:rPr lang="en-US" altLang="ru-RU" sz="2400">
                <a:latin typeface="Times New Roman" panose="02020603050405020304" pitchFamily="18" charset="0"/>
              </a:rPr>
              <a:t>(</a:t>
            </a:r>
            <a:r>
              <a:rPr lang="en-US" altLang="ru-RU" sz="2400" i="1">
                <a:latin typeface="Times New Roman" panose="02020603050405020304" pitchFamily="18" charset="0"/>
              </a:rPr>
              <a:t>x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1</a:t>
            </a:r>
            <a:r>
              <a:rPr lang="en-US" altLang="ru-RU" sz="2400" i="1">
                <a:latin typeface="Times New Roman" panose="02020603050405020304" pitchFamily="18" charset="0"/>
              </a:rPr>
              <a:t>,x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2</a:t>
            </a:r>
            <a:r>
              <a:rPr lang="en-US" altLang="ru-RU" sz="2400" i="1">
                <a:latin typeface="Times New Roman" panose="02020603050405020304" pitchFamily="18" charset="0"/>
              </a:rPr>
              <a:t>,…,x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n</a:t>
            </a:r>
            <a:r>
              <a:rPr lang="en-US" altLang="ru-RU" sz="2400" i="1">
                <a:latin typeface="Times New Roman" panose="02020603050405020304" pitchFamily="18" charset="0"/>
              </a:rPr>
              <a:t>|c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j</a:t>
            </a:r>
            <a:r>
              <a:rPr lang="en-US" altLang="ru-RU" sz="2400">
                <a:latin typeface="Times New Roman" panose="02020603050405020304" pitchFamily="18" charset="0"/>
              </a:rPr>
              <a:t>) </a:t>
            </a:r>
          </a:p>
          <a:p>
            <a:pPr lvl="1" defTabSz="457200" eaLnBrk="1" hangingPunct="1"/>
            <a:r>
              <a:rPr lang="en-US" altLang="ru-RU" sz="2400">
                <a:cs typeface="Arial" panose="020B0604020202020204" pitchFamily="34" charset="0"/>
              </a:rPr>
              <a:t>O(</a:t>
            </a:r>
            <a:r>
              <a:rPr lang="en-US" altLang="ru-RU" sz="2400" i="1">
                <a:cs typeface="Arial" panose="020B0604020202020204" pitchFamily="34" charset="0"/>
              </a:rPr>
              <a:t>|X|</a:t>
            </a:r>
            <a:r>
              <a:rPr lang="en-US" altLang="ru-RU" sz="2400" i="1" baseline="30000">
                <a:cs typeface="Arial" panose="020B0604020202020204" pitchFamily="34" charset="0"/>
              </a:rPr>
              <a:t>n</a:t>
            </a:r>
            <a:r>
              <a:rPr lang="en-US" altLang="ru-RU" sz="2400">
                <a:cs typeface="Arial" panose="020B0604020202020204" pitchFamily="34" charset="0"/>
                <a:sym typeface="Symbol" panose="05050102010706020507" pitchFamily="18" charset="2"/>
              </a:rPr>
              <a:t>•</a:t>
            </a:r>
            <a:r>
              <a:rPr lang="en-US" altLang="ru-RU" sz="2400" i="1">
                <a:cs typeface="Arial" panose="020B0604020202020204" pitchFamily="34" charset="0"/>
                <a:sym typeface="Symbol" panose="05050102010706020507" pitchFamily="18" charset="2"/>
              </a:rPr>
              <a:t>|C|</a:t>
            </a:r>
            <a:r>
              <a:rPr lang="en-US" altLang="ru-RU" sz="2400">
                <a:cs typeface="Arial" panose="020B0604020202020204" pitchFamily="34" charset="0"/>
                <a:sym typeface="Symbol" panose="05050102010706020507" pitchFamily="18" charset="2"/>
              </a:rPr>
              <a:t>) </a:t>
            </a:r>
            <a:r>
              <a:rPr lang="ru-RU" altLang="ru-RU" sz="2400">
                <a:cs typeface="Arial" panose="020B0604020202020204" pitchFamily="34" charset="0"/>
                <a:sym typeface="Symbol" panose="05050102010706020507" pitchFamily="18" charset="2"/>
              </a:rPr>
              <a:t>параметры</a:t>
            </a:r>
            <a:endParaRPr lang="en-US" altLang="ru-RU" sz="2400">
              <a:cs typeface="Arial" panose="020B0604020202020204" pitchFamily="34" charset="0"/>
            </a:endParaRPr>
          </a:p>
          <a:p>
            <a:pPr lvl="1" defTabSz="457200" eaLnBrk="1" hangingPunct="1"/>
            <a:r>
              <a:rPr lang="ru-RU" altLang="ru-RU" sz="2400"/>
              <a:t>Может быть оценено, но нужно очень-очень много обучающих примеров</a:t>
            </a:r>
            <a:endParaRPr lang="en-US" altLang="ru-RU" sz="2400"/>
          </a:p>
          <a:p>
            <a:pPr defTabSz="457200" eaLnBrk="1" hangingPunct="1">
              <a:buFontTx/>
              <a:buNone/>
            </a:pPr>
            <a:r>
              <a:rPr lang="en-US" altLang="ru-RU" sz="2400">
                <a:solidFill>
                  <a:srgbClr val="00A000"/>
                </a:solidFill>
              </a:rPr>
              <a:t>Naive Bayes </a:t>
            </a:r>
            <a:r>
              <a:rPr lang="ru-RU" altLang="ru-RU" sz="2400">
                <a:solidFill>
                  <a:srgbClr val="00A000"/>
                </a:solidFill>
              </a:rPr>
              <a:t>Предположение о независимости</a:t>
            </a:r>
            <a:r>
              <a:rPr lang="en-US" altLang="ru-RU" sz="2400">
                <a:solidFill>
                  <a:srgbClr val="00A000"/>
                </a:solidFill>
              </a:rPr>
              <a:t>:</a:t>
            </a:r>
          </a:p>
          <a:p>
            <a:pPr defTabSz="457200" eaLnBrk="1" hangingPunct="1"/>
            <a:r>
              <a:rPr lang="ru-RU" altLang="ru-RU" sz="2400">
                <a:sym typeface="Symbol" panose="05050102010706020507" pitchFamily="18" charset="2"/>
              </a:rPr>
              <a:t>Предположим, что вероятность наблюдения конъюнкции атрибутов равна произведению индивидуальных вероятностей</a:t>
            </a:r>
            <a:r>
              <a:rPr lang="en-US" altLang="ru-RU" sz="2400">
                <a:sym typeface="Symbol" panose="05050102010706020507" pitchFamily="18" charset="2"/>
              </a:rPr>
              <a:t> </a:t>
            </a:r>
            <a:r>
              <a:rPr lang="en-US" altLang="ru-RU" sz="2400" i="1">
                <a:sym typeface="Symbol" panose="05050102010706020507" pitchFamily="18" charset="2"/>
              </a:rPr>
              <a:t>P</a:t>
            </a:r>
            <a:r>
              <a:rPr lang="en-US" altLang="ru-RU" sz="2400">
                <a:sym typeface="Symbol" panose="05050102010706020507" pitchFamily="18" charset="2"/>
              </a:rPr>
              <a:t>(</a:t>
            </a:r>
            <a:r>
              <a:rPr lang="en-US" altLang="ru-RU" sz="2400" i="1">
                <a:sym typeface="Symbol" panose="05050102010706020507" pitchFamily="18" charset="2"/>
              </a:rPr>
              <a:t>x</a:t>
            </a:r>
            <a:r>
              <a:rPr lang="en-US" altLang="ru-RU" sz="2400" i="1" baseline="-25000">
                <a:sym typeface="Symbol" panose="05050102010706020507" pitchFamily="18" charset="2"/>
              </a:rPr>
              <a:t>i</a:t>
            </a:r>
            <a:r>
              <a:rPr lang="en-US" altLang="ru-RU" sz="2400">
                <a:sym typeface="Symbol" panose="05050102010706020507" pitchFamily="18" charset="2"/>
              </a:rPr>
              <a:t>|</a:t>
            </a:r>
            <a:r>
              <a:rPr lang="en-US" altLang="ru-RU" sz="2400" i="1">
                <a:sym typeface="Symbol" panose="05050102010706020507" pitchFamily="18" charset="2"/>
              </a:rPr>
              <a:t>c</a:t>
            </a:r>
            <a:r>
              <a:rPr lang="en-US" altLang="ru-RU" sz="2400" i="1" baseline="-25000">
                <a:sym typeface="Symbol" panose="05050102010706020507" pitchFamily="18" charset="2"/>
              </a:rPr>
              <a:t>j</a:t>
            </a:r>
            <a:r>
              <a:rPr lang="en-US" altLang="ru-RU" sz="2400">
                <a:sym typeface="Symbol" panose="05050102010706020507" pitchFamily="18" charset="2"/>
              </a:rPr>
              <a:t>).</a:t>
            </a:r>
            <a:endParaRPr lang="en-US" altLang="ru-RU" sz="2400" i="1">
              <a:latin typeface="Times New Roman" panose="02020603050405020304" pitchFamily="18" charset="0"/>
            </a:endParaRPr>
          </a:p>
        </p:txBody>
      </p:sp>
      <p:sp>
        <p:nvSpPr>
          <p:cNvPr id="38916" name="TextBox 3">
            <a:extLst>
              <a:ext uri="{FF2B5EF4-FFF2-40B4-BE49-F238E27FC236}">
                <a16:creationId xmlns:a16="http://schemas.microsoft.com/office/drawing/2014/main" id="{9584CF47-5B7D-4917-AACF-BDA3ADC61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38917" name="Slide Number Placeholder 4">
            <a:extLst>
              <a:ext uri="{FF2B5EF4-FFF2-40B4-BE49-F238E27FC236}">
                <a16:creationId xmlns:a16="http://schemas.microsoft.com/office/drawing/2014/main" id="{AE0D735C-52F3-4B4B-A473-2551165DFDAA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A98FB00-BB33-4B67-8F92-1081F39FA3DC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BF1ECC9-52B3-4C4B-ABEA-E69E90E6BF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>
            <a:extLst>
              <a:ext uri="{FF2B5EF4-FFF2-40B4-BE49-F238E27FC236}">
                <a16:creationId xmlns:a16="http://schemas.microsoft.com/office/drawing/2014/main" id="{1F05A728-FB02-458B-86CD-A5600E2032B6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1196975"/>
            <a:ext cx="4902200" cy="1371600"/>
            <a:chOff x="1728" y="960"/>
            <a:chExt cx="3088" cy="1135"/>
          </a:xfrm>
        </p:grpSpPr>
        <p:sp>
          <p:nvSpPr>
            <p:cNvPr id="39944" name="Oval 3">
              <a:extLst>
                <a:ext uri="{FF2B5EF4-FFF2-40B4-BE49-F238E27FC236}">
                  <a16:creationId xmlns:a16="http://schemas.microsoft.com/office/drawing/2014/main" id="{EF2FC601-21A0-4651-9E01-0DF4557AF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96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Flu</a:t>
              </a:r>
            </a:p>
          </p:txBody>
        </p:sp>
        <p:sp>
          <p:nvSpPr>
            <p:cNvPr id="39945" name="Oval 4">
              <a:extLst>
                <a:ext uri="{FF2B5EF4-FFF2-40B4-BE49-F238E27FC236}">
                  <a16:creationId xmlns:a16="http://schemas.microsoft.com/office/drawing/2014/main" id="{D6C53BCB-CD53-4D63-A256-5FE17A8EE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1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39946" name="Oval 5">
              <a:extLst>
                <a:ext uri="{FF2B5EF4-FFF2-40B4-BE49-F238E27FC236}">
                  <a16:creationId xmlns:a16="http://schemas.microsoft.com/office/drawing/2014/main" id="{E08D67DB-C0A1-44EF-82A4-43C6C182E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2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39947" name="Oval 6">
              <a:extLst>
                <a:ext uri="{FF2B5EF4-FFF2-40B4-BE49-F238E27FC236}">
                  <a16:creationId xmlns:a16="http://schemas.microsoft.com/office/drawing/2014/main" id="{19D542C0-1360-4884-92AD-9FA0BFE13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5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39948" name="Oval 7">
              <a:extLst>
                <a:ext uri="{FF2B5EF4-FFF2-40B4-BE49-F238E27FC236}">
                  <a16:creationId xmlns:a16="http://schemas.microsoft.com/office/drawing/2014/main" id="{E84A6E68-1ACD-4013-9E44-1396939A7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3</a:t>
              </a:r>
            </a:p>
          </p:txBody>
        </p:sp>
        <p:cxnSp>
          <p:nvCxnSpPr>
            <p:cNvPr id="39949" name="AutoShape 8">
              <a:extLst>
                <a:ext uri="{FF2B5EF4-FFF2-40B4-BE49-F238E27FC236}">
                  <a16:creationId xmlns:a16="http://schemas.microsoft.com/office/drawing/2014/main" id="{AA09AFB5-35D3-4B0E-BD27-F6C164902D1C}"/>
                </a:ext>
              </a:extLst>
            </p:cNvPr>
            <p:cNvCxnSpPr>
              <a:cxnSpLocks noChangeShapeType="1"/>
              <a:stCxn id="39944" idx="4"/>
              <a:endCxn id="39945" idx="0"/>
            </p:cNvCxnSpPr>
            <p:nvPr/>
          </p:nvCxnSpPr>
          <p:spPr bwMode="auto">
            <a:xfrm flipH="1">
              <a:off x="2116" y="1145"/>
              <a:ext cx="1248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0" name="AutoShape 9">
              <a:extLst>
                <a:ext uri="{FF2B5EF4-FFF2-40B4-BE49-F238E27FC236}">
                  <a16:creationId xmlns:a16="http://schemas.microsoft.com/office/drawing/2014/main" id="{21117A49-939D-44C1-B705-F8AB86F2A3EA}"/>
                </a:ext>
              </a:extLst>
            </p:cNvPr>
            <p:cNvCxnSpPr>
              <a:cxnSpLocks noChangeShapeType="1"/>
              <a:stCxn id="39944" idx="4"/>
              <a:endCxn id="39946" idx="0"/>
            </p:cNvCxnSpPr>
            <p:nvPr/>
          </p:nvCxnSpPr>
          <p:spPr bwMode="auto">
            <a:xfrm flipH="1">
              <a:off x="2644" y="1145"/>
              <a:ext cx="720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1" name="AutoShape 10">
              <a:extLst>
                <a:ext uri="{FF2B5EF4-FFF2-40B4-BE49-F238E27FC236}">
                  <a16:creationId xmlns:a16="http://schemas.microsoft.com/office/drawing/2014/main" id="{22286059-DAEB-4183-A870-BD59D0977C42}"/>
                </a:ext>
              </a:extLst>
            </p:cNvPr>
            <p:cNvCxnSpPr>
              <a:cxnSpLocks noChangeShapeType="1"/>
              <a:stCxn id="39944" idx="4"/>
              <a:endCxn id="39948" idx="0"/>
            </p:cNvCxnSpPr>
            <p:nvPr/>
          </p:nvCxnSpPr>
          <p:spPr bwMode="auto">
            <a:xfrm flipH="1">
              <a:off x="3268" y="1145"/>
              <a:ext cx="96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52" name="AutoShape 11">
              <a:extLst>
                <a:ext uri="{FF2B5EF4-FFF2-40B4-BE49-F238E27FC236}">
                  <a16:creationId xmlns:a16="http://schemas.microsoft.com/office/drawing/2014/main" id="{2C030ABD-3A13-47B5-9CEE-7E7A0AB832D2}"/>
                </a:ext>
              </a:extLst>
            </p:cNvPr>
            <p:cNvCxnSpPr>
              <a:cxnSpLocks noChangeShapeType="1"/>
              <a:stCxn id="39944" idx="4"/>
              <a:endCxn id="39947" idx="0"/>
            </p:cNvCxnSpPr>
            <p:nvPr/>
          </p:nvCxnSpPr>
          <p:spPr bwMode="auto">
            <a:xfrm>
              <a:off x="3364" y="1145"/>
              <a:ext cx="91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953" name="Oval 12">
              <a:extLst>
                <a:ext uri="{FF2B5EF4-FFF2-40B4-BE49-F238E27FC236}">
                  <a16:creationId xmlns:a16="http://schemas.microsoft.com/office/drawing/2014/main" id="{0EEC78D5-1065-4B5E-A51F-F6186881C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4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cxnSp>
          <p:nvCxnSpPr>
            <p:cNvPr id="39954" name="AutoShape 13">
              <a:extLst>
                <a:ext uri="{FF2B5EF4-FFF2-40B4-BE49-F238E27FC236}">
                  <a16:creationId xmlns:a16="http://schemas.microsoft.com/office/drawing/2014/main" id="{3BD81745-167F-4267-8973-A1AC81ECF28E}"/>
                </a:ext>
              </a:extLst>
            </p:cNvPr>
            <p:cNvCxnSpPr>
              <a:cxnSpLocks noChangeShapeType="1"/>
              <a:stCxn id="39944" idx="4"/>
              <a:endCxn id="39953" idx="0"/>
            </p:cNvCxnSpPr>
            <p:nvPr/>
          </p:nvCxnSpPr>
          <p:spPr bwMode="auto">
            <a:xfrm>
              <a:off x="3364" y="1145"/>
              <a:ext cx="43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955" name="Text Box 14">
              <a:extLst>
                <a:ext uri="{FF2B5EF4-FFF2-40B4-BE49-F238E27FC236}">
                  <a16:creationId xmlns:a16="http://schemas.microsoft.com/office/drawing/2014/main" id="{6C2D2BC9-9176-4A65-BF15-933B399F0D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1843"/>
              <a:ext cx="40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fever</a:t>
              </a:r>
            </a:p>
          </p:txBody>
        </p:sp>
        <p:sp>
          <p:nvSpPr>
            <p:cNvPr id="39956" name="Text Box 15">
              <a:extLst>
                <a:ext uri="{FF2B5EF4-FFF2-40B4-BE49-F238E27FC236}">
                  <a16:creationId xmlns:a16="http://schemas.microsoft.com/office/drawing/2014/main" id="{4D68608F-9A52-4C04-8078-A6D0004CF6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1843"/>
              <a:ext cx="37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sinus</a:t>
              </a:r>
            </a:p>
          </p:txBody>
        </p:sp>
        <p:sp>
          <p:nvSpPr>
            <p:cNvPr id="39957" name="Text Box 16">
              <a:extLst>
                <a:ext uri="{FF2B5EF4-FFF2-40B4-BE49-F238E27FC236}">
                  <a16:creationId xmlns:a16="http://schemas.microsoft.com/office/drawing/2014/main" id="{2CBDDA6E-C4CC-4910-83A1-BA6CBDE09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30" y="1843"/>
              <a:ext cx="4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cough</a:t>
              </a:r>
            </a:p>
          </p:txBody>
        </p:sp>
        <p:sp>
          <p:nvSpPr>
            <p:cNvPr id="39958" name="Text Box 17">
              <a:extLst>
                <a:ext uri="{FF2B5EF4-FFF2-40B4-BE49-F238E27FC236}">
                  <a16:creationId xmlns:a16="http://schemas.microsoft.com/office/drawing/2014/main" id="{C38FEF48-0A59-4024-BFB3-3DE491427B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843"/>
              <a:ext cx="64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runnynose</a:t>
              </a:r>
            </a:p>
          </p:txBody>
        </p:sp>
        <p:sp>
          <p:nvSpPr>
            <p:cNvPr id="39959" name="Text Box 18">
              <a:extLst>
                <a:ext uri="{FF2B5EF4-FFF2-40B4-BE49-F238E27FC236}">
                  <a16:creationId xmlns:a16="http://schemas.microsoft.com/office/drawing/2014/main" id="{E5659071-BBD1-4CFE-8A67-23773E941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1843"/>
              <a:ext cx="78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muscle-ache</a:t>
              </a:r>
            </a:p>
          </p:txBody>
        </p:sp>
      </p:grpSp>
      <p:sp>
        <p:nvSpPr>
          <p:cNvPr id="39939" name="Rectangle 19">
            <a:extLst>
              <a:ext uri="{FF2B5EF4-FFF2-40B4-BE49-F238E27FC236}">
                <a16:creationId xmlns:a16="http://schemas.microsoft.com/office/drawing/2014/main" id="{F7E6FD35-51E5-4DFA-8FF8-B5AFAF8C905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Классификатор </a:t>
            </a:r>
            <a:r>
              <a:rPr lang="en-US" altLang="ru-RU" sz="3600"/>
              <a:t>Naive Bayes</a:t>
            </a:r>
          </a:p>
        </p:txBody>
      </p:sp>
      <p:sp>
        <p:nvSpPr>
          <p:cNvPr id="39940" name="Rectangle 20">
            <a:extLst>
              <a:ext uri="{FF2B5EF4-FFF2-40B4-BE49-F238E27FC236}">
                <a16:creationId xmlns:a16="http://schemas.microsoft.com/office/drawing/2014/main" id="{574BA97A-D94F-474D-8E88-8777EBB889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81088" y="2781300"/>
            <a:ext cx="7377112" cy="4076700"/>
          </a:xfrm>
        </p:spPr>
        <p:txBody>
          <a:bodyPr/>
          <a:lstStyle/>
          <a:p>
            <a:pPr defTabSz="457200" eaLnBrk="1" hangingPunct="1"/>
            <a:r>
              <a:rPr lang="ru-RU" altLang="ru-RU" sz="2400" b="1">
                <a:solidFill>
                  <a:srgbClr val="00A000"/>
                </a:solidFill>
              </a:rPr>
              <a:t>Предположение о </a:t>
            </a:r>
            <a:r>
              <a:rPr lang="en-US" altLang="ru-RU" sz="2400" b="1">
                <a:solidFill>
                  <a:srgbClr val="00A000"/>
                </a:solidFill>
              </a:rPr>
              <a:t>Conditional Independence Assumption:</a:t>
            </a:r>
            <a:r>
              <a:rPr lang="en-US" altLang="ru-RU" sz="2400"/>
              <a:t> </a:t>
            </a:r>
            <a:r>
              <a:rPr lang="ru-RU" altLang="ru-RU" sz="2400"/>
              <a:t>признаки присутствия термов независимы друг от друга в заданном классе классификатора</a:t>
            </a:r>
            <a:r>
              <a:rPr lang="en-US" altLang="ru-RU" sz="2400"/>
              <a:t>:</a:t>
            </a:r>
          </a:p>
          <a:p>
            <a:pPr defTabSz="457200" eaLnBrk="1" hangingPunct="1"/>
            <a:endParaRPr lang="en-US" altLang="ru-RU" sz="2400"/>
          </a:p>
          <a:p>
            <a:pPr defTabSz="457200" eaLnBrk="1" hangingPunct="1"/>
            <a:endParaRPr lang="ru-RU" altLang="ru-RU" sz="2400"/>
          </a:p>
        </p:txBody>
      </p:sp>
      <p:graphicFrame>
        <p:nvGraphicFramePr>
          <p:cNvPr id="39941" name="Object 21">
            <a:extLst>
              <a:ext uri="{FF2B5EF4-FFF2-40B4-BE49-F238E27FC236}">
                <a16:creationId xmlns:a16="http://schemas.microsoft.com/office/drawing/2014/main" id="{E22857BD-5854-4B53-85D6-61330340C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5813" y="4643438"/>
          <a:ext cx="76263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1" name="Equation" r:id="rId5" imgW="3403600" imgH="228600" progId="Equation.3">
                  <p:embed/>
                </p:oleObj>
              </mc:Choice>
              <mc:Fallback>
                <p:oleObj name="Equation" r:id="rId5" imgW="34036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4643438"/>
                        <a:ext cx="7626350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TextBox 22">
            <a:extLst>
              <a:ext uri="{FF2B5EF4-FFF2-40B4-BE49-F238E27FC236}">
                <a16:creationId xmlns:a16="http://schemas.microsoft.com/office/drawing/2014/main" id="{06931FE1-1DF3-478C-8DC3-327462777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Sec.13.3</a:t>
            </a:r>
          </a:p>
        </p:txBody>
      </p:sp>
      <p:sp>
        <p:nvSpPr>
          <p:cNvPr id="39943" name="Slide Number Placeholder 22">
            <a:extLst>
              <a:ext uri="{FF2B5EF4-FFF2-40B4-BE49-F238E27FC236}">
                <a16:creationId xmlns:a16="http://schemas.microsoft.com/office/drawing/2014/main" id="{E698917F-B67E-4C88-9AA1-E6F05E867E77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1BFBE4E-F89D-428D-9C2A-60DC10C3790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35C3890-295C-451B-A76C-F0F98F0BB00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A5550C1-AB29-4A95-910B-B0585CDD203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186738" cy="1214438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Обучение модели:</a:t>
            </a:r>
            <a:br>
              <a:rPr lang="ru-RU" altLang="ru-RU" sz="3600"/>
            </a:br>
            <a:r>
              <a:rPr lang="ru-RU" altLang="ru-RU" sz="3600"/>
              <a:t> вычисление нужных величин</a:t>
            </a:r>
            <a:endParaRPr lang="en-US" altLang="ru-RU" sz="3600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F36AF5A2-C597-451C-8246-F069F5E24C1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42938" y="2928938"/>
            <a:ext cx="8215312" cy="1928812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Первая попытка:–частотная оценка</a:t>
            </a:r>
            <a:endParaRPr lang="en-US" altLang="ru-RU"/>
          </a:p>
          <a:p>
            <a:pPr lvl="1" defTabSz="457200" eaLnBrk="1" hangingPunct="1"/>
            <a:r>
              <a:rPr lang="ru-RU" altLang="ru-RU"/>
              <a:t>Используем просто частоты в обучающих примерах</a:t>
            </a:r>
            <a:endParaRPr lang="en-US" altLang="ru-RU"/>
          </a:p>
        </p:txBody>
      </p:sp>
      <p:graphicFrame>
        <p:nvGraphicFramePr>
          <p:cNvPr id="40964" name="Object 4">
            <a:extLst>
              <a:ext uri="{FF2B5EF4-FFF2-40B4-BE49-F238E27FC236}">
                <a16:creationId xmlns:a16="http://schemas.microsoft.com/office/drawing/2014/main" id="{9D78065F-5CDA-408A-9413-A612A4F1A3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3238" y="5516563"/>
          <a:ext cx="5084762" cy="126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Equation" r:id="rId5" imgW="1879600" imgH="469900" progId="Equation.3">
                  <p:embed/>
                </p:oleObj>
              </mc:Choice>
              <mc:Fallback>
                <p:oleObj name="Equation" r:id="rId5" imgW="18796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3238" y="5516563"/>
                        <a:ext cx="5084762" cy="1265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965" name="Group 5">
            <a:extLst>
              <a:ext uri="{FF2B5EF4-FFF2-40B4-BE49-F238E27FC236}">
                <a16:creationId xmlns:a16="http://schemas.microsoft.com/office/drawing/2014/main" id="{F5F6C9B5-F0A3-4E5E-87D9-A26A5B27D893}"/>
              </a:ext>
            </a:extLst>
          </p:cNvPr>
          <p:cNvGrpSpPr>
            <a:grpSpLocks/>
          </p:cNvGrpSpPr>
          <p:nvPr/>
        </p:nvGrpSpPr>
        <p:grpSpPr bwMode="auto">
          <a:xfrm>
            <a:off x="2428875" y="1500188"/>
            <a:ext cx="4332288" cy="1279525"/>
            <a:chOff x="1436" y="1082"/>
            <a:chExt cx="3032" cy="896"/>
          </a:xfrm>
        </p:grpSpPr>
        <p:sp>
          <p:nvSpPr>
            <p:cNvPr id="40969" name="Oval 6">
              <a:extLst>
                <a:ext uri="{FF2B5EF4-FFF2-40B4-BE49-F238E27FC236}">
                  <a16:creationId xmlns:a16="http://schemas.microsoft.com/office/drawing/2014/main" id="{ED16563B-9237-458B-A32E-6B11B75A8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4" y="108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C</a:t>
              </a:r>
            </a:p>
          </p:txBody>
        </p:sp>
        <p:sp>
          <p:nvSpPr>
            <p:cNvPr id="40970" name="Oval 7">
              <a:extLst>
                <a:ext uri="{FF2B5EF4-FFF2-40B4-BE49-F238E27FC236}">
                  <a16:creationId xmlns:a16="http://schemas.microsoft.com/office/drawing/2014/main" id="{026162A5-DDD2-433B-B5BF-0985C8E74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1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0971" name="Oval 8">
              <a:extLst>
                <a:ext uri="{FF2B5EF4-FFF2-40B4-BE49-F238E27FC236}">
                  <a16:creationId xmlns:a16="http://schemas.microsoft.com/office/drawing/2014/main" id="{4CF0C14E-17A1-4594-8236-A1929D636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2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0972" name="Oval 9">
              <a:extLst>
                <a:ext uri="{FF2B5EF4-FFF2-40B4-BE49-F238E27FC236}">
                  <a16:creationId xmlns:a16="http://schemas.microsoft.com/office/drawing/2014/main" id="{AD0838CF-707B-46C8-90D1-E5DAB51C8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6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5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0973" name="Oval 10">
              <a:extLst>
                <a:ext uri="{FF2B5EF4-FFF2-40B4-BE49-F238E27FC236}">
                  <a16:creationId xmlns:a16="http://schemas.microsoft.com/office/drawing/2014/main" id="{4E2D8D14-4B39-48DD-8F2D-EE51218FC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8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3</a:t>
              </a:r>
            </a:p>
          </p:txBody>
        </p:sp>
        <p:cxnSp>
          <p:nvCxnSpPr>
            <p:cNvPr id="40974" name="AutoShape 11">
              <a:extLst>
                <a:ext uri="{FF2B5EF4-FFF2-40B4-BE49-F238E27FC236}">
                  <a16:creationId xmlns:a16="http://schemas.microsoft.com/office/drawing/2014/main" id="{669CFDD5-C75D-4EC5-B7DC-D3FB3154DEBD}"/>
                </a:ext>
              </a:extLst>
            </p:cNvPr>
            <p:cNvCxnSpPr>
              <a:cxnSpLocks noChangeShapeType="1"/>
              <a:stCxn id="40969" idx="4"/>
              <a:endCxn id="40970" idx="0"/>
            </p:cNvCxnSpPr>
            <p:nvPr/>
          </p:nvCxnSpPr>
          <p:spPr bwMode="auto">
            <a:xfrm flipH="1">
              <a:off x="1632" y="1267"/>
              <a:ext cx="1248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75" name="AutoShape 12">
              <a:extLst>
                <a:ext uri="{FF2B5EF4-FFF2-40B4-BE49-F238E27FC236}">
                  <a16:creationId xmlns:a16="http://schemas.microsoft.com/office/drawing/2014/main" id="{3CD1354D-228D-48E4-AD27-E308F1647C33}"/>
                </a:ext>
              </a:extLst>
            </p:cNvPr>
            <p:cNvCxnSpPr>
              <a:cxnSpLocks noChangeShapeType="1"/>
              <a:stCxn id="40969" idx="4"/>
              <a:endCxn id="40971" idx="0"/>
            </p:cNvCxnSpPr>
            <p:nvPr/>
          </p:nvCxnSpPr>
          <p:spPr bwMode="auto">
            <a:xfrm flipH="1">
              <a:off x="2160" y="1267"/>
              <a:ext cx="720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76" name="AutoShape 13">
              <a:extLst>
                <a:ext uri="{FF2B5EF4-FFF2-40B4-BE49-F238E27FC236}">
                  <a16:creationId xmlns:a16="http://schemas.microsoft.com/office/drawing/2014/main" id="{2FCDFED5-02BC-47BD-9A34-09EB0D6560F2}"/>
                </a:ext>
              </a:extLst>
            </p:cNvPr>
            <p:cNvCxnSpPr>
              <a:cxnSpLocks noChangeShapeType="1"/>
              <a:stCxn id="40969" idx="4"/>
              <a:endCxn id="40973" idx="0"/>
            </p:cNvCxnSpPr>
            <p:nvPr/>
          </p:nvCxnSpPr>
          <p:spPr bwMode="auto">
            <a:xfrm flipH="1">
              <a:off x="2784" y="1267"/>
              <a:ext cx="96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77" name="AutoShape 14">
              <a:extLst>
                <a:ext uri="{FF2B5EF4-FFF2-40B4-BE49-F238E27FC236}">
                  <a16:creationId xmlns:a16="http://schemas.microsoft.com/office/drawing/2014/main" id="{7DD23889-FF3E-47B8-9F20-FB76FE6EECBD}"/>
                </a:ext>
              </a:extLst>
            </p:cNvPr>
            <p:cNvCxnSpPr>
              <a:cxnSpLocks noChangeShapeType="1"/>
              <a:stCxn id="40969" idx="4"/>
              <a:endCxn id="40972" idx="0"/>
            </p:cNvCxnSpPr>
            <p:nvPr/>
          </p:nvCxnSpPr>
          <p:spPr bwMode="auto">
            <a:xfrm>
              <a:off x="2880" y="1267"/>
              <a:ext cx="91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978" name="Oval 15">
              <a:extLst>
                <a:ext uri="{FF2B5EF4-FFF2-40B4-BE49-F238E27FC236}">
                  <a16:creationId xmlns:a16="http://schemas.microsoft.com/office/drawing/2014/main" id="{51DC5CF8-1428-45BC-9138-9233EEB4C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6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4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0979" name="Oval 16">
              <a:extLst>
                <a:ext uri="{FF2B5EF4-FFF2-40B4-BE49-F238E27FC236}">
                  <a16:creationId xmlns:a16="http://schemas.microsoft.com/office/drawing/2014/main" id="{58302205-229E-45A5-8967-1EAE9C32E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6" y="1802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6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cxnSp>
          <p:nvCxnSpPr>
            <p:cNvPr id="40980" name="AutoShape 17">
              <a:extLst>
                <a:ext uri="{FF2B5EF4-FFF2-40B4-BE49-F238E27FC236}">
                  <a16:creationId xmlns:a16="http://schemas.microsoft.com/office/drawing/2014/main" id="{7E46BD6D-9583-4730-8A8B-F6371589E9CA}"/>
                </a:ext>
              </a:extLst>
            </p:cNvPr>
            <p:cNvCxnSpPr>
              <a:cxnSpLocks noChangeShapeType="1"/>
              <a:stCxn id="40969" idx="4"/>
              <a:endCxn id="40978" idx="0"/>
            </p:cNvCxnSpPr>
            <p:nvPr/>
          </p:nvCxnSpPr>
          <p:spPr bwMode="auto">
            <a:xfrm>
              <a:off x="2880" y="1267"/>
              <a:ext cx="43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1" name="AutoShape 18">
              <a:extLst>
                <a:ext uri="{FF2B5EF4-FFF2-40B4-BE49-F238E27FC236}">
                  <a16:creationId xmlns:a16="http://schemas.microsoft.com/office/drawing/2014/main" id="{76CA0416-E378-4845-AB1A-8E066E364514}"/>
                </a:ext>
              </a:extLst>
            </p:cNvPr>
            <p:cNvCxnSpPr>
              <a:cxnSpLocks noChangeShapeType="1"/>
              <a:stCxn id="40969" idx="4"/>
              <a:endCxn id="40979" idx="0"/>
            </p:cNvCxnSpPr>
            <p:nvPr/>
          </p:nvCxnSpPr>
          <p:spPr bwMode="auto">
            <a:xfrm>
              <a:off x="2880" y="1267"/>
              <a:ext cx="139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aphicFrame>
        <p:nvGraphicFramePr>
          <p:cNvPr id="40966" name="Object 19">
            <a:extLst>
              <a:ext uri="{FF2B5EF4-FFF2-40B4-BE49-F238E27FC236}">
                <a16:creationId xmlns:a16="http://schemas.microsoft.com/office/drawing/2014/main" id="{A7EE6C56-9A4C-45C1-B6E4-47D3A73C80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1813" y="4283075"/>
          <a:ext cx="314325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5" name="Equation" r:id="rId7" imgW="1180588" imgH="418918" progId="Equation.3">
                  <p:embed/>
                </p:oleObj>
              </mc:Choice>
              <mc:Fallback>
                <p:oleObj name="Equation" r:id="rId7" imgW="1180588" imgH="418918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4283075"/>
                        <a:ext cx="3143250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7" name="TextBox 20">
            <a:extLst>
              <a:ext uri="{FF2B5EF4-FFF2-40B4-BE49-F238E27FC236}">
                <a16:creationId xmlns:a16="http://schemas.microsoft.com/office/drawing/2014/main" id="{ECE05AE9-7112-4F68-A883-E7E6DB167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Sec.13.3</a:t>
            </a:r>
          </a:p>
        </p:txBody>
      </p:sp>
      <p:sp>
        <p:nvSpPr>
          <p:cNvPr id="40968" name="Slide Number Placeholder 20">
            <a:extLst>
              <a:ext uri="{FF2B5EF4-FFF2-40B4-BE49-F238E27FC236}">
                <a16:creationId xmlns:a16="http://schemas.microsoft.com/office/drawing/2014/main" id="{935F933F-1EC3-48EB-99C6-0DD0D15493AC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15A871D-A10A-44C6-A590-BD6350215E7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EFFE591-9AD2-4D53-AF4E-AC513B0C2C6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DD7CB143-E47B-4A4F-81EF-534D0937D55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Проблемы с</a:t>
            </a:r>
            <a:r>
              <a:rPr lang="en-US" altLang="ru-RU" sz="3600"/>
              <a:t> </a:t>
            </a:r>
            <a:r>
              <a:rPr lang="ru-RU" altLang="ru-RU" sz="3600"/>
              <a:t>частотной оценкой</a:t>
            </a:r>
            <a:endParaRPr lang="en-US" altLang="ru-RU" sz="3600"/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C1838508-B267-4E0E-B0D6-636F8254DF42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643313"/>
            <a:ext cx="8929688" cy="3214687"/>
          </a:xfrm>
        </p:spPr>
        <p:txBody>
          <a:bodyPr/>
          <a:lstStyle/>
          <a:p>
            <a:pPr defTabSz="457200" eaLnBrk="1" hangingPunct="1">
              <a:lnSpc>
                <a:spcPct val="90000"/>
              </a:lnSpc>
            </a:pPr>
            <a:r>
              <a:rPr lang="ru-RU" altLang="ru-RU" sz="2400"/>
              <a:t>Предположим, что у нас не было обучающих документов со словами</a:t>
            </a:r>
            <a:r>
              <a:rPr lang="en-US" altLang="ru-RU" sz="2400"/>
              <a:t> </a:t>
            </a:r>
            <a:r>
              <a:rPr lang="en-US" altLang="ru-RU" sz="2400" b="1" i="1"/>
              <a:t>muscle-ache</a:t>
            </a:r>
            <a:r>
              <a:rPr lang="en-US" altLang="ru-RU" sz="2400" b="1"/>
              <a:t> </a:t>
            </a:r>
            <a:r>
              <a:rPr lang="en-US" altLang="ru-RU" sz="2400"/>
              <a:t> </a:t>
            </a:r>
            <a:r>
              <a:rPr lang="ru-RU" altLang="ru-RU" sz="2400"/>
              <a:t>и классифицированных в тему Грипп</a:t>
            </a:r>
            <a:r>
              <a:rPr lang="en-US" altLang="ru-RU" sz="2400"/>
              <a:t>?</a:t>
            </a:r>
          </a:p>
          <a:p>
            <a:pPr lvl="1" defTabSz="457200" eaLnBrk="1" hangingPunct="1">
              <a:lnSpc>
                <a:spcPct val="90000"/>
              </a:lnSpc>
            </a:pPr>
            <a:endParaRPr lang="en-US" altLang="ru-RU" sz="2000"/>
          </a:p>
          <a:p>
            <a:pPr lvl="1" defTabSz="457200" eaLnBrk="1" hangingPunct="1">
              <a:lnSpc>
                <a:spcPct val="90000"/>
              </a:lnSpc>
            </a:pPr>
            <a:endParaRPr lang="en-US" altLang="ru-RU" sz="2000"/>
          </a:p>
          <a:p>
            <a:pPr lvl="1" defTabSz="457200" eaLnBrk="1" hangingPunct="1">
              <a:lnSpc>
                <a:spcPct val="90000"/>
              </a:lnSpc>
            </a:pPr>
            <a:endParaRPr lang="ru-RU" altLang="ru-RU" sz="2000"/>
          </a:p>
          <a:p>
            <a:pPr lvl="1" defTabSz="457200" eaLnBrk="1" hangingPunct="1">
              <a:lnSpc>
                <a:spcPct val="90000"/>
              </a:lnSpc>
            </a:pPr>
            <a:endParaRPr lang="ru-RU" altLang="ru-RU" sz="2000"/>
          </a:p>
          <a:p>
            <a:pPr lvl="1" defTabSz="457200" eaLnBrk="1" hangingPunct="1">
              <a:lnSpc>
                <a:spcPct val="90000"/>
              </a:lnSpc>
            </a:pPr>
            <a:r>
              <a:rPr lang="ru-RU" altLang="ru-RU" sz="2000"/>
              <a:t>Отсутствие одного признака в обучающей выборке делает вероятность нулевой!?</a:t>
            </a:r>
            <a:endParaRPr lang="en-US" altLang="ru-RU" sz="2000"/>
          </a:p>
        </p:txBody>
      </p:sp>
      <p:graphicFrame>
        <p:nvGraphicFramePr>
          <p:cNvPr id="41988" name="Object 4">
            <a:extLst>
              <a:ext uri="{FF2B5EF4-FFF2-40B4-BE49-F238E27FC236}">
                <a16:creationId xmlns:a16="http://schemas.microsoft.com/office/drawing/2014/main" id="{D63A8D03-6FFE-419B-A37F-520FAB4E9044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643063" y="5143500"/>
          <a:ext cx="59769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1" name="Equation" r:id="rId5" imgW="2667000" imgH="393700" progId="Equation.3">
                  <p:embed/>
                </p:oleObj>
              </mc:Choice>
              <mc:Fallback>
                <p:oleObj name="Equation" r:id="rId5" imgW="26670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5143500"/>
                        <a:ext cx="5976937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989" name="Group 6">
            <a:extLst>
              <a:ext uri="{FF2B5EF4-FFF2-40B4-BE49-F238E27FC236}">
                <a16:creationId xmlns:a16="http://schemas.microsoft.com/office/drawing/2014/main" id="{8109A944-A5AD-480C-A482-C6A802D5E973}"/>
              </a:ext>
            </a:extLst>
          </p:cNvPr>
          <p:cNvGrpSpPr>
            <a:grpSpLocks/>
          </p:cNvGrpSpPr>
          <p:nvPr/>
        </p:nvGrpSpPr>
        <p:grpSpPr bwMode="auto">
          <a:xfrm>
            <a:off x="1979613" y="836613"/>
            <a:ext cx="4902200" cy="1752600"/>
            <a:chOff x="1728" y="960"/>
            <a:chExt cx="3088" cy="1104"/>
          </a:xfrm>
        </p:grpSpPr>
        <p:sp>
          <p:nvSpPr>
            <p:cNvPr id="41993" name="Oval 7">
              <a:extLst>
                <a:ext uri="{FF2B5EF4-FFF2-40B4-BE49-F238E27FC236}">
                  <a16:creationId xmlns:a16="http://schemas.microsoft.com/office/drawing/2014/main" id="{55230F47-750B-430B-87B1-4D5A9770D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96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Flu</a:t>
              </a:r>
            </a:p>
          </p:txBody>
        </p:sp>
        <p:sp>
          <p:nvSpPr>
            <p:cNvPr id="41994" name="Oval 8">
              <a:extLst>
                <a:ext uri="{FF2B5EF4-FFF2-40B4-BE49-F238E27FC236}">
                  <a16:creationId xmlns:a16="http://schemas.microsoft.com/office/drawing/2014/main" id="{0BDFFEB6-D708-4D91-984F-B977F47AC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1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1995" name="Oval 9">
              <a:extLst>
                <a:ext uri="{FF2B5EF4-FFF2-40B4-BE49-F238E27FC236}">
                  <a16:creationId xmlns:a16="http://schemas.microsoft.com/office/drawing/2014/main" id="{4306007E-AB67-4B0B-9622-9E629EDFB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2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1996" name="Oval 10">
              <a:extLst>
                <a:ext uri="{FF2B5EF4-FFF2-40B4-BE49-F238E27FC236}">
                  <a16:creationId xmlns:a16="http://schemas.microsoft.com/office/drawing/2014/main" id="{5A221792-1C1C-4F49-B51D-F5EA8A349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5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sp>
          <p:nvSpPr>
            <p:cNvPr id="41997" name="Oval 11">
              <a:extLst>
                <a:ext uri="{FF2B5EF4-FFF2-40B4-BE49-F238E27FC236}">
                  <a16:creationId xmlns:a16="http://schemas.microsoft.com/office/drawing/2014/main" id="{117BF078-42B2-453F-8BA5-0307DE6A6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3</a:t>
              </a:r>
            </a:p>
          </p:txBody>
        </p:sp>
        <p:cxnSp>
          <p:nvCxnSpPr>
            <p:cNvPr id="41998" name="AutoShape 12">
              <a:extLst>
                <a:ext uri="{FF2B5EF4-FFF2-40B4-BE49-F238E27FC236}">
                  <a16:creationId xmlns:a16="http://schemas.microsoft.com/office/drawing/2014/main" id="{9CF4B5BE-3998-43DD-B2E7-BAF005022F4D}"/>
                </a:ext>
              </a:extLst>
            </p:cNvPr>
            <p:cNvCxnSpPr>
              <a:cxnSpLocks noChangeShapeType="1"/>
              <a:stCxn id="41993" idx="4"/>
              <a:endCxn id="41994" idx="0"/>
            </p:cNvCxnSpPr>
            <p:nvPr/>
          </p:nvCxnSpPr>
          <p:spPr bwMode="auto">
            <a:xfrm flipH="1">
              <a:off x="2116" y="1145"/>
              <a:ext cx="1248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999" name="AutoShape 13">
              <a:extLst>
                <a:ext uri="{FF2B5EF4-FFF2-40B4-BE49-F238E27FC236}">
                  <a16:creationId xmlns:a16="http://schemas.microsoft.com/office/drawing/2014/main" id="{93A74522-BD30-4A60-944F-28E1D9B70BA1}"/>
                </a:ext>
              </a:extLst>
            </p:cNvPr>
            <p:cNvCxnSpPr>
              <a:cxnSpLocks noChangeShapeType="1"/>
              <a:stCxn id="41993" idx="4"/>
              <a:endCxn id="41995" idx="0"/>
            </p:cNvCxnSpPr>
            <p:nvPr/>
          </p:nvCxnSpPr>
          <p:spPr bwMode="auto">
            <a:xfrm flipH="1">
              <a:off x="2644" y="1145"/>
              <a:ext cx="720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00" name="AutoShape 14">
              <a:extLst>
                <a:ext uri="{FF2B5EF4-FFF2-40B4-BE49-F238E27FC236}">
                  <a16:creationId xmlns:a16="http://schemas.microsoft.com/office/drawing/2014/main" id="{8A3C8B4E-85AE-4B8B-A5C2-E17861FFFE5B}"/>
                </a:ext>
              </a:extLst>
            </p:cNvPr>
            <p:cNvCxnSpPr>
              <a:cxnSpLocks noChangeShapeType="1"/>
              <a:stCxn id="41993" idx="4"/>
              <a:endCxn id="41997" idx="0"/>
            </p:cNvCxnSpPr>
            <p:nvPr/>
          </p:nvCxnSpPr>
          <p:spPr bwMode="auto">
            <a:xfrm flipH="1">
              <a:off x="3268" y="1145"/>
              <a:ext cx="96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01" name="AutoShape 15">
              <a:extLst>
                <a:ext uri="{FF2B5EF4-FFF2-40B4-BE49-F238E27FC236}">
                  <a16:creationId xmlns:a16="http://schemas.microsoft.com/office/drawing/2014/main" id="{61E87209-BC0C-49A9-A6E0-C7016A8B225B}"/>
                </a:ext>
              </a:extLst>
            </p:cNvPr>
            <p:cNvCxnSpPr>
              <a:cxnSpLocks noChangeShapeType="1"/>
              <a:stCxn id="41993" idx="4"/>
              <a:endCxn id="41996" idx="0"/>
            </p:cNvCxnSpPr>
            <p:nvPr/>
          </p:nvCxnSpPr>
          <p:spPr bwMode="auto">
            <a:xfrm>
              <a:off x="3364" y="1145"/>
              <a:ext cx="91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002" name="Oval 16">
              <a:extLst>
                <a:ext uri="{FF2B5EF4-FFF2-40B4-BE49-F238E27FC236}">
                  <a16:creationId xmlns:a16="http://schemas.microsoft.com/office/drawing/2014/main" id="{56EE2211-9818-402D-9251-1CEA33914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680"/>
              <a:ext cx="392" cy="176"/>
            </a:xfrm>
            <a:prstGeom prst="ellipse">
              <a:avLst/>
            </a:prstGeom>
            <a:solidFill>
              <a:srgbClr val="FF9966"/>
            </a:solidFill>
            <a:ln w="28575">
              <a:solidFill>
                <a:schemeClr val="tx1"/>
              </a:solidFill>
              <a:round/>
              <a:headEnd type="none" w="sm" len="sm"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2000" b="1" i="1">
                  <a:latin typeface="Comic Sans MS" panose="030F0702030302020204" pitchFamily="66" charset="0"/>
                  <a:ea typeface="Arial Unicode MS" pitchFamily="34" charset="-128"/>
                </a:rPr>
                <a:t>X</a:t>
              </a:r>
              <a:r>
                <a:rPr lang="en-US" altLang="ru-RU" sz="2000" b="1" i="1" baseline="-25000">
                  <a:latin typeface="Comic Sans MS" panose="030F0702030302020204" pitchFamily="66" charset="0"/>
                  <a:ea typeface="Arial Unicode MS" pitchFamily="34" charset="-128"/>
                </a:rPr>
                <a:t>4</a:t>
              </a:r>
              <a:endParaRPr lang="en-US" altLang="ru-RU" sz="2000" b="1" i="1">
                <a:latin typeface="Comic Sans MS" panose="030F0702030302020204" pitchFamily="66" charset="0"/>
                <a:ea typeface="Arial Unicode MS" pitchFamily="34" charset="-128"/>
              </a:endParaRPr>
            </a:p>
          </p:txBody>
        </p:sp>
        <p:cxnSp>
          <p:nvCxnSpPr>
            <p:cNvPr id="42003" name="AutoShape 17">
              <a:extLst>
                <a:ext uri="{FF2B5EF4-FFF2-40B4-BE49-F238E27FC236}">
                  <a16:creationId xmlns:a16="http://schemas.microsoft.com/office/drawing/2014/main" id="{4B49F101-98DA-46CE-A13A-A87C3B7FA9CA}"/>
                </a:ext>
              </a:extLst>
            </p:cNvPr>
            <p:cNvCxnSpPr>
              <a:cxnSpLocks noChangeShapeType="1"/>
              <a:stCxn id="41993" idx="4"/>
              <a:endCxn id="42002" idx="0"/>
            </p:cNvCxnSpPr>
            <p:nvPr/>
          </p:nvCxnSpPr>
          <p:spPr bwMode="auto">
            <a:xfrm>
              <a:off x="3364" y="1145"/>
              <a:ext cx="432" cy="52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004" name="Text Box 18">
              <a:extLst>
                <a:ext uri="{FF2B5EF4-FFF2-40B4-BE49-F238E27FC236}">
                  <a16:creationId xmlns:a16="http://schemas.microsoft.com/office/drawing/2014/main" id="{20D85AED-4F07-49F8-9987-F2A7826CA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1872"/>
              <a:ext cx="4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fever</a:t>
              </a:r>
            </a:p>
          </p:txBody>
        </p:sp>
        <p:sp>
          <p:nvSpPr>
            <p:cNvPr id="42005" name="Text Box 19">
              <a:extLst>
                <a:ext uri="{FF2B5EF4-FFF2-40B4-BE49-F238E27FC236}">
                  <a16:creationId xmlns:a16="http://schemas.microsoft.com/office/drawing/2014/main" id="{8E50A421-CE52-4F9A-BF2B-14C8395D37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1872"/>
              <a:ext cx="37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sinus</a:t>
              </a:r>
            </a:p>
          </p:txBody>
        </p:sp>
        <p:sp>
          <p:nvSpPr>
            <p:cNvPr id="42006" name="Text Box 20">
              <a:extLst>
                <a:ext uri="{FF2B5EF4-FFF2-40B4-BE49-F238E27FC236}">
                  <a16:creationId xmlns:a16="http://schemas.microsoft.com/office/drawing/2014/main" id="{95C6A853-1946-4DD0-894A-B9D8DC3A50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30" y="1872"/>
              <a:ext cx="41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cough</a:t>
              </a:r>
            </a:p>
          </p:txBody>
        </p:sp>
        <p:sp>
          <p:nvSpPr>
            <p:cNvPr id="42007" name="Text Box 21">
              <a:extLst>
                <a:ext uri="{FF2B5EF4-FFF2-40B4-BE49-F238E27FC236}">
                  <a16:creationId xmlns:a16="http://schemas.microsoft.com/office/drawing/2014/main" id="{71E0E899-55B6-4FCE-A4C0-7740197C1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872"/>
              <a:ext cx="64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runnynose</a:t>
              </a:r>
            </a:p>
          </p:txBody>
        </p:sp>
        <p:sp>
          <p:nvSpPr>
            <p:cNvPr id="42008" name="Text Box 22">
              <a:extLst>
                <a:ext uri="{FF2B5EF4-FFF2-40B4-BE49-F238E27FC236}">
                  <a16:creationId xmlns:a16="http://schemas.microsoft.com/office/drawing/2014/main" id="{03520C34-87BB-4DDF-9847-F89D2D0745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1872"/>
              <a:ext cx="7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ru-RU" sz="1400" b="1">
                  <a:latin typeface="Comic Sans MS" panose="030F0702030302020204" pitchFamily="66" charset="0"/>
                  <a:ea typeface="Arial Unicode MS" pitchFamily="34" charset="-128"/>
                </a:rPr>
                <a:t>muscle-ache</a:t>
              </a:r>
            </a:p>
          </p:txBody>
        </p:sp>
      </p:grpSp>
      <p:graphicFrame>
        <p:nvGraphicFramePr>
          <p:cNvPr id="41990" name="Object 23">
            <a:extLst>
              <a:ext uri="{FF2B5EF4-FFF2-40B4-BE49-F238E27FC236}">
                <a16:creationId xmlns:a16="http://schemas.microsoft.com/office/drawing/2014/main" id="{747AB08F-DABA-4B9A-AFBC-6881A21FD4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750" y="2852738"/>
          <a:ext cx="76263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2" name="Equation" r:id="rId7" imgW="3403600" imgH="228600" progId="Equation.3">
                  <p:embed/>
                </p:oleObj>
              </mc:Choice>
              <mc:Fallback>
                <p:oleObj name="Equation" r:id="rId7" imgW="34036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852738"/>
                        <a:ext cx="7626350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1" name="TextBox 24">
            <a:extLst>
              <a:ext uri="{FF2B5EF4-FFF2-40B4-BE49-F238E27FC236}">
                <a16:creationId xmlns:a16="http://schemas.microsoft.com/office/drawing/2014/main" id="{5D3DB2C6-8D8A-4D47-A1EF-2CA29624C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Sec.13.3</a:t>
            </a:r>
          </a:p>
        </p:txBody>
      </p:sp>
      <p:sp>
        <p:nvSpPr>
          <p:cNvPr id="41992" name="Slide Number Placeholder 24">
            <a:extLst>
              <a:ext uri="{FF2B5EF4-FFF2-40B4-BE49-F238E27FC236}">
                <a16:creationId xmlns:a16="http://schemas.microsoft.com/office/drawing/2014/main" id="{1619459A-32E0-4D21-9124-1065DEEDFD8F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5D04929-115A-49E0-9F66-CE90BB4F28CB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137FF2B-0A8C-4193-9D1C-6146B52ACB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B8C2F5D-776A-4450-8338-53061E133F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Яндекс-новости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BABA1C9-4D50-4ACE-B8E4-0F6783D72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Классификатор новостей включает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Политика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Общество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Экономика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В мире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Спорт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Происшествия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Культура 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Наука</a:t>
            </a:r>
          </a:p>
          <a:p>
            <a:pPr lvl="1">
              <a:lnSpc>
                <a:spcPct val="90000"/>
              </a:lnSpc>
            </a:pPr>
            <a:r>
              <a:rPr lang="en-US" altLang="ru-RU" sz="2000"/>
              <a:t>Hi-Tech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Интернет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Авто</a:t>
            </a:r>
          </a:p>
          <a:p>
            <a:pPr lvl="1">
              <a:lnSpc>
                <a:spcPct val="90000"/>
              </a:lnSpc>
            </a:pPr>
            <a:r>
              <a:rPr lang="ru-RU" altLang="ru-RU" sz="2000" b="1"/>
              <a:t>Рубрика текущего периода: Ситуация на валютном рынке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F1E134E-8562-44B6-8BEE-979C49AB20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3BA6FE4A-D37C-4A86-9079-1EBCDBE7E60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42875"/>
            <a:ext cx="8401050" cy="1285875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Сглаживание: добавляем тем признакам, которые не встречались, немного вероятности</a:t>
            </a:r>
            <a:endParaRPr lang="en-US" altLang="ru-RU" sz="3200"/>
          </a:p>
        </p:txBody>
      </p:sp>
      <p:graphicFrame>
        <p:nvGraphicFramePr>
          <p:cNvPr id="43011" name="Object 3">
            <a:extLst>
              <a:ext uri="{FF2B5EF4-FFF2-40B4-BE49-F238E27FC236}">
                <a16:creationId xmlns:a16="http://schemas.microsoft.com/office/drawing/2014/main" id="{02BF1540-5587-45FF-90B4-EEB504BF2F0D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600200" y="1600200"/>
          <a:ext cx="601980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Equation" r:id="rId6" imgW="2057400" imgH="469900" progId="Equation.3">
                  <p:embed/>
                </p:oleObj>
              </mc:Choice>
              <mc:Fallback>
                <p:oleObj name="Equation" r:id="rId6" imgW="2057400" imgH="469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00200"/>
                        <a:ext cx="6019800" cy="127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Rectangle 4">
            <a:extLst>
              <a:ext uri="{FF2B5EF4-FFF2-40B4-BE49-F238E27FC236}">
                <a16:creationId xmlns:a16="http://schemas.microsoft.com/office/drawing/2014/main" id="{D181054D-8288-49FC-AE42-FB34FF8CAA1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3856038"/>
            <a:ext cx="7391400" cy="600075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Более «мягкая» версия</a:t>
            </a:r>
            <a:endParaRPr lang="en-US" altLang="ru-RU"/>
          </a:p>
        </p:txBody>
      </p:sp>
      <p:sp>
        <p:nvSpPr>
          <p:cNvPr id="43013" name="AutoShape 5">
            <a:extLst>
              <a:ext uri="{FF2B5EF4-FFF2-40B4-BE49-F238E27FC236}">
                <a16:creationId xmlns:a16="http://schemas.microsoft.com/office/drawing/2014/main" id="{DD68E6D3-D6D7-4B8B-9CC9-EA1305198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971800"/>
            <a:ext cx="3200400" cy="533400"/>
          </a:xfrm>
          <a:prstGeom prst="wedgeRoundRectCallout">
            <a:avLst>
              <a:gd name="adj1" fmla="val 56102"/>
              <a:gd name="adj2" fmla="val -877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# of values of</a:t>
            </a:r>
            <a:r>
              <a:rPr lang="en-US" altLang="ru-RU" sz="2400">
                <a:latin typeface="Arial Unicode MS" pitchFamily="34" charset="-128"/>
                <a:ea typeface="Arial Unicode MS" pitchFamily="34" charset="-128"/>
              </a:rPr>
              <a:t> </a:t>
            </a:r>
            <a:r>
              <a:rPr lang="en-US" altLang="ru-RU" sz="2400" i="1">
                <a:latin typeface="Comic Sans MS" panose="030F0702030302020204" pitchFamily="66" charset="0"/>
                <a:ea typeface="Arial Unicode MS" pitchFamily="34" charset="-128"/>
              </a:rPr>
              <a:t>X</a:t>
            </a:r>
            <a:r>
              <a:rPr lang="en-US" altLang="ru-RU" sz="2400" i="1" baseline="-25000">
                <a:latin typeface="Comic Sans MS" panose="030F0702030302020204" pitchFamily="66" charset="0"/>
                <a:ea typeface="Arial Unicode MS" pitchFamily="34" charset="-128"/>
              </a:rPr>
              <a:t>i</a:t>
            </a:r>
          </a:p>
        </p:txBody>
      </p:sp>
      <p:graphicFrame>
        <p:nvGraphicFramePr>
          <p:cNvPr id="43014" name="Object 6">
            <a:extLst>
              <a:ext uri="{FF2B5EF4-FFF2-40B4-BE49-F238E27FC236}">
                <a16:creationId xmlns:a16="http://schemas.microsoft.com/office/drawing/2014/main" id="{E9063132-D181-44CB-A2A4-0456B83DC8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0575" y="4743450"/>
          <a:ext cx="65786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9" name="Формула" r:id="rId8" imgW="2247900" imgH="457200" progId="Equation.3">
                  <p:embed/>
                </p:oleObj>
              </mc:Choice>
              <mc:Fallback>
                <p:oleObj name="Формула" r:id="rId8" imgW="224790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" y="4743450"/>
                        <a:ext cx="65786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5" name="TextBox 8">
            <a:extLst>
              <a:ext uri="{FF2B5EF4-FFF2-40B4-BE49-F238E27FC236}">
                <a16:creationId xmlns:a16="http://schemas.microsoft.com/office/drawing/2014/main" id="{E3599381-37DA-48D6-A0FE-D3D70EB33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D48D40E-BD0F-42F3-97AA-A9E11947B54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00FDD708-94E2-4621-AFE0-29A12FE0B1F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274638"/>
            <a:ext cx="8856663" cy="1143000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Базовый подход к классификации текстов</a:t>
            </a:r>
            <a:br>
              <a:rPr lang="ru-RU" altLang="ru-RU" sz="3200"/>
            </a:br>
            <a:r>
              <a:rPr lang="ru-RU" altLang="ru-RU" sz="3200"/>
              <a:t> на основе метода Байеса</a:t>
            </a:r>
            <a:endParaRPr lang="en-US" altLang="ru-RU" sz="3200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7D6FB88C-2A6A-46DA-947F-E0BEE3D9089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643063"/>
            <a:ext cx="7958138" cy="781050"/>
          </a:xfrm>
        </p:spPr>
        <p:txBody>
          <a:bodyPr/>
          <a:lstStyle/>
          <a:p>
            <a:pPr defTabSz="457200" eaLnBrk="1" hangingPunct="1"/>
            <a:r>
              <a:rPr lang="ru-RU" altLang="ru-RU" sz="2800"/>
              <a:t>Атрибуты - позиции в тексте, значения - слова</a:t>
            </a:r>
            <a:endParaRPr lang="en-US" altLang="ru-RU" sz="2800"/>
          </a:p>
        </p:txBody>
      </p:sp>
      <p:sp>
        <p:nvSpPr>
          <p:cNvPr id="326660" name="Rectangle 4">
            <a:extLst>
              <a:ext uri="{FF2B5EF4-FFF2-40B4-BE49-F238E27FC236}">
                <a16:creationId xmlns:a16="http://schemas.microsoft.com/office/drawing/2014/main" id="{7CF9405B-CE70-4A40-BC95-8DD9B140A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214813"/>
            <a:ext cx="8458200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SzPct val="60000"/>
              <a:buFont typeface="Wingdings" panose="05000000000000000000" pitchFamily="2" charset="2"/>
              <a:buChar char="n"/>
            </a:pPr>
            <a:r>
              <a:rPr lang="ru-RU" altLang="ru-RU" sz="2400">
                <a:latin typeface="Lucida Sans" panose="020B0602030504020204" pitchFamily="34" charset="0"/>
                <a:ea typeface="Arial Unicode MS" pitchFamily="34" charset="-128"/>
              </a:rPr>
              <a:t>Предположим еще, что классификация не зависит от позиции слов</a:t>
            </a:r>
          </a:p>
          <a:p>
            <a:pPr eaLnBrk="1" hangingPunct="1">
              <a:buClr>
                <a:srgbClr val="A50021"/>
              </a:buClr>
              <a:buSzPct val="60000"/>
              <a:buFont typeface="Wingdings" panose="05000000000000000000" pitchFamily="2" charset="2"/>
              <a:buChar char="n"/>
            </a:pPr>
            <a:endParaRPr lang="en-US" altLang="ru-RU" sz="2400">
              <a:latin typeface="Lucida Sans" panose="020B0602030504020204" pitchFamily="34" charset="0"/>
              <a:ea typeface="Arial Unicode MS" pitchFamily="34" charset="-128"/>
            </a:endParaRPr>
          </a:p>
          <a:p>
            <a:pPr lvl="1" eaLnBrk="1" hangingPunct="1"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</a:pPr>
            <a:r>
              <a:rPr lang="ru-RU" altLang="ru-RU" sz="2200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</a:rPr>
              <a:t>Используем те же параметры в любой позиции</a:t>
            </a:r>
            <a:endParaRPr lang="en-US" altLang="ru-RU" sz="2200">
              <a:latin typeface="Lucida Sans" panose="020B0602030504020204" pitchFamily="34" charset="0"/>
              <a:ea typeface="ＭＳ Ｐゴシック" panose="020B0600070205080204" pitchFamily="34" charset="-128"/>
              <a:cs typeface="Arial Unicode MS" pitchFamily="34" charset="-128"/>
            </a:endParaRPr>
          </a:p>
          <a:p>
            <a:pPr lvl="1" eaLnBrk="1" hangingPunct="1"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</a:pPr>
            <a:r>
              <a:rPr lang="ru-RU" altLang="ru-RU" sz="2200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</a:rPr>
              <a:t>Результат – модель мешка слов</a:t>
            </a:r>
            <a:endParaRPr lang="en-US" altLang="ru-RU" sz="2200">
              <a:latin typeface="Lucida Sans" panose="020B0602030504020204" pitchFamily="34" charset="0"/>
              <a:ea typeface="ＭＳ Ｐゴシック" panose="020B0600070205080204" pitchFamily="34" charset="-128"/>
              <a:cs typeface="Arial Unicode MS" pitchFamily="34" charset="-128"/>
            </a:endParaRPr>
          </a:p>
        </p:txBody>
      </p:sp>
      <p:graphicFrame>
        <p:nvGraphicFramePr>
          <p:cNvPr id="45061" name="Object 5">
            <a:extLst>
              <a:ext uri="{FF2B5EF4-FFF2-40B4-BE49-F238E27FC236}">
                <a16:creationId xmlns:a16="http://schemas.microsoft.com/office/drawing/2014/main" id="{59C5EAB4-3C02-441C-86B2-AC326B44F4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2975" y="2514600"/>
          <a:ext cx="7778750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Equation" r:id="rId5" imgW="3378200" imgH="711200" progId="Equation.3">
                  <p:embed/>
                </p:oleObj>
              </mc:Choice>
              <mc:Fallback>
                <p:oleObj name="Equation" r:id="rId5" imgW="3378200" imgH="71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975" y="2514600"/>
                        <a:ext cx="7778750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TextBox 5">
            <a:extLst>
              <a:ext uri="{FF2B5EF4-FFF2-40B4-BE49-F238E27FC236}">
                <a16:creationId xmlns:a16="http://schemas.microsoft.com/office/drawing/2014/main" id="{A5A8B21B-21B7-46A1-BCFB-F0A1BF438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45063" name="Slide Number Placeholder 6">
            <a:extLst>
              <a:ext uri="{FF2B5EF4-FFF2-40B4-BE49-F238E27FC236}">
                <a16:creationId xmlns:a16="http://schemas.microsoft.com/office/drawing/2014/main" id="{E6AD10FE-189C-49E3-B099-5573C136BA22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F8726089-8B17-4A0E-A609-07A9E517080F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F7B3170-2F59-4E08-833E-ADD589A4922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7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6660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F258314-A64E-48DC-BCE8-E1DF19C34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4500563"/>
            <a:ext cx="8572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2" eaLnBrk="1" hangingPunct="1">
              <a:lnSpc>
                <a:spcPct val="70000"/>
              </a:lnSpc>
              <a:buClr>
                <a:srgbClr val="A50021"/>
              </a:buClr>
              <a:buSzPct val="50000"/>
              <a:buFont typeface="Wingdings" panose="05000000000000000000" pitchFamily="2" charset="2"/>
              <a:buChar char="n"/>
            </a:pP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Text</a:t>
            </a: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j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  <a:r>
              <a:rPr lang="en-US" altLang="ru-RU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 </a:t>
            </a:r>
            <a:r>
              <a:rPr lang="ru-RU" altLang="ru-RU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 документ, содержащий все</a:t>
            </a:r>
            <a:r>
              <a:rPr lang="en-US" altLang="ru-RU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 l 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docs</a:t>
            </a: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j</a:t>
            </a:r>
            <a:r>
              <a:rPr lang="ru-RU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  <a:r>
              <a:rPr lang="ru-RU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класса С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j</a:t>
            </a:r>
            <a:endParaRPr lang="en-US" altLang="ru-RU" i="1">
              <a:latin typeface="Lucida Sans" panose="020B0602030504020204" pitchFamily="34" charset="0"/>
              <a:ea typeface="ＭＳ Ｐゴシック" panose="020B0600070205080204" pitchFamily="34" charset="-128"/>
              <a:cs typeface="Arial Unicode MS" pitchFamily="34" charset="-128"/>
            </a:endParaRPr>
          </a:p>
          <a:p>
            <a:pPr lvl="2" eaLnBrk="1" hangingPunct="1">
              <a:buClr>
                <a:srgbClr val="A50021"/>
              </a:buClr>
              <a:buSzPct val="80000"/>
              <a:buFont typeface="Wingdings" panose="05000000000000000000" pitchFamily="2" charset="2"/>
              <a:buChar char="n"/>
            </a:pPr>
            <a:r>
              <a:rPr lang="ru-RU" altLang="ru-RU" sz="2000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</a:rPr>
              <a:t>Для каждого слова </a:t>
            </a:r>
            <a:r>
              <a:rPr lang="en-US" altLang="ru-RU" sz="2000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x</a:t>
            </a:r>
            <a:r>
              <a:rPr lang="en-US" altLang="ru-RU" sz="2000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k</a:t>
            </a:r>
            <a:r>
              <a:rPr lang="en-US" altLang="ru-RU" sz="2000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  <a:r>
              <a:rPr lang="en-US" altLang="ru-RU" sz="2000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</a:rPr>
              <a:t>in </a:t>
            </a:r>
            <a:r>
              <a:rPr lang="en-US" altLang="ru-RU" sz="2000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Vocabulary</a:t>
            </a:r>
          </a:p>
          <a:p>
            <a:pPr lvl="3" eaLnBrk="1" hangingPunct="1"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</a:pP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n</a:t>
            </a: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k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  <a:r>
              <a:rPr lang="en-US" altLang="ru-RU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 </a:t>
            </a:r>
            <a:r>
              <a:rPr lang="en-US" altLang="ru-RU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number of occurrences of</a:t>
            </a:r>
            <a:r>
              <a:rPr lang="en-US" altLang="ru-RU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  <a:sym typeface="Symbol" panose="05050102010706020507" pitchFamily="18" charset="2"/>
              </a:rPr>
              <a:t> 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x</a:t>
            </a: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k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  <a:r>
              <a:rPr lang="en-US" altLang="ru-RU">
                <a:latin typeface="Lucida Sans" panose="020B0602030504020204" pitchFamily="34" charset="0"/>
                <a:ea typeface="ＭＳ Ｐゴシック" panose="020B0600070205080204" pitchFamily="34" charset="-128"/>
                <a:cs typeface="Arial Unicode MS" pitchFamily="34" charset="-128"/>
              </a:rPr>
              <a:t>in </a:t>
            </a:r>
            <a:r>
              <a:rPr lang="en-US" altLang="ru-RU" i="1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Text</a:t>
            </a: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j</a:t>
            </a:r>
          </a:p>
          <a:p>
            <a:pPr lvl="3" eaLnBrk="1" hangingPunct="1">
              <a:lnSpc>
                <a:spcPct val="240000"/>
              </a:lnSpc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</a:pPr>
            <a:r>
              <a:rPr lang="en-US" altLang="ru-RU" i="1" baseline="-25000">
                <a:latin typeface="Times New Roman" panose="02020603050405020304" pitchFamily="18" charset="0"/>
                <a:ea typeface="ＭＳ Ｐゴシック" panose="020B0600070205080204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C0E96577-800D-44F4-A3F2-456950EECAA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Наивный Байес</a:t>
            </a:r>
            <a:r>
              <a:rPr lang="en-US" altLang="ru-RU" sz="3600"/>
              <a:t>: </a:t>
            </a:r>
            <a:r>
              <a:rPr lang="ru-RU" altLang="ru-RU" sz="3600"/>
              <a:t>Обучение</a:t>
            </a:r>
            <a:endParaRPr lang="en-US" altLang="ru-RU" sz="3600"/>
          </a:p>
        </p:txBody>
      </p:sp>
      <p:sp>
        <p:nvSpPr>
          <p:cNvPr id="46084" name="Rectangle 4">
            <a:extLst>
              <a:ext uri="{FF2B5EF4-FFF2-40B4-BE49-F238E27FC236}">
                <a16:creationId xmlns:a16="http://schemas.microsoft.com/office/drawing/2014/main" id="{576A5A9E-7142-4A50-A4C2-07FC50C0BDA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00063" y="1428750"/>
            <a:ext cx="8358187" cy="2928938"/>
          </a:xfrm>
        </p:spPr>
        <p:txBody>
          <a:bodyPr/>
          <a:lstStyle/>
          <a:p>
            <a:pPr defTabSz="457200" eaLnBrk="1" hangingPunct="1">
              <a:lnSpc>
                <a:spcPct val="90000"/>
              </a:lnSpc>
            </a:pPr>
            <a:r>
              <a:rPr lang="ru-RU" altLang="ru-RU" sz="2600"/>
              <a:t>Из обучающего корпуса извлекаем</a:t>
            </a:r>
            <a:r>
              <a:rPr lang="en-US" altLang="ru-RU" sz="2600"/>
              <a:t> </a:t>
            </a:r>
            <a:r>
              <a:rPr lang="en-US" altLang="ru-RU" sz="2600" i="1">
                <a:latin typeface="Times New Roman" panose="02020603050405020304" pitchFamily="18" charset="0"/>
              </a:rPr>
              <a:t>Vocabulary</a:t>
            </a:r>
            <a:r>
              <a:rPr lang="ru-RU" altLang="ru-RU" sz="2600" i="1">
                <a:latin typeface="Times New Roman" panose="02020603050405020304" pitchFamily="18" charset="0"/>
              </a:rPr>
              <a:t> – совокупность разных слов</a:t>
            </a:r>
            <a:endParaRPr lang="en-US" altLang="ru-RU" sz="2600"/>
          </a:p>
          <a:p>
            <a:pPr defTabSz="457200" eaLnBrk="1" hangingPunct="1">
              <a:lnSpc>
                <a:spcPct val="90000"/>
              </a:lnSpc>
            </a:pPr>
            <a:r>
              <a:rPr lang="ru-RU" altLang="ru-RU" sz="2600"/>
              <a:t>Вычисляем</a:t>
            </a:r>
            <a:r>
              <a:rPr lang="en-US" altLang="ru-RU" sz="2600"/>
              <a:t> </a:t>
            </a:r>
            <a:r>
              <a:rPr lang="en-US" altLang="ru-RU" sz="2600" i="1">
                <a:latin typeface="Times New Roman" panose="02020603050405020304" pitchFamily="18" charset="0"/>
              </a:rPr>
              <a:t>P</a:t>
            </a:r>
            <a:r>
              <a:rPr lang="en-US" altLang="ru-RU" sz="2600">
                <a:latin typeface="Times New Roman" panose="02020603050405020304" pitchFamily="18" charset="0"/>
              </a:rPr>
              <a:t>(</a:t>
            </a:r>
            <a:r>
              <a:rPr lang="en-US" altLang="ru-RU" sz="2600" i="1">
                <a:latin typeface="Times New Roman" panose="02020603050405020304" pitchFamily="18" charset="0"/>
              </a:rPr>
              <a:t>c</a:t>
            </a:r>
            <a:r>
              <a:rPr lang="en-US" altLang="ru-RU" sz="2600" i="1" baseline="-25000">
                <a:latin typeface="Times New Roman" panose="02020603050405020304" pitchFamily="18" charset="0"/>
              </a:rPr>
              <a:t>j</a:t>
            </a:r>
            <a:r>
              <a:rPr lang="en-US" altLang="ru-RU" sz="2600">
                <a:latin typeface="Times New Roman" panose="02020603050405020304" pitchFamily="18" charset="0"/>
              </a:rPr>
              <a:t>)</a:t>
            </a:r>
            <a:r>
              <a:rPr lang="en-US" altLang="ru-RU" sz="2600" i="1">
                <a:latin typeface="Times New Roman" panose="02020603050405020304" pitchFamily="18" charset="0"/>
              </a:rPr>
              <a:t> </a:t>
            </a:r>
            <a:r>
              <a:rPr lang="en-US" altLang="ru-RU" sz="2600"/>
              <a:t>and </a:t>
            </a:r>
            <a:r>
              <a:rPr lang="en-US" altLang="ru-RU" sz="2600" i="1">
                <a:latin typeface="Times New Roman" panose="02020603050405020304" pitchFamily="18" charset="0"/>
              </a:rPr>
              <a:t>P</a:t>
            </a:r>
            <a:r>
              <a:rPr lang="en-US" altLang="ru-RU" sz="2600">
                <a:latin typeface="Times New Roman" panose="02020603050405020304" pitchFamily="18" charset="0"/>
              </a:rPr>
              <a:t>(</a:t>
            </a:r>
            <a:r>
              <a:rPr lang="en-US" altLang="ru-RU" sz="2600" i="1">
                <a:latin typeface="Times New Roman" panose="02020603050405020304" pitchFamily="18" charset="0"/>
              </a:rPr>
              <a:t>x</a:t>
            </a:r>
            <a:r>
              <a:rPr lang="en-US" altLang="ru-RU" sz="2600" i="1" baseline="-25000">
                <a:latin typeface="Times New Roman" panose="02020603050405020304" pitchFamily="18" charset="0"/>
              </a:rPr>
              <a:t>k</a:t>
            </a:r>
            <a:r>
              <a:rPr lang="en-US" altLang="ru-RU" sz="2600" i="1">
                <a:latin typeface="Times New Roman" panose="02020603050405020304" pitchFamily="18" charset="0"/>
              </a:rPr>
              <a:t> | c</a:t>
            </a:r>
            <a:r>
              <a:rPr lang="en-US" altLang="ru-RU" sz="2600" i="1" baseline="-25000">
                <a:latin typeface="Times New Roman" panose="02020603050405020304" pitchFamily="18" charset="0"/>
              </a:rPr>
              <a:t>j</a:t>
            </a:r>
            <a:r>
              <a:rPr lang="en-US" altLang="ru-RU" sz="2600">
                <a:latin typeface="Times New Roman" panose="02020603050405020304" pitchFamily="18" charset="0"/>
              </a:rPr>
              <a:t>)</a:t>
            </a:r>
            <a:r>
              <a:rPr lang="en-US" altLang="ru-RU" sz="2600" i="1">
                <a:latin typeface="Times New Roman" panose="02020603050405020304" pitchFamily="18" charset="0"/>
              </a:rPr>
              <a:t> </a:t>
            </a:r>
            <a:endParaRPr lang="en-US" altLang="ru-RU" sz="2600"/>
          </a:p>
          <a:p>
            <a:pPr lvl="1" defTabSz="457200" eaLnBrk="1" hangingPunct="1">
              <a:lnSpc>
                <a:spcPct val="90000"/>
              </a:lnSpc>
            </a:pPr>
            <a:r>
              <a:rPr lang="ru-RU" altLang="ru-RU" sz="2400"/>
              <a:t>Для каждого </a:t>
            </a:r>
            <a:r>
              <a:rPr lang="en-US" altLang="ru-RU" sz="2400" i="1">
                <a:latin typeface="Times New Roman" panose="02020603050405020304" pitchFamily="18" charset="0"/>
              </a:rPr>
              <a:t>c</a:t>
            </a:r>
            <a:r>
              <a:rPr lang="en-US" altLang="ru-RU" sz="2400" i="1" baseline="-25000">
                <a:latin typeface="Times New Roman" panose="02020603050405020304" pitchFamily="18" charset="0"/>
              </a:rPr>
              <a:t>j </a:t>
            </a:r>
            <a:r>
              <a:rPr lang="ru-RU" altLang="ru-RU" sz="2400" i="1" baseline="-25000">
                <a:latin typeface="Times New Roman" panose="02020603050405020304" pitchFamily="18" charset="0"/>
              </a:rPr>
              <a:t> </a:t>
            </a:r>
            <a:r>
              <a:rPr lang="en-US" altLang="ru-RU" sz="2400"/>
              <a:t>in </a:t>
            </a:r>
            <a:r>
              <a:rPr lang="en-US" altLang="ru-RU" sz="2400" i="1">
                <a:latin typeface="Times New Roman" panose="02020603050405020304" pitchFamily="18" charset="0"/>
              </a:rPr>
              <a:t>C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r>
              <a:rPr lang="en-US" altLang="ru-RU" sz="2400"/>
              <a:t>do</a:t>
            </a:r>
          </a:p>
          <a:p>
            <a:pPr lvl="2" defTabSz="457200" eaLnBrk="1" hangingPunct="1">
              <a:lnSpc>
                <a:spcPct val="90000"/>
              </a:lnSpc>
            </a:pPr>
            <a:r>
              <a:rPr lang="en-US" altLang="ru-RU" i="1">
                <a:latin typeface="Times New Roman" panose="02020603050405020304" pitchFamily="18" charset="0"/>
              </a:rPr>
              <a:t>docs</a:t>
            </a:r>
            <a:r>
              <a:rPr lang="en-US" altLang="ru-RU" i="1" baseline="-25000">
                <a:latin typeface="Times New Roman" panose="02020603050405020304" pitchFamily="18" charset="0"/>
              </a:rPr>
              <a:t>j</a:t>
            </a:r>
            <a:r>
              <a:rPr lang="en-US" altLang="ru-RU" i="1">
                <a:latin typeface="Times New Roman" panose="02020603050405020304" pitchFamily="18" charset="0"/>
              </a:rPr>
              <a:t> </a:t>
            </a:r>
            <a:r>
              <a:rPr lang="en-US" altLang="ru-RU">
                <a:latin typeface="Times New Roman" panose="02020603050405020304" pitchFamily="18" charset="0"/>
                <a:sym typeface="Symbol" panose="05050102010706020507" pitchFamily="18" charset="2"/>
              </a:rPr>
              <a:t></a:t>
            </a:r>
            <a:r>
              <a:rPr lang="en-US" altLang="ru-RU" i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ru-RU" altLang="ru-RU" i="1">
                <a:latin typeface="Times New Roman" panose="02020603050405020304" pitchFamily="18" charset="0"/>
                <a:sym typeface="Symbol" panose="05050102010706020507" pitchFamily="18" charset="2"/>
              </a:rPr>
              <a:t>множество документов, в которых проставлен класс  - </a:t>
            </a:r>
            <a:r>
              <a:rPr lang="en-US" altLang="ru-RU" i="1">
                <a:latin typeface="Times New Roman" panose="02020603050405020304" pitchFamily="18" charset="0"/>
              </a:rPr>
              <a:t>c</a:t>
            </a:r>
            <a:r>
              <a:rPr lang="en-US" altLang="ru-RU" i="1" baseline="-25000">
                <a:latin typeface="Times New Roman" panose="02020603050405020304" pitchFamily="18" charset="0"/>
              </a:rPr>
              <a:t>j</a:t>
            </a:r>
          </a:p>
          <a:p>
            <a:pPr lvl="2" defTabSz="457200" eaLnBrk="1" hangingPunct="1">
              <a:lnSpc>
                <a:spcPct val="280000"/>
              </a:lnSpc>
            </a:pPr>
            <a:r>
              <a:rPr lang="en-US" altLang="ru-RU" i="1" baseline="-25000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46085" name="Object 5">
            <a:extLst>
              <a:ext uri="{FF2B5EF4-FFF2-40B4-BE49-F238E27FC236}">
                <a16:creationId xmlns:a16="http://schemas.microsoft.com/office/drawing/2014/main" id="{B2CE48AF-23FD-4370-890D-5935199C88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6775" y="5786438"/>
          <a:ext cx="367982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1" name="Equation" r:id="rId5" imgW="2006600" imgH="419100" progId="Equation.3">
                  <p:embed/>
                </p:oleObj>
              </mc:Choice>
              <mc:Fallback>
                <p:oleObj name="Equation" r:id="rId5" imgW="20066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775" y="5786438"/>
                        <a:ext cx="3679825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6">
            <a:extLst>
              <a:ext uri="{FF2B5EF4-FFF2-40B4-BE49-F238E27FC236}">
                <a16:creationId xmlns:a16="http://schemas.microsoft.com/office/drawing/2014/main" id="{5F2218B9-DAA7-4205-BB9A-115BA7093E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3648075"/>
          <a:ext cx="27432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2" name="Equation" r:id="rId7" imgW="1790700" imgH="444500" progId="Equation.3">
                  <p:embed/>
                </p:oleObj>
              </mc:Choice>
              <mc:Fallback>
                <p:oleObj name="Equation" r:id="rId7" imgW="1790700" imgH="4445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48075"/>
                        <a:ext cx="2743200" cy="67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7" name="TextBox 6">
            <a:extLst>
              <a:ext uri="{FF2B5EF4-FFF2-40B4-BE49-F238E27FC236}">
                <a16:creationId xmlns:a16="http://schemas.microsoft.com/office/drawing/2014/main" id="{69443756-63F9-4AF4-998C-090C136C5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46088" name="Slide Number Placeholder 7">
            <a:extLst>
              <a:ext uri="{FF2B5EF4-FFF2-40B4-BE49-F238E27FC236}">
                <a16:creationId xmlns:a16="http://schemas.microsoft.com/office/drawing/2014/main" id="{8F8C5C19-3F65-4F95-B1A2-A70CFFB40A06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1DEA7F2-75DE-4F71-BB39-ED0D0A88C63C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42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CF94679-DF98-4972-B1B9-2F56D726F9A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4242F3C8-6584-40D7-A09B-4430BE441FA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274638"/>
            <a:ext cx="8358188" cy="93980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Наивный Байес: Классификация</a:t>
            </a:r>
            <a:endParaRPr lang="en-US" altLang="ru-RU" sz="3600"/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9D64C026-21C5-4908-AE95-64FC3FDB0F1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71625"/>
            <a:ext cx="8534400" cy="1571625"/>
          </a:xfrm>
        </p:spPr>
        <p:txBody>
          <a:bodyPr/>
          <a:lstStyle/>
          <a:p>
            <a:pPr defTabSz="457200" eaLnBrk="1" hangingPunct="1">
              <a:lnSpc>
                <a:spcPct val="150000"/>
              </a:lnSpc>
            </a:pPr>
            <a:r>
              <a:rPr lang="en-US" altLang="ru-RU" sz="2600"/>
              <a:t>Return </a:t>
            </a:r>
            <a:r>
              <a:rPr lang="en-US" altLang="ru-RU" sz="2600" i="1">
                <a:latin typeface="Times New Roman" panose="02020603050405020304" pitchFamily="18" charset="0"/>
              </a:rPr>
              <a:t>c</a:t>
            </a:r>
            <a:r>
              <a:rPr lang="en-US" altLang="ru-RU" sz="2600" i="1" baseline="-25000">
                <a:latin typeface="Times New Roman" panose="02020603050405020304" pitchFamily="18" charset="0"/>
              </a:rPr>
              <a:t>NB</a:t>
            </a:r>
            <a:r>
              <a:rPr lang="en-US" altLang="ru-RU" sz="2600"/>
              <a:t>, where</a:t>
            </a:r>
            <a:r>
              <a:rPr lang="en-US" altLang="ru-RU" sz="2600">
                <a:latin typeface="Times New Roman" panose="02020603050405020304" pitchFamily="18" charset="0"/>
              </a:rPr>
              <a:t> </a:t>
            </a:r>
            <a:endParaRPr lang="en-US" altLang="ru-RU" sz="2600" i="1">
              <a:latin typeface="Times New Roman" panose="02020603050405020304" pitchFamily="18" charset="0"/>
            </a:endParaRPr>
          </a:p>
        </p:txBody>
      </p:sp>
      <p:graphicFrame>
        <p:nvGraphicFramePr>
          <p:cNvPr id="47108" name="Object 4">
            <a:extLst>
              <a:ext uri="{FF2B5EF4-FFF2-40B4-BE49-F238E27FC236}">
                <a16:creationId xmlns:a16="http://schemas.microsoft.com/office/drawing/2014/main" id="{69E6B308-3E34-4C55-86AA-D59121F693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3571875"/>
          <a:ext cx="7143750" cy="135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Equation" r:id="rId5" imgW="2082800" imgH="368300" progId="Equation.3">
                  <p:embed/>
                </p:oleObj>
              </mc:Choice>
              <mc:Fallback>
                <p:oleObj name="Equation" r:id="rId5" imgW="2082800" imgH="368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571875"/>
                        <a:ext cx="7143750" cy="1357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9" name="TextBox 4">
            <a:extLst>
              <a:ext uri="{FF2B5EF4-FFF2-40B4-BE49-F238E27FC236}">
                <a16:creationId xmlns:a16="http://schemas.microsoft.com/office/drawing/2014/main" id="{BE951215-A605-4F65-8159-B8DD011FD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47110" name="Slide Number Placeholder 5">
            <a:extLst>
              <a:ext uri="{FF2B5EF4-FFF2-40B4-BE49-F238E27FC236}">
                <a16:creationId xmlns:a16="http://schemas.microsoft.com/office/drawing/2014/main" id="{1A69AC41-EB2F-489A-8444-42D549CDF22C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80CBFA4-EF0C-4F39-A8F7-98A4011A523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43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C72FA3-56B1-4446-9AE7-19FE7DF6340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AB775F51-46D7-4C22-BAD4-FAD204B2ABE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Вычисление: переход к логарифмам</a:t>
            </a:r>
            <a:endParaRPr lang="en-US" altLang="ru-RU" sz="3600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37B21492-1EEE-409C-BFAB-0314CF6BC73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08050"/>
            <a:ext cx="8229600" cy="5645150"/>
          </a:xfrm>
        </p:spPr>
        <p:txBody>
          <a:bodyPr/>
          <a:lstStyle/>
          <a:p>
            <a:pPr defTabSz="457200" eaLnBrk="1" hangingPunct="1"/>
            <a:r>
              <a:rPr lang="ru-RU" altLang="ru-RU" sz="2800"/>
              <a:t>Перемножение большого числа вероятностей от 0 до1 может привести к проблемам типа</a:t>
            </a:r>
            <a:r>
              <a:rPr lang="en-US" altLang="ru-RU" sz="2800"/>
              <a:t> floating-point underflow.</a:t>
            </a:r>
          </a:p>
          <a:p>
            <a:pPr defTabSz="457200" eaLnBrk="1" hangingPunct="1"/>
            <a:r>
              <a:rPr lang="ru-RU" altLang="ru-RU" sz="2800"/>
              <a:t>Так как </a:t>
            </a:r>
            <a:r>
              <a:rPr lang="en-US" altLang="ru-RU" sz="2800"/>
              <a:t>log(</a:t>
            </a:r>
            <a:r>
              <a:rPr lang="en-US" altLang="ru-RU" sz="2800" i="1"/>
              <a:t>xy</a:t>
            </a:r>
            <a:r>
              <a:rPr lang="en-US" altLang="ru-RU" sz="2800"/>
              <a:t>) = log(</a:t>
            </a:r>
            <a:r>
              <a:rPr lang="en-US" altLang="ru-RU" sz="2800" i="1"/>
              <a:t>x</a:t>
            </a:r>
            <a:r>
              <a:rPr lang="en-US" altLang="ru-RU" sz="2800"/>
              <a:t>) + log(</a:t>
            </a:r>
            <a:r>
              <a:rPr lang="en-US" altLang="ru-RU" sz="2800" i="1"/>
              <a:t>y</a:t>
            </a:r>
            <a:r>
              <a:rPr lang="en-US" altLang="ru-RU" sz="2800"/>
              <a:t>),</a:t>
            </a:r>
            <a:r>
              <a:rPr lang="ru-RU" altLang="ru-RU" sz="2800"/>
              <a:t> лучше выполнять все операции, суммируя</a:t>
            </a:r>
            <a:r>
              <a:rPr lang="en-US" altLang="ru-RU" sz="2800"/>
              <a:t> </a:t>
            </a:r>
            <a:r>
              <a:rPr lang="ru-RU" altLang="ru-RU" sz="2800"/>
              <a:t>логарифмы </a:t>
            </a:r>
            <a:endParaRPr lang="en-US" altLang="ru-RU" sz="2800"/>
          </a:p>
          <a:p>
            <a:pPr defTabSz="457200" eaLnBrk="1" hangingPunct="1"/>
            <a:r>
              <a:rPr lang="ru-RU" altLang="ru-RU" sz="2800"/>
              <a:t>Класс с максимальным логарифмом – является наиболее вероятным</a:t>
            </a:r>
            <a:endParaRPr lang="en-US" altLang="ru-RU" sz="2800"/>
          </a:p>
          <a:p>
            <a:pPr defTabSz="457200" eaLnBrk="1" hangingPunct="1"/>
            <a:endParaRPr lang="en-US" altLang="ru-RU" sz="2800"/>
          </a:p>
          <a:p>
            <a:pPr defTabSz="457200" eaLnBrk="1" hangingPunct="1"/>
            <a:endParaRPr lang="en-US" altLang="ru-RU" sz="2800"/>
          </a:p>
          <a:p>
            <a:pPr defTabSz="457200" eaLnBrk="1" hangingPunct="1"/>
            <a:r>
              <a:rPr lang="ru-RU" altLang="ru-RU" sz="2800"/>
              <a:t>Заметим, что полученная модель классификации – это просто сумма весов</a:t>
            </a:r>
            <a:endParaRPr lang="en-US" altLang="ru-RU" sz="2800"/>
          </a:p>
        </p:txBody>
      </p:sp>
      <p:graphicFrame>
        <p:nvGraphicFramePr>
          <p:cNvPr id="48132" name="Object 4">
            <a:extLst>
              <a:ext uri="{FF2B5EF4-FFF2-40B4-BE49-F238E27FC236}">
                <a16:creationId xmlns:a16="http://schemas.microsoft.com/office/drawing/2014/main" id="{97B6BB28-19A2-4981-B909-65086B69DF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3100" y="4630738"/>
          <a:ext cx="7583488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Equation" r:id="rId5" imgW="2692400" imgH="368300" progId="Equation.3">
                  <p:embed/>
                </p:oleObj>
              </mc:Choice>
              <mc:Fallback>
                <p:oleObj name="Equation" r:id="rId5" imgW="2692400" imgH="368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4630738"/>
                        <a:ext cx="7583488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3" name="TextBox 4">
            <a:extLst>
              <a:ext uri="{FF2B5EF4-FFF2-40B4-BE49-F238E27FC236}">
                <a16:creationId xmlns:a16="http://schemas.microsoft.com/office/drawing/2014/main" id="{9D561BF6-BDBF-4423-81FC-ADE466C71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48134" name="Slide Number Placeholder 5">
            <a:extLst>
              <a:ext uri="{FF2B5EF4-FFF2-40B4-BE49-F238E27FC236}">
                <a16:creationId xmlns:a16="http://schemas.microsoft.com/office/drawing/2014/main" id="{0D165E29-405E-4E29-94E9-83D623B5964B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CAFBA90-1B89-4BC4-B442-4D7CCC64EC8A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4F1B1F7-426C-4383-B6D5-E44AF310891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9FFDA407-992D-4EF6-98AC-67163D7EE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4B379BA-5862-4C5B-9A59-7A016759A3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DF2BBEC2-DED9-4975-A921-7CD89A389F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Метод Байеса в распознавании почтового спама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51EAB02B-ABEC-4224-9B96-2A09DC2383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Применяется во многих системах распознавания спама</a:t>
            </a:r>
          </a:p>
          <a:p>
            <a:pPr lvl="1"/>
            <a:r>
              <a:rPr lang="ru-RU" altLang="ru-RU"/>
              <a:t>«убийца спама»</a:t>
            </a:r>
          </a:p>
          <a:p>
            <a:pPr lvl="2"/>
            <a:r>
              <a:rPr lang="en-US" altLang="ru-RU"/>
              <a:t>Classic Naive Bayes superior when appropriately used </a:t>
            </a:r>
          </a:p>
          <a:p>
            <a:pPr lvl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8C2F17C-0AB7-41A5-B2D8-A4D748BE7F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55007337-42D4-4E86-AAB8-EE84D8C18C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r>
              <a:rPr lang="ru-RU" altLang="ru-RU" sz="3600"/>
              <a:t>Почтовый спам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47375A70-90D9-4A51-9002-92DD697BFB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435975" cy="5876925"/>
          </a:xfrm>
        </p:spPr>
        <p:txBody>
          <a:bodyPr/>
          <a:lstStyle/>
          <a:p>
            <a:r>
              <a:rPr lang="ru-RU" altLang="ru-RU" sz="2800" b="1"/>
              <a:t>Спам </a:t>
            </a:r>
            <a:r>
              <a:rPr lang="ru-RU" altLang="ru-RU" sz="2800"/>
              <a:t>- рассылка коммерческой и иной рекламы или иных видов сообщений лицам, не выражавшим желания их получать </a:t>
            </a:r>
          </a:p>
          <a:p>
            <a:pPr lvl="1"/>
            <a:r>
              <a:rPr lang="ru-RU" altLang="ru-RU" sz="2400"/>
              <a:t>Лаборатория Касперского: доля спама в почтовом трафике в июле 2013 года составила 71%</a:t>
            </a:r>
          </a:p>
          <a:p>
            <a:r>
              <a:rPr lang="ru-RU" altLang="ru-RU" sz="2800"/>
              <a:t>Методы </a:t>
            </a:r>
            <a:r>
              <a:rPr lang="ru-RU" altLang="ru-RU" sz="2400"/>
              <a:t>(http://www.securelist.com/en/threats/spam?chapter=97)</a:t>
            </a:r>
          </a:p>
          <a:p>
            <a:pPr lvl="1"/>
            <a:r>
              <a:rPr lang="ru-RU" altLang="ru-RU" sz="2400"/>
              <a:t>Черные списки сайтов</a:t>
            </a:r>
          </a:p>
          <a:p>
            <a:pPr lvl="1"/>
            <a:r>
              <a:rPr lang="en-US" altLang="ru-RU" sz="2400"/>
              <a:t>Bulk email – </a:t>
            </a:r>
            <a:r>
              <a:rPr lang="ru-RU" altLang="ru-RU" sz="2400"/>
              <a:t>массовая рассылка..</a:t>
            </a:r>
          </a:p>
          <a:p>
            <a:pPr lvl="1"/>
            <a:r>
              <a:rPr lang="ru-RU" altLang="ru-RU" sz="2400"/>
              <a:t>Фильтрация по контенту</a:t>
            </a:r>
          </a:p>
          <a:p>
            <a:pPr lvl="2"/>
            <a:r>
              <a:rPr lang="ru-RU" altLang="ru-RU"/>
              <a:t>Ручные правила</a:t>
            </a:r>
          </a:p>
          <a:p>
            <a:pPr lvl="2"/>
            <a:r>
              <a:rPr lang="ru-RU" altLang="ru-RU" u="sng"/>
              <a:t>Метод Байеса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FDB472-5752-4B72-AB7A-5FA3329FE9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BC608C9F-EADC-49FD-A6D0-DB3E7A5223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Извлечение признаков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96EE80AD-7D3E-42AD-B5C7-62B5B741B8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ru-RU" altLang="ru-RU"/>
              <a:t>Заголовок: получатель, отправитель, доменные имена</a:t>
            </a:r>
          </a:p>
          <a:p>
            <a:endParaRPr lang="ru-RU" altLang="ru-RU"/>
          </a:p>
          <a:p>
            <a:r>
              <a:rPr lang="ru-RU" altLang="ru-RU"/>
              <a:t>Текст</a:t>
            </a:r>
          </a:p>
          <a:p>
            <a:pPr lvl="1"/>
            <a:r>
              <a:rPr lang="ru-RU" altLang="ru-RU"/>
              <a:t>Слова, фразы, строки символов</a:t>
            </a:r>
          </a:p>
          <a:p>
            <a:pPr lvl="1"/>
            <a:r>
              <a:rPr lang="ru-RU" altLang="ru-RU"/>
              <a:t>Могут быть бинарными или числовыми</a:t>
            </a:r>
          </a:p>
          <a:p>
            <a:pPr lvl="1"/>
            <a:endParaRPr lang="ru-RU" altLang="ru-RU"/>
          </a:p>
          <a:p>
            <a:r>
              <a:rPr lang="en-US" altLang="ru-RU"/>
              <a:t>URL, HTML tags, </a:t>
            </a:r>
            <a:r>
              <a:rPr lang="ru-RU" altLang="ru-RU"/>
              <a:t>картинки</a:t>
            </a:r>
          </a:p>
          <a:p>
            <a:pPr lvl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D39ADAD-9AC8-471B-9365-CA786BB06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spamnoheader2">
            <a:extLst>
              <a:ext uri="{FF2B5EF4-FFF2-40B4-BE49-F238E27FC236}">
                <a16:creationId xmlns:a16="http://schemas.microsoft.com/office/drawing/2014/main" id="{46C50D25-AD9A-4113-9E5D-B735320C3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28875"/>
            <a:ext cx="53911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 Box 3">
            <a:extLst>
              <a:ext uri="{FF2B5EF4-FFF2-40B4-BE49-F238E27FC236}">
                <a16:creationId xmlns:a16="http://schemas.microsoft.com/office/drawing/2014/main" id="{DD2DDDB7-C166-4AB4-9EE6-1ABA3A07F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1371600"/>
            <a:ext cx="6019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latin typeface="HE_TERMINAL" pitchFamily="49" charset="0"/>
              </a:rPr>
              <a:t>From: Sam Elegy &lt;</a:t>
            </a:r>
            <a:r>
              <a:rPr lang="en-US" altLang="ru-RU" sz="2000">
                <a:latin typeface="HE_TERMINAL" pitchFamily="49" charset="0"/>
                <a:hlinkClick r:id="rId5"/>
              </a:rPr>
              <a:t>aj6xfdou7@yahoo.com</a:t>
            </a:r>
            <a:r>
              <a:rPr lang="en-US" altLang="ru-RU" sz="2000">
                <a:latin typeface="HE_TERMINAL" pitchFamily="49" charset="0"/>
              </a:rPr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latin typeface="HE_TERMINAL" pitchFamily="49" charset="0"/>
              </a:rPr>
              <a:t>To: </a:t>
            </a:r>
            <a:r>
              <a:rPr lang="en-US" altLang="ru-RU" sz="2000">
                <a:latin typeface="HE_TERMINAL" pitchFamily="49" charset="0"/>
                <a:hlinkClick r:id="rId6"/>
              </a:rPr>
              <a:t>ddlewis4@att.net</a:t>
            </a:r>
            <a:endParaRPr lang="en-US" altLang="ru-RU" sz="2000">
              <a:latin typeface="HE_TERMINAL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>
                <a:latin typeface="HE_TERMINAL" pitchFamily="49" charset="0"/>
              </a:rPr>
              <a:t>Subject: you can buy V!@gra  </a:t>
            </a:r>
          </a:p>
        </p:txBody>
      </p:sp>
      <p:sp>
        <p:nvSpPr>
          <p:cNvPr id="53252" name="Text Box 4">
            <a:extLst>
              <a:ext uri="{FF2B5EF4-FFF2-40B4-BE49-F238E27FC236}">
                <a16:creationId xmlns:a16="http://schemas.microsoft.com/office/drawing/2014/main" id="{23FD97FD-1434-44E1-B3AA-1AB69EC81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3657600"/>
            <a:ext cx="16002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</a:rPr>
              <a:t>Спам-контент в форме картинки</a:t>
            </a:r>
            <a:endParaRPr lang="en-US" altLang="ru-RU" sz="2400">
              <a:latin typeface="Times New Roman" panose="02020603050405020304" pitchFamily="18" charset="0"/>
            </a:endParaRPr>
          </a:p>
        </p:txBody>
      </p:sp>
      <p:sp>
        <p:nvSpPr>
          <p:cNvPr id="53253" name="Text Box 5">
            <a:extLst>
              <a:ext uri="{FF2B5EF4-FFF2-40B4-BE49-F238E27FC236}">
                <a16:creationId xmlns:a16="http://schemas.microsoft.com/office/drawing/2014/main" id="{9032A60F-209F-4C90-B283-DADA7FD40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715000"/>
            <a:ext cx="3200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latin typeface="Times New Roman" panose="02020603050405020304" pitchFamily="18" charset="0"/>
              </a:rPr>
              <a:t>Irrelevant legit content; doubles as hash buster</a:t>
            </a:r>
          </a:p>
        </p:txBody>
      </p:sp>
      <p:sp>
        <p:nvSpPr>
          <p:cNvPr id="53254" name="Text Box 6">
            <a:extLst>
              <a:ext uri="{FF2B5EF4-FFF2-40B4-BE49-F238E27FC236}">
                <a16:creationId xmlns:a16="http://schemas.microsoft.com/office/drawing/2014/main" id="{38690A60-E3A5-46C3-9522-4A16FDFC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1981200"/>
            <a:ext cx="1687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latin typeface="Times New Roman" panose="02020603050405020304" pitchFamily="18" charset="0"/>
              </a:rPr>
              <a:t> </a:t>
            </a:r>
            <a:r>
              <a:rPr lang="ru-RU" altLang="ru-RU" sz="2400">
                <a:latin typeface="Times New Roman" panose="02020603050405020304" pitchFamily="18" charset="0"/>
              </a:rPr>
              <a:t>Типограф.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</a:rPr>
              <a:t>варианты</a:t>
            </a:r>
            <a:endParaRPr lang="en-US" altLang="ru-RU" sz="2400">
              <a:latin typeface="Times New Roman" panose="02020603050405020304" pitchFamily="18" charset="0"/>
            </a:endParaRPr>
          </a:p>
        </p:txBody>
      </p:sp>
      <p:sp>
        <p:nvSpPr>
          <p:cNvPr id="53255" name="Text Box 7">
            <a:extLst>
              <a:ext uri="{FF2B5EF4-FFF2-40B4-BE49-F238E27FC236}">
                <a16:creationId xmlns:a16="http://schemas.microsoft.com/office/drawing/2014/main" id="{DA4D364B-633C-47FA-8A46-54503F05B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457200"/>
            <a:ext cx="572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</a:rPr>
              <a:t>Случайно порожденное имя</a:t>
            </a:r>
            <a:r>
              <a:rPr lang="en-US" altLang="ru-RU" sz="2400">
                <a:latin typeface="Times New Roman" panose="02020603050405020304" pitchFamily="18" charset="0"/>
              </a:rPr>
              <a:t> </a:t>
            </a:r>
            <a:r>
              <a:rPr lang="ru-RU" altLang="ru-RU" sz="2400">
                <a:latin typeface="Times New Roman" panose="02020603050405020304" pitchFamily="18" charset="0"/>
              </a:rPr>
              <a:t>и адрес</a:t>
            </a:r>
            <a:endParaRPr lang="en-US" altLang="ru-RU" sz="2400">
              <a:latin typeface="Times New Roman" panose="02020603050405020304" pitchFamily="18" charset="0"/>
            </a:endParaRPr>
          </a:p>
        </p:txBody>
      </p:sp>
      <p:sp>
        <p:nvSpPr>
          <p:cNvPr id="53256" name="Line 8">
            <a:extLst>
              <a:ext uri="{FF2B5EF4-FFF2-40B4-BE49-F238E27FC236}">
                <a16:creationId xmlns:a16="http://schemas.microsoft.com/office/drawing/2014/main" id="{D1AC81AC-12D7-480E-A1BD-14136B3F3A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24200" y="838200"/>
            <a:ext cx="3962400" cy="5334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7" name="Line 9">
            <a:extLst>
              <a:ext uri="{FF2B5EF4-FFF2-40B4-BE49-F238E27FC236}">
                <a16:creationId xmlns:a16="http://schemas.microsoft.com/office/drawing/2014/main" id="{52242E62-962A-43A6-AAD8-D608BBB8931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81600" y="2209800"/>
            <a:ext cx="1905000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8" name="Line 10">
            <a:extLst>
              <a:ext uri="{FF2B5EF4-FFF2-40B4-BE49-F238E27FC236}">
                <a16:creationId xmlns:a16="http://schemas.microsoft.com/office/drawing/2014/main" id="{5C933F7E-12EE-4105-B0DB-F7A1FEE3668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77000" y="4114800"/>
            <a:ext cx="762000" cy="1524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9" name="Line 11">
            <a:extLst>
              <a:ext uri="{FF2B5EF4-FFF2-40B4-BE49-F238E27FC236}">
                <a16:creationId xmlns:a16="http://schemas.microsoft.com/office/drawing/2014/main" id="{D57B9119-E6FB-4456-9F7C-B217A8B5F82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91000" y="5638800"/>
            <a:ext cx="1524000" cy="4572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60" name="Line 12">
            <a:extLst>
              <a:ext uri="{FF2B5EF4-FFF2-40B4-BE49-F238E27FC236}">
                <a16:creationId xmlns:a16="http://schemas.microsoft.com/office/drawing/2014/main" id="{B6E643B1-3B64-4CF8-8F34-D3F92188A9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62600" y="914400"/>
            <a:ext cx="1447800" cy="4572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D6D8955-0502-4513-A3DA-66EF23D234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DDC8B23-0327-4BC3-93CF-7FC380430E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543800" cy="9906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Рубрикатор </a:t>
            </a:r>
            <a:br>
              <a:rPr lang="ru-RU" altLang="ru-RU" sz="3200">
                <a:solidFill>
                  <a:srgbClr val="990099"/>
                </a:solidFill>
              </a:rPr>
            </a:br>
            <a:r>
              <a:rPr lang="ru-RU" altLang="ru-RU" sz="3200">
                <a:solidFill>
                  <a:srgbClr val="990099"/>
                </a:solidFill>
              </a:rPr>
              <a:t>нормативно-правовых актов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D172914-4545-4160-B4EC-75BFCE78D4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1828800"/>
          </a:xfrm>
        </p:spPr>
        <p:txBody>
          <a:bodyPr/>
          <a:lstStyle/>
          <a:p>
            <a:pPr eaLnBrk="1" hangingPunct="1"/>
            <a:r>
              <a:rPr lang="ru-RU" altLang="ru-RU" sz="2400"/>
              <a:t>Президентский классификатор  (Указ №511 15.03.2000)</a:t>
            </a:r>
          </a:p>
          <a:p>
            <a:pPr eaLnBrk="1" hangingPunct="1"/>
            <a:r>
              <a:rPr lang="ru-RU" altLang="ru-RU" sz="2400"/>
              <a:t>Иерархия рубрик - 1168 рубрик</a:t>
            </a:r>
          </a:p>
          <a:p>
            <a:pPr eaLnBrk="1" hangingPunct="1"/>
            <a:r>
              <a:rPr lang="ru-RU" altLang="ru-RU" sz="2400"/>
              <a:t>Все НПА рубрицируются экспертами в обязательном порядке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D430448C-182A-4869-8E13-0C0A1AD11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2" t="32616"/>
          <a:stretch>
            <a:fillRect/>
          </a:stretch>
        </p:blipFill>
        <p:spPr bwMode="auto">
          <a:xfrm>
            <a:off x="152400" y="2971800"/>
            <a:ext cx="88392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5AA38FE-F05C-4BE8-8197-1347C1DE3B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1">
            <a:extLst>
              <a:ext uri="{FF2B5EF4-FFF2-40B4-BE49-F238E27FC236}">
                <a16:creationId xmlns:a16="http://schemas.microsoft.com/office/drawing/2014/main" id="{C138EA9C-0687-4539-8ACE-BFB4410491B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lIns="50800" tIns="50800" rIns="132080" bIns="50800" anchor="b"/>
          <a:lstStyle/>
          <a:p>
            <a:r>
              <a:rPr lang="en-US" altLang="ru-RU" sz="3600"/>
              <a:t>SpamAssassin </a:t>
            </a:r>
            <a:r>
              <a:rPr lang="ru-RU" altLang="ru-RU" sz="3600"/>
              <a:t>признаки</a:t>
            </a:r>
            <a:r>
              <a:rPr lang="en-US" altLang="ru-RU" sz="3600"/>
              <a:t>:</a:t>
            </a:r>
          </a:p>
        </p:txBody>
      </p:sp>
      <p:sp>
        <p:nvSpPr>
          <p:cNvPr id="54275" name="Rectangle 12">
            <a:extLst>
              <a:ext uri="{FF2B5EF4-FFF2-40B4-BE49-F238E27FC236}">
                <a16:creationId xmlns:a16="http://schemas.microsoft.com/office/drawing/2014/main" id="{8E55DB59-D31E-4F5A-9672-B2226DA3779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lIns="50800" tIns="50800" rIns="132080" bIns="50800"/>
          <a:lstStyle/>
          <a:p>
            <a:pPr marL="782638" lvl="1"/>
            <a:r>
              <a:rPr lang="en-US" altLang="ru-RU" sz="2400"/>
              <a:t>Basic (Naïve) Bayes spam probability</a:t>
            </a:r>
          </a:p>
          <a:p>
            <a:pPr marL="782638" lvl="1"/>
            <a:r>
              <a:rPr lang="en-US" altLang="ru-RU" sz="2400"/>
              <a:t>Mentions: Generic Viagra</a:t>
            </a:r>
          </a:p>
          <a:p>
            <a:pPr marL="782638" lvl="1"/>
            <a:r>
              <a:rPr lang="en-US" altLang="ru-RU" sz="2400"/>
              <a:t>Regex: millions of (dollar) ((dollar) NN,NNN,NNN.NN)</a:t>
            </a:r>
          </a:p>
          <a:p>
            <a:pPr marL="782638" lvl="1"/>
            <a:r>
              <a:rPr lang="en-US" altLang="ru-RU" sz="2400"/>
              <a:t>Phrase: impress ... girl</a:t>
            </a:r>
          </a:p>
          <a:p>
            <a:pPr marL="782638" lvl="1"/>
            <a:r>
              <a:rPr lang="en-US" altLang="ru-RU" sz="2400"/>
              <a:t>Phrase: </a:t>
            </a:r>
            <a:r>
              <a:rPr lang="en-US" altLang="en-US" sz="2400"/>
              <a:t>‘</a:t>
            </a:r>
            <a:r>
              <a:rPr lang="en-US" altLang="ru-RU" sz="2400"/>
              <a:t>Prestigious Non-Accredited Universities</a:t>
            </a:r>
            <a:r>
              <a:rPr lang="ja-JP" altLang="en-US" sz="2400">
                <a:ea typeface="ＭＳ Ｐゴシック" panose="020B0600070205080204" pitchFamily="34" charset="-128"/>
              </a:rPr>
              <a:t>’</a:t>
            </a:r>
            <a:endParaRPr lang="en-US" altLang="ja-JP" sz="2400">
              <a:ea typeface="ＭＳ Ｐゴシック" panose="020B0600070205080204" pitchFamily="34" charset="-128"/>
            </a:endParaRPr>
          </a:p>
          <a:p>
            <a:pPr marL="782638" lvl="1"/>
            <a:r>
              <a:rPr lang="en-US" altLang="ru-RU" sz="2400"/>
              <a:t>From: starts with many numbers</a:t>
            </a:r>
          </a:p>
          <a:p>
            <a:pPr marL="782638" lvl="1"/>
            <a:r>
              <a:rPr lang="en-US" altLang="ru-RU" sz="2400"/>
              <a:t>Subject is all capitals</a:t>
            </a:r>
          </a:p>
          <a:p>
            <a:pPr marL="782638" lvl="1"/>
            <a:r>
              <a:rPr lang="en-US" altLang="ru-RU" sz="2400"/>
              <a:t>HTML has a low ratio of text to image area</a:t>
            </a:r>
          </a:p>
          <a:p>
            <a:pPr marL="782638" lvl="1"/>
            <a:r>
              <a:rPr lang="en-US" altLang="ru-RU" sz="2400"/>
              <a:t>Relay in RBL, http://www.mail-abuse.com/enduserinfo_rbl.html</a:t>
            </a:r>
          </a:p>
          <a:p>
            <a:pPr marL="782638" lvl="1"/>
            <a:r>
              <a:rPr lang="en-US" altLang="ru-RU" sz="2400"/>
              <a:t>RCVD line looks faked</a:t>
            </a:r>
          </a:p>
          <a:p>
            <a:pPr marL="782638" lvl="1"/>
            <a:r>
              <a:rPr lang="en-US" altLang="ru-RU" sz="2400" u="sng">
                <a:solidFill>
                  <a:srgbClr val="0000FF"/>
                </a:solidFill>
                <a:hlinkClick r:id="rId4"/>
              </a:rPr>
              <a:t>http://spamassassin.apache.org/tests_3_3_x.html</a:t>
            </a:r>
            <a:endParaRPr lang="en-US" altLang="ru-RU" sz="2400" u="sng">
              <a:solidFill>
                <a:srgbClr val="0000FF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A44FFBD-41A2-4D2F-90F0-106FFADD97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4CA934F1-5160-4AC8-AD3F-18F6EE528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4643438"/>
            <a:ext cx="85725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2" eaLnBrk="1" hangingPunct="1">
              <a:lnSpc>
                <a:spcPct val="70000"/>
              </a:lnSpc>
              <a:buClr>
                <a:srgbClr val="A50021"/>
              </a:buClr>
              <a:buSzPct val="50000"/>
              <a:buFont typeface="Wingdings" panose="05000000000000000000" pitchFamily="2" charset="2"/>
              <a:buChar char="n"/>
            </a:pPr>
            <a:endParaRPr lang="en-US" altLang="ru-RU" sz="2000" i="1" baseline="-25000">
              <a:latin typeface="Times New Roman" panose="02020603050405020304" pitchFamily="18" charset="0"/>
              <a:ea typeface="ＭＳ Ｐゴシック" panose="020B0600070205080204" pitchFamily="34" charset="-128"/>
              <a:cs typeface="Arial Unicode MS" pitchFamily="34" charset="-128"/>
            </a:endParaRP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326CFD3D-4662-4A5E-B0C7-1C5876DE792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r>
              <a:rPr lang="ru-RU" altLang="ru-RU" sz="3600"/>
              <a:t>Байес для распознавания спама</a:t>
            </a:r>
            <a:endParaRPr lang="en-US" altLang="ru-RU" sz="3600"/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A15A3528-5C63-4AE0-95BA-A5DA224254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052513"/>
            <a:ext cx="8208962" cy="5805487"/>
          </a:xfrm>
        </p:spPr>
        <p:txBody>
          <a:bodyPr/>
          <a:lstStyle/>
          <a:p>
            <a:pPr defTabSz="457200"/>
            <a:r>
              <a:rPr lang="ru-RU" altLang="ru-RU" sz="2600"/>
              <a:t>Два класса: спам – неспам</a:t>
            </a:r>
          </a:p>
          <a:p>
            <a:pPr defTabSz="457200"/>
            <a:r>
              <a:rPr lang="ru-RU" altLang="ru-RU" sz="2600"/>
              <a:t>Вычисление вероятностей</a:t>
            </a:r>
          </a:p>
          <a:p>
            <a:pPr lvl="1" defTabSz="457200"/>
            <a:r>
              <a:rPr lang="ru-RU" altLang="ru-RU" sz="2100"/>
              <a:t>Вероятности классов: доля каждого класса в обучающей выборке</a:t>
            </a:r>
          </a:p>
          <a:p>
            <a:pPr lvl="1" defTabSz="457200"/>
            <a:r>
              <a:rPr lang="ru-RU" altLang="ru-RU" sz="2100" i="1">
                <a:latin typeface="Times New Roman" panose="02020603050405020304" pitchFamily="18" charset="0"/>
              </a:rPr>
              <a:t>Вероятности признаков </a:t>
            </a:r>
            <a:r>
              <a:rPr lang="en-US" altLang="ru-RU" sz="2100" i="1">
                <a:latin typeface="Times New Roman" panose="02020603050405020304" pitchFamily="18" charset="0"/>
              </a:rPr>
              <a:t>P</a:t>
            </a:r>
            <a:r>
              <a:rPr lang="en-US" altLang="ru-RU" sz="2100">
                <a:latin typeface="Times New Roman" panose="02020603050405020304" pitchFamily="18" charset="0"/>
              </a:rPr>
              <a:t>(</a:t>
            </a:r>
            <a:r>
              <a:rPr lang="en-US" altLang="ru-RU" sz="2100" i="1">
                <a:latin typeface="Times New Roman" panose="02020603050405020304" pitchFamily="18" charset="0"/>
              </a:rPr>
              <a:t>x</a:t>
            </a:r>
            <a:r>
              <a:rPr lang="en-US" altLang="ru-RU" sz="2100" i="1" baseline="-25000">
                <a:latin typeface="Times New Roman" panose="02020603050405020304" pitchFamily="18" charset="0"/>
              </a:rPr>
              <a:t>k</a:t>
            </a:r>
            <a:r>
              <a:rPr lang="en-US" altLang="ru-RU" sz="2100" i="1">
                <a:latin typeface="Times New Roman" panose="02020603050405020304" pitchFamily="18" charset="0"/>
              </a:rPr>
              <a:t> | c</a:t>
            </a:r>
            <a:r>
              <a:rPr lang="en-US" altLang="ru-RU" sz="2100" i="1" baseline="-25000">
                <a:latin typeface="Times New Roman" panose="02020603050405020304" pitchFamily="18" charset="0"/>
              </a:rPr>
              <a:t>j</a:t>
            </a:r>
            <a:r>
              <a:rPr lang="en-US" altLang="ru-RU" sz="2100">
                <a:latin typeface="Times New Roman" panose="02020603050405020304" pitchFamily="18" charset="0"/>
              </a:rPr>
              <a:t>)</a:t>
            </a:r>
            <a:r>
              <a:rPr lang="ru-RU" altLang="ru-RU" sz="2100">
                <a:latin typeface="Times New Roman" panose="02020603050405020304" pitchFamily="18" charset="0"/>
              </a:rPr>
              <a:t>:</a:t>
            </a:r>
            <a:r>
              <a:rPr lang="en-US" altLang="ru-RU" sz="2100" i="1">
                <a:latin typeface="Times New Roman" panose="02020603050405020304" pitchFamily="18" charset="0"/>
              </a:rPr>
              <a:t> </a:t>
            </a:r>
            <a:r>
              <a:rPr lang="ru-RU" altLang="ru-RU" sz="2100" i="1"/>
              <a:t>–</a:t>
            </a:r>
            <a:r>
              <a:rPr lang="ru-RU" altLang="ru-RU" sz="2100" i="1">
                <a:latin typeface="Times New Roman" panose="02020603050405020304" pitchFamily="18" charset="0"/>
              </a:rPr>
              <a:t> количество вхождений в классе</a:t>
            </a:r>
            <a:r>
              <a:rPr lang="en-US" altLang="ru-RU" sz="2100" i="1">
                <a:latin typeface="Times New Roman" panose="02020603050405020304" pitchFamily="18" charset="0"/>
              </a:rPr>
              <a:t>/</a:t>
            </a:r>
            <a:r>
              <a:rPr lang="ru-RU" altLang="ru-RU" sz="2100" i="1">
                <a:latin typeface="Times New Roman" panose="02020603050405020304" pitchFamily="18" charset="0"/>
              </a:rPr>
              <a:t>число признаков в классе</a:t>
            </a:r>
          </a:p>
          <a:p>
            <a:pPr defTabSz="457200"/>
            <a:r>
              <a:rPr lang="ru-RU" altLang="ru-RU" sz="2500"/>
              <a:t>Могут быть варианты формул, связанные с тем, что пропустить спам менее опасно, чем отправить нормальное письмо в спам</a:t>
            </a:r>
          </a:p>
          <a:p>
            <a:pPr defTabSz="457200"/>
            <a:r>
              <a:rPr lang="ru-RU" altLang="ru-RU" sz="2500"/>
              <a:t>Используется во многих системах фильтрации и в настоящее время</a:t>
            </a:r>
          </a:p>
          <a:p>
            <a:pPr lvl="1" defTabSz="457200"/>
            <a:r>
              <a:rPr lang="ru-RU" altLang="ru-RU" sz="2100"/>
              <a:t>Возможно, что предположение о независимости признаков, больше соответствует действительности</a:t>
            </a:r>
            <a:endParaRPr lang="en-US" altLang="ru-RU" sz="2100"/>
          </a:p>
        </p:txBody>
      </p:sp>
      <p:sp>
        <p:nvSpPr>
          <p:cNvPr id="55301" name="TextBox 6">
            <a:extLst>
              <a:ext uri="{FF2B5EF4-FFF2-40B4-BE49-F238E27FC236}">
                <a16:creationId xmlns:a16="http://schemas.microsoft.com/office/drawing/2014/main" id="{DD8D3C21-1A7A-42DD-9B27-E95B53C5A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33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Sec.13.2</a:t>
            </a:r>
          </a:p>
        </p:txBody>
      </p:sp>
      <p:sp>
        <p:nvSpPr>
          <p:cNvPr id="55302" name="Slide Number Placeholder 7">
            <a:extLst>
              <a:ext uri="{FF2B5EF4-FFF2-40B4-BE49-F238E27FC236}">
                <a16:creationId xmlns:a16="http://schemas.microsoft.com/office/drawing/2014/main" id="{D0A519A2-69EE-4D08-920E-796CEC4FD6CB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CAC0360-9F85-4ED4-9CE0-5AAC2FA19FC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4D30D3-643B-43BB-9F7C-22E3BBF6AD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CCACC051-9F01-4FA2-B6F6-736F4CDCB92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3600"/>
              <a:t>Тестирование методов рубрикации</a:t>
            </a:r>
          </a:p>
        </p:txBody>
      </p:sp>
      <p:sp>
        <p:nvSpPr>
          <p:cNvPr id="56323" name="Rectangle 4">
            <a:extLst>
              <a:ext uri="{FF2B5EF4-FFF2-40B4-BE49-F238E27FC236}">
                <a16:creationId xmlns:a16="http://schemas.microsoft.com/office/drawing/2014/main" id="{346243E8-60E1-42AE-969F-DAB3E24263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A12561E-5A58-477A-B324-732CED402B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72D7B541-57F5-45A5-831A-74484C6B54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10668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Коллекция и рубрикатор </a:t>
            </a:r>
            <a:r>
              <a:rPr lang="en-US" altLang="ru-RU" sz="3200">
                <a:solidFill>
                  <a:schemeClr val="tx1"/>
                </a:solidFill>
              </a:rPr>
              <a:t>Reuters</a:t>
            </a:r>
            <a:r>
              <a:rPr lang="ru-RU" altLang="ru-RU" sz="3200">
                <a:solidFill>
                  <a:schemeClr val="tx1"/>
                </a:solidFill>
              </a:rPr>
              <a:t> для автоматического рубрицирования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B1091FB3-41B6-4F20-AE1C-4DEBDBB1C0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8991600" cy="5105400"/>
          </a:xfrm>
        </p:spPr>
        <p:txBody>
          <a:bodyPr/>
          <a:lstStyle/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Более 21 тысячи информационных сообщений из области биржевой торговли и слияния предприятий</a:t>
            </a:r>
          </a:p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Массив разделен на две части: документы для обучения, документы для тестирования</a:t>
            </a:r>
          </a:p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Большинство текстов имеют рубрики, проставленные людьми</a:t>
            </a:r>
          </a:p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Основные рубрики: 135 без иерархии</a:t>
            </a:r>
          </a:p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Примеры рубрик: Золото (товар), Свинец (товар), Кофе и др. товары, Торговля</a:t>
            </a:r>
          </a:p>
          <a:p>
            <a:pPr eaLnBrk="1" hangingPunct="1">
              <a:spcBef>
                <a:spcPct val="30000"/>
              </a:spcBef>
              <a:buClr>
                <a:schemeClr val="tx1"/>
              </a:buClr>
            </a:pPr>
            <a:r>
              <a:rPr lang="ru-RU" altLang="ru-RU" sz="2400"/>
              <a:t>Средняя длина текста - 133 слова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F79175A-06DF-4A82-81BD-CBDDCB6244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>
            <a:extLst>
              <a:ext uri="{FF2B5EF4-FFF2-40B4-BE49-F238E27FC236}">
                <a16:creationId xmlns:a16="http://schemas.microsoft.com/office/drawing/2014/main" id="{0E559D2C-E508-47CA-A9A2-B640EAAFA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8FD34BFB-1A26-42D1-AADE-44DD02DE2F02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8371" name="Text Box 2">
            <a:extLst>
              <a:ext uri="{FF2B5EF4-FFF2-40B4-BE49-F238E27FC236}">
                <a16:creationId xmlns:a16="http://schemas.microsoft.com/office/drawing/2014/main" id="{74B4A668-41C7-454F-AF4F-D6023682C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700"/>
            <a:ext cx="935831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Точность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3600" i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 полнота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3600" i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lang="en-US" altLang="ru-RU" sz="3600" i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8372" name="Text Box 3">
            <a:extLst>
              <a:ext uri="{FF2B5EF4-FFF2-40B4-BE49-F238E27FC236}">
                <a16:creationId xmlns:a16="http://schemas.microsoft.com/office/drawing/2014/main" id="{77EE99AC-1F33-4C1C-B1DA-082F5D328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3063"/>
            <a:ext cx="864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6550" indent="-33655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>
                <a:srgbClr val="437085"/>
              </a:buClr>
              <a:buFontTx/>
              <a:buNone/>
            </a:pPr>
            <a:endParaRPr lang="en-US" altLang="ru-RU" sz="180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3" name="Text Box 4">
            <a:extLst>
              <a:ext uri="{FF2B5EF4-FFF2-40B4-BE49-F238E27FC236}">
                <a16:creationId xmlns:a16="http://schemas.microsoft.com/office/drawing/2014/main" id="{54CB5346-867B-41DA-84F3-ADD907384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de-DE" altLang="ru-RU" sz="1800"/>
          </a:p>
        </p:txBody>
      </p:sp>
      <p:sp>
        <p:nvSpPr>
          <p:cNvPr id="58374" name="Slide Number Placeholder 5">
            <a:extLst>
              <a:ext uri="{FF2B5EF4-FFF2-40B4-BE49-F238E27FC236}">
                <a16:creationId xmlns:a16="http://schemas.microsoft.com/office/drawing/2014/main" id="{6534B8F6-AEED-495D-BA6B-EE7F3AB06454}"/>
              </a:ext>
            </a:extLst>
          </p:cNvPr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A3D5E58-3B42-48D0-AD71-0E329A704222}" type="slidenum">
              <a:rPr lang="en-US" altLang="ru-RU" sz="1400"/>
              <a:pPr eaLnBrk="1" hangingPunct="1">
                <a:spcBef>
                  <a:spcPct val="0"/>
                </a:spcBef>
                <a:buFontTx/>
                <a:buNone/>
              </a:pPr>
              <a:t>54</a:t>
            </a:fld>
            <a:endParaRPr lang="en-US" altLang="ru-RU" sz="1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F574FA-B77E-49E2-BB8A-7D46A057B720}"/>
              </a:ext>
            </a:extLst>
          </p:cNvPr>
          <p:cNvSpPr/>
          <p:nvPr/>
        </p:nvSpPr>
        <p:spPr>
          <a:xfrm>
            <a:off x="285750" y="3679825"/>
            <a:ext cx="8572500" cy="1044575"/>
          </a:xfrm>
          <a:prstGeom prst="rect">
            <a:avLst/>
          </a:prstGeom>
        </p:spPr>
        <p:txBody>
          <a:bodyPr>
            <a:spAutoFit/>
          </a:bodyPr>
          <a:lstStyle/>
          <a:p>
            <a:pPr lvl="4" eaLnBrk="1" hangingPunct="1">
              <a:spcBef>
                <a:spcPts val="700"/>
              </a:spcBef>
              <a:buClr>
                <a:srgbClr val="336699"/>
              </a:buClr>
              <a:defRPr/>
            </a:pPr>
            <a:r>
              <a:rPr lang="en-US" sz="2800" i="1" dirty="0">
                <a:latin typeface="+mj-lt"/>
              </a:rPr>
              <a:t>P</a:t>
            </a:r>
            <a:r>
              <a:rPr lang="en-US" sz="2800" dirty="0">
                <a:latin typeface="+mj-lt"/>
              </a:rPr>
              <a:t> = </a:t>
            </a:r>
            <a:r>
              <a:rPr lang="en-US" sz="2800" i="1" dirty="0">
                <a:latin typeface="+mj-lt"/>
              </a:rPr>
              <a:t>TP </a:t>
            </a:r>
            <a:r>
              <a:rPr lang="en-US" sz="2800" dirty="0">
                <a:latin typeface="+mj-lt"/>
              </a:rPr>
              <a:t>/ ( </a:t>
            </a:r>
            <a:r>
              <a:rPr lang="en-US" sz="2800" i="1" dirty="0">
                <a:latin typeface="+mj-lt"/>
              </a:rPr>
              <a:t>TP</a:t>
            </a:r>
            <a:r>
              <a:rPr lang="en-US" sz="2800" dirty="0">
                <a:latin typeface="+mj-lt"/>
              </a:rPr>
              <a:t> + </a:t>
            </a:r>
            <a:r>
              <a:rPr lang="en-US" sz="2800" i="1" dirty="0">
                <a:latin typeface="+mj-lt"/>
              </a:rPr>
              <a:t>FP</a:t>
            </a:r>
            <a:r>
              <a:rPr lang="en-US" sz="2800" dirty="0">
                <a:latin typeface="+mj-lt"/>
              </a:rPr>
              <a:t>)</a:t>
            </a:r>
          </a:p>
          <a:p>
            <a:pPr lvl="4" eaLnBrk="1" hangingPunct="1">
              <a:spcBef>
                <a:spcPts val="700"/>
              </a:spcBef>
              <a:buClr>
                <a:srgbClr val="336699"/>
              </a:buClr>
              <a:defRPr/>
            </a:pPr>
            <a:r>
              <a:rPr lang="en-US" sz="2800" i="1" dirty="0">
                <a:latin typeface="+mj-lt"/>
              </a:rPr>
              <a:t>R</a:t>
            </a:r>
            <a:r>
              <a:rPr lang="en-US" sz="2800" dirty="0">
                <a:latin typeface="+mj-lt"/>
              </a:rPr>
              <a:t> = </a:t>
            </a:r>
            <a:r>
              <a:rPr lang="en-US" sz="2800" i="1" dirty="0">
                <a:latin typeface="+mj-lt"/>
              </a:rPr>
              <a:t>TP </a:t>
            </a:r>
            <a:r>
              <a:rPr lang="en-US" sz="2800" dirty="0">
                <a:latin typeface="+mj-lt"/>
              </a:rPr>
              <a:t>/ ( </a:t>
            </a:r>
            <a:r>
              <a:rPr lang="en-US" sz="2800" i="1" dirty="0">
                <a:latin typeface="+mj-lt"/>
              </a:rPr>
              <a:t>TP</a:t>
            </a:r>
            <a:r>
              <a:rPr lang="en-US" sz="2800" dirty="0">
                <a:latin typeface="+mj-lt"/>
              </a:rPr>
              <a:t> + </a:t>
            </a:r>
            <a:r>
              <a:rPr lang="en-US" sz="2800" i="1" dirty="0">
                <a:latin typeface="+mj-lt"/>
              </a:rPr>
              <a:t>FN</a:t>
            </a:r>
            <a:r>
              <a:rPr lang="en-US" sz="2800" dirty="0">
                <a:latin typeface="+mj-lt"/>
              </a:rPr>
              <a:t>)</a:t>
            </a:r>
          </a:p>
        </p:txBody>
      </p:sp>
      <p:pic>
        <p:nvPicPr>
          <p:cNvPr id="58376" name="Picture 7" descr="1355.png">
            <a:extLst>
              <a:ext uri="{FF2B5EF4-FFF2-40B4-BE49-F238E27FC236}">
                <a16:creationId xmlns:a16="http://schemas.microsoft.com/office/drawing/2014/main" id="{8417DF32-FDD2-4677-893B-8BAF037F48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286000"/>
            <a:ext cx="857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8ED3D25-461C-46AD-B477-56517A29D0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>
            <a:extLst>
              <a:ext uri="{FF2B5EF4-FFF2-40B4-BE49-F238E27FC236}">
                <a16:creationId xmlns:a16="http://schemas.microsoft.com/office/drawing/2014/main" id="{441D2A6D-1D9F-482F-BC1B-6B1FE023C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D74064A-21C1-47FB-B2F2-57D3D0EB5D9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0419" name="Text Box 2">
            <a:extLst>
              <a:ext uri="{FF2B5EF4-FFF2-40B4-BE49-F238E27FC236}">
                <a16:creationId xmlns:a16="http://schemas.microsoft.com/office/drawing/2014/main" id="{3BAFBEE4-8DDD-4329-9E9B-C39116230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700"/>
            <a:ext cx="935831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	</a:t>
            </a:r>
            <a:r>
              <a:rPr lang="ru-RU" altLang="ru-RU" sz="3600">
                <a:solidFill>
                  <a:srgbClr val="000000"/>
                </a:solidFill>
                <a:cs typeface="Arial" panose="020B0604020202020204" pitchFamily="34" charset="0"/>
              </a:rPr>
              <a:t>Комбинированная мера</a:t>
            </a:r>
            <a:r>
              <a:rPr lang="en-US" altLang="ru-RU" sz="3600">
                <a:solidFill>
                  <a:srgbClr val="000000"/>
                </a:solidFill>
                <a:cs typeface="Arial" panose="020B0604020202020204" pitchFamily="34" charset="0"/>
              </a:rPr>
              <a:t>: </a:t>
            </a:r>
            <a:r>
              <a:rPr lang="en-US" altLang="ru-RU" sz="3600" i="1">
                <a:solidFill>
                  <a:srgbClr val="000000"/>
                </a:solidFill>
                <a:cs typeface="Arial" panose="020B0604020202020204" pitchFamily="34" charset="0"/>
              </a:rPr>
              <a:t>F</a:t>
            </a:r>
          </a:p>
        </p:txBody>
      </p:sp>
      <p:sp>
        <p:nvSpPr>
          <p:cNvPr id="60420" name="Text Box 3">
            <a:extLst>
              <a:ext uri="{FF2B5EF4-FFF2-40B4-BE49-F238E27FC236}">
                <a16:creationId xmlns:a16="http://schemas.microsoft.com/office/drawing/2014/main" id="{8E50D6F1-9343-430F-A1BE-7C8E87645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3063"/>
            <a:ext cx="864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6550" indent="-33655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>
                <a:srgbClr val="437085"/>
              </a:buClr>
              <a:buFontTx/>
              <a:buNone/>
            </a:pPr>
            <a:endParaRPr lang="en-US" altLang="ru-RU" sz="180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421" name="Text Box 4">
            <a:extLst>
              <a:ext uri="{FF2B5EF4-FFF2-40B4-BE49-F238E27FC236}">
                <a16:creationId xmlns:a16="http://schemas.microsoft.com/office/drawing/2014/main" id="{BE12E9EB-0E01-4FBC-8179-00B6FFEA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de-DE" altLang="ru-RU" sz="1800"/>
          </a:p>
        </p:txBody>
      </p:sp>
      <p:sp>
        <p:nvSpPr>
          <p:cNvPr id="60422" name="Slide Number Placeholder 5">
            <a:extLst>
              <a:ext uri="{FF2B5EF4-FFF2-40B4-BE49-F238E27FC236}">
                <a16:creationId xmlns:a16="http://schemas.microsoft.com/office/drawing/2014/main" id="{D0D7831F-FC7C-4BF9-AF7A-B8D907F9C6E7}"/>
              </a:ext>
            </a:extLst>
          </p:cNvPr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C1BD93E-BED1-461F-A8E8-DBBE6726D713}" type="slidenum">
              <a:rPr lang="en-US" altLang="ru-RU" sz="1400"/>
              <a:pPr eaLnBrk="1" hangingPunct="1">
                <a:spcBef>
                  <a:spcPct val="0"/>
                </a:spcBef>
                <a:buFontTx/>
                <a:buNone/>
              </a:pPr>
              <a:t>55</a:t>
            </a:fld>
            <a:endParaRPr lang="en-US" altLang="ru-RU" sz="1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8B9387-2F76-4E2A-9F28-8F7C711D2294}"/>
              </a:ext>
            </a:extLst>
          </p:cNvPr>
          <p:cNvSpPr/>
          <p:nvPr/>
        </p:nvSpPr>
        <p:spPr>
          <a:xfrm>
            <a:off x="285750" y="1822450"/>
            <a:ext cx="8572500" cy="14700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eaLnBrk="1" hangingPunct="1">
              <a:spcBef>
                <a:spcPts val="700"/>
              </a:spcBef>
              <a:buClr>
                <a:srgbClr val="336699"/>
              </a:buClr>
              <a:defRPr/>
            </a:pPr>
            <a:endParaRPr lang="en-US" dirty="0">
              <a:latin typeface="+mj-lt"/>
            </a:endParaRP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de-DE" dirty="0">
                <a:latin typeface="+mj-lt"/>
              </a:rPr>
              <a:t> </a:t>
            </a: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defRPr/>
            </a:pPr>
            <a:endParaRPr lang="de-DE" dirty="0">
              <a:latin typeface="+mj-lt"/>
            </a:endParaRP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endParaRPr lang="en-US" dirty="0">
              <a:latin typeface="+mj-lt"/>
            </a:endParaRPr>
          </a:p>
        </p:txBody>
      </p:sp>
      <p:pic>
        <p:nvPicPr>
          <p:cNvPr id="60424" name="Picture 7" descr="13561.png">
            <a:extLst>
              <a:ext uri="{FF2B5EF4-FFF2-40B4-BE49-F238E27FC236}">
                <a16:creationId xmlns:a16="http://schemas.microsoft.com/office/drawing/2014/main" id="{B87C56F4-57FF-406B-850B-67B47650F2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14563"/>
            <a:ext cx="478631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8" descr="13562.png">
            <a:extLst>
              <a:ext uri="{FF2B5EF4-FFF2-40B4-BE49-F238E27FC236}">
                <a16:creationId xmlns:a16="http://schemas.microsoft.com/office/drawing/2014/main" id="{3CC2FDD5-95A3-4D9C-8812-794071F149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143375"/>
            <a:ext cx="350043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15E6FA-9670-4946-8105-A9825DB35D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>
            <a:extLst>
              <a:ext uri="{FF2B5EF4-FFF2-40B4-BE49-F238E27FC236}">
                <a16:creationId xmlns:a16="http://schemas.microsoft.com/office/drawing/2014/main" id="{F3C09A19-CBEF-448D-A633-1A35E0FEA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8F51684-1711-4B6C-B797-7C0B56AE1442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2467" name="Text Box 2">
            <a:extLst>
              <a:ext uri="{FF2B5EF4-FFF2-40B4-BE49-F238E27FC236}">
                <a16:creationId xmlns:a16="http://schemas.microsoft.com/office/drawing/2014/main" id="{D09F383B-852D-49D3-838F-5F13C1357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700"/>
            <a:ext cx="8929688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	</a:t>
            </a:r>
            <a:r>
              <a:rPr lang="ru-RU" altLang="ru-RU" sz="3600">
                <a:solidFill>
                  <a:srgbClr val="000000"/>
                </a:solidFill>
                <a:cs typeface="Arial" panose="020B0604020202020204" pitchFamily="34" charset="0"/>
              </a:rPr>
              <a:t>Усреднение</a:t>
            </a:r>
            <a:r>
              <a:rPr lang="en-US" altLang="ru-RU" sz="3600">
                <a:solidFill>
                  <a:srgbClr val="000000"/>
                </a:solidFill>
                <a:cs typeface="Arial" panose="020B0604020202020204" pitchFamily="34" charset="0"/>
              </a:rPr>
              <a:t>: Micro vs. Macro</a:t>
            </a:r>
            <a:endParaRPr lang="en-US" altLang="ru-RU" sz="3600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2468" name="Text Box 3">
            <a:extLst>
              <a:ext uri="{FF2B5EF4-FFF2-40B4-BE49-F238E27FC236}">
                <a16:creationId xmlns:a16="http://schemas.microsoft.com/office/drawing/2014/main" id="{115BB200-E628-480C-8290-A434C4558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643063"/>
            <a:ext cx="864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6550" indent="-33655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>
                <a:srgbClr val="437085"/>
              </a:buClr>
              <a:buFontTx/>
              <a:buNone/>
            </a:pPr>
            <a:endParaRPr lang="en-US" altLang="ru-RU" sz="180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469" name="Text Box 4">
            <a:extLst>
              <a:ext uri="{FF2B5EF4-FFF2-40B4-BE49-F238E27FC236}">
                <a16:creationId xmlns:a16="http://schemas.microsoft.com/office/drawing/2014/main" id="{1568E0C6-7006-4852-8C4A-93817C03E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de-DE" altLang="ru-RU" sz="1800"/>
          </a:p>
        </p:txBody>
      </p:sp>
      <p:sp>
        <p:nvSpPr>
          <p:cNvPr id="62470" name="Slide Number Placeholder 5">
            <a:extLst>
              <a:ext uri="{FF2B5EF4-FFF2-40B4-BE49-F238E27FC236}">
                <a16:creationId xmlns:a16="http://schemas.microsoft.com/office/drawing/2014/main" id="{A6228F74-9B74-446D-8B05-BB02E5B0FDC2}"/>
              </a:ext>
            </a:extLst>
          </p:cNvPr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5E258B7-AAF1-4E26-B68E-30C90900B7BC}" type="slidenum">
              <a:rPr lang="en-US" altLang="ru-RU" sz="1400"/>
              <a:pPr eaLnBrk="1" hangingPunct="1">
                <a:spcBef>
                  <a:spcPct val="0"/>
                </a:spcBef>
                <a:buFontTx/>
                <a:buNone/>
              </a:pPr>
              <a:t>56</a:t>
            </a:fld>
            <a:endParaRPr lang="en-US" altLang="ru-RU" sz="1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EC8020-C46C-4295-A310-2939EB26E380}"/>
              </a:ext>
            </a:extLst>
          </p:cNvPr>
          <p:cNvSpPr/>
          <p:nvPr/>
        </p:nvSpPr>
        <p:spPr>
          <a:xfrm>
            <a:off x="285750" y="1643063"/>
            <a:ext cx="8572500" cy="41338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Посчитали меру оценки </a:t>
            </a:r>
            <a:r>
              <a:rPr lang="en-US" sz="2400" dirty="0">
                <a:latin typeface="+mj-lt"/>
              </a:rPr>
              <a:t>(</a:t>
            </a:r>
            <a:r>
              <a:rPr lang="en-US" sz="2400" i="1" dirty="0">
                <a:latin typeface="+mj-lt"/>
              </a:rPr>
              <a:t>F</a:t>
            </a:r>
            <a:r>
              <a:rPr lang="en-US" sz="2400" baseline="-25000" dirty="0">
                <a:latin typeface="+mj-lt"/>
              </a:rPr>
              <a:t>1</a:t>
            </a:r>
            <a:r>
              <a:rPr lang="en-US" sz="2400" dirty="0">
                <a:latin typeface="+mj-lt"/>
              </a:rPr>
              <a:t>) for </a:t>
            </a:r>
            <a:r>
              <a:rPr lang="en-US" sz="2400" dirty="0">
                <a:solidFill>
                  <a:srgbClr val="0070C0"/>
                </a:solidFill>
                <a:latin typeface="+mj-lt"/>
              </a:rPr>
              <a:t>one class</a:t>
            </a:r>
            <a:r>
              <a:rPr lang="en-US" sz="2400" dirty="0">
                <a:latin typeface="+mj-lt"/>
              </a:rPr>
              <a:t>.</a:t>
            </a: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Как агрегировать оценки </a:t>
            </a:r>
            <a:r>
              <a:rPr lang="en-US" sz="2400" dirty="0">
                <a:latin typeface="+mj-lt"/>
              </a:rPr>
              <a:t>F1 </a:t>
            </a:r>
            <a:r>
              <a:rPr lang="ru-RU" sz="2400" dirty="0">
                <a:latin typeface="+mj-lt"/>
              </a:rPr>
              <a:t>для многих классов</a:t>
            </a:r>
            <a:r>
              <a:rPr lang="en-US" sz="2400" dirty="0">
                <a:latin typeface="+mj-lt"/>
              </a:rPr>
              <a:t>.</a:t>
            </a: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de-DE" sz="2400" dirty="0" err="1">
                <a:solidFill>
                  <a:srgbClr val="0070C0"/>
                </a:solidFill>
                <a:latin typeface="+mj-lt"/>
              </a:rPr>
              <a:t>Macroaveraging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 - </a:t>
            </a:r>
            <a:r>
              <a:rPr lang="ru-RU" sz="2400" dirty="0" err="1">
                <a:solidFill>
                  <a:srgbClr val="0070C0"/>
                </a:solidFill>
                <a:latin typeface="+mj-lt"/>
              </a:rPr>
              <a:t>макроусреднение</a:t>
            </a:r>
            <a:endParaRPr lang="de-DE" sz="2400" dirty="0">
              <a:solidFill>
                <a:srgbClr val="0070C0"/>
              </a:solidFill>
              <a:latin typeface="+mj-lt"/>
            </a:endParaRP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Посчитать</a:t>
            </a:r>
            <a:r>
              <a:rPr lang="en-US" sz="2400" dirty="0"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F</a:t>
            </a:r>
            <a:r>
              <a:rPr lang="en-US" sz="2400" baseline="-25000" dirty="0">
                <a:latin typeface="+mj-lt"/>
              </a:rPr>
              <a:t>1</a:t>
            </a:r>
            <a:r>
              <a:rPr lang="en-US" sz="2400" dirty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для каждого из</a:t>
            </a:r>
            <a:r>
              <a:rPr lang="en-US" sz="2400" dirty="0"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C</a:t>
            </a:r>
            <a:r>
              <a:rPr lang="en-US" sz="2400" dirty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классов</a:t>
            </a:r>
            <a:endParaRPr lang="en-US" sz="2400" dirty="0">
              <a:latin typeface="+mj-lt"/>
            </a:endParaRP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Среднее арифметическое для этих </a:t>
            </a:r>
            <a:r>
              <a:rPr lang="de-DE" sz="2400" i="1" dirty="0">
                <a:latin typeface="+mj-lt"/>
              </a:rPr>
              <a:t>C</a:t>
            </a:r>
            <a:r>
              <a:rPr lang="de-DE" sz="2400" dirty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чисел</a:t>
            </a:r>
            <a:endParaRPr lang="de-DE" sz="2400" dirty="0">
              <a:latin typeface="+mj-lt"/>
            </a:endParaRP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de-DE" sz="2400" dirty="0" err="1">
                <a:solidFill>
                  <a:srgbClr val="0070C0"/>
                </a:solidFill>
                <a:latin typeface="+mj-lt"/>
              </a:rPr>
              <a:t>Microaveraging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 - </a:t>
            </a:r>
            <a:r>
              <a:rPr lang="ru-RU" sz="2400" dirty="0" err="1">
                <a:solidFill>
                  <a:srgbClr val="0070C0"/>
                </a:solidFill>
                <a:latin typeface="+mj-lt"/>
              </a:rPr>
              <a:t>микроусреднение</a:t>
            </a:r>
            <a:endParaRPr lang="de-DE" sz="2400" dirty="0">
              <a:solidFill>
                <a:srgbClr val="0070C0"/>
              </a:solidFill>
              <a:latin typeface="+mj-lt"/>
            </a:endParaRP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Посчитать </a:t>
            </a:r>
            <a:r>
              <a:rPr lang="en-US" sz="2400" dirty="0">
                <a:latin typeface="+mj-lt"/>
              </a:rPr>
              <a:t> TP, FP, FN </a:t>
            </a:r>
            <a:r>
              <a:rPr lang="ru-RU" sz="2400" dirty="0">
                <a:latin typeface="+mj-lt"/>
              </a:rPr>
              <a:t>для каждого из </a:t>
            </a:r>
            <a:r>
              <a:rPr lang="en-US" sz="2400" i="1" dirty="0">
                <a:latin typeface="+mj-lt"/>
              </a:rPr>
              <a:t>C </a:t>
            </a:r>
            <a:r>
              <a:rPr lang="en-US" sz="2400" dirty="0">
                <a:latin typeface="+mj-lt"/>
              </a:rPr>
              <a:t>classes</a:t>
            </a: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 Суммировать эти С чисел для каждого показателя</a:t>
            </a:r>
            <a:endParaRPr lang="en-US" sz="2400" dirty="0">
              <a:latin typeface="+mj-lt"/>
            </a:endParaRP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Посчитать</a:t>
            </a:r>
            <a:r>
              <a:rPr lang="en-US" sz="2400" dirty="0"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F</a:t>
            </a:r>
            <a:r>
              <a:rPr lang="en-US" sz="2400" baseline="-25000" dirty="0">
                <a:latin typeface="+mj-lt"/>
              </a:rPr>
              <a:t>1</a:t>
            </a:r>
            <a:r>
              <a:rPr lang="en-US" sz="2400" dirty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для суммированных </a:t>
            </a:r>
            <a:r>
              <a:rPr lang="en-US" sz="2400" dirty="0">
                <a:latin typeface="+mj-lt"/>
              </a:rPr>
              <a:t>TP, FP, FN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086530-B0D5-40FF-8450-B2FF07A506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8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id="{70459874-CD89-4117-94EB-B16337EB8BD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altLang="ru-RU"/>
          </a:p>
        </p:txBody>
      </p:sp>
      <p:sp>
        <p:nvSpPr>
          <p:cNvPr id="64515" name="Content Placeholder 2">
            <a:extLst>
              <a:ext uri="{FF2B5EF4-FFF2-40B4-BE49-F238E27FC236}">
                <a16:creationId xmlns:a16="http://schemas.microsoft.com/office/drawing/2014/main" id="{38E2444B-0D51-4C24-BC5A-C8BA46750330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defTabSz="457200" eaLnBrk="1" hangingPunct="1"/>
            <a:endParaRPr lang="ru-RU" altLang="ru-RU"/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C1D3780B-EB79-4D7A-9752-D435C3D438C1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8F6D152-BE98-49FD-9DDC-213543C12E20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64517" name="Picture 4">
            <a:extLst>
              <a:ext uri="{FF2B5EF4-FFF2-40B4-BE49-F238E27FC236}">
                <a16:creationId xmlns:a16="http://schemas.microsoft.com/office/drawing/2014/main" id="{55D825DE-245D-44A4-A7D2-B487FF243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05850" cy="63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TextBox 4">
            <a:extLst>
              <a:ext uri="{FF2B5EF4-FFF2-40B4-BE49-F238E27FC236}">
                <a16:creationId xmlns:a16="http://schemas.microsoft.com/office/drawing/2014/main" id="{58C43491-742F-467C-9A98-6ABF9ABFB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3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15.2.4</a:t>
            </a:r>
          </a:p>
        </p:txBody>
      </p:sp>
      <p:sp>
        <p:nvSpPr>
          <p:cNvPr id="64519" name="Text Box 7">
            <a:extLst>
              <a:ext uri="{FF2B5EF4-FFF2-40B4-BE49-F238E27FC236}">
                <a16:creationId xmlns:a16="http://schemas.microsoft.com/office/drawing/2014/main" id="{A4F947C6-EB3C-4276-8A58-7DD84E966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-79375"/>
            <a:ext cx="41036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Результаты на коллекции </a:t>
            </a:r>
            <a:r>
              <a:rPr lang="en-US" altLang="ru-RU" sz="1800" b="1"/>
              <a:t>Reuter</a:t>
            </a:r>
            <a:endParaRPr lang="ru-RU" altLang="ru-RU" sz="18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575EA1E-CB66-4D30-AD0D-2053152DE0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5DBF833A-6B37-4978-A268-559D1A3EE3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Домашняя задача 1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7B044B25-C71C-424D-8057-11B5BF8B49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/>
              <a:t>Система рубрикации должна классифицировать поток документов по двум рубрикам.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Эксперт отнес к первой рубрике 75 документов, ко второй рубрике – 50 документов.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Система отнесла: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- к первой рубрике 100 документов, из них 50 правильно.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- ко второй рубрике 40 документов, из них 30 правильно.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Найти макро-характеристики качества классификации (точность, полноту, F-меру) - и микро- характеристики (точность,  полноту,  F-меру).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DD5CA781-9B29-4246-A6F9-955E7933433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200"/>
              <a:t>Домашняя задача 2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E10A57B0-FE3F-4EC1-B533-7903A9C61EE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428750"/>
            <a:ext cx="8229600" cy="4725988"/>
          </a:xfrm>
        </p:spPr>
        <p:txBody>
          <a:bodyPr/>
          <a:lstStyle/>
          <a:p>
            <a:r>
              <a:rPr lang="ru-RU" altLang="ru-RU"/>
              <a:t>Даны документы и их классы С1 и С2</a:t>
            </a:r>
          </a:p>
          <a:p>
            <a:r>
              <a:rPr lang="ru-RU" altLang="ru-RU"/>
              <a:t>D1=(X1,X2, X3) 			C1</a:t>
            </a:r>
          </a:p>
          <a:p>
            <a:r>
              <a:rPr lang="ru-RU" altLang="ru-RU"/>
              <a:t>D2=(X1, X2, X4)			C1		</a:t>
            </a:r>
          </a:p>
          <a:p>
            <a:r>
              <a:rPr lang="ru-RU" altLang="ru-RU"/>
              <a:t>D3=(X4, X5, X6)			C2					</a:t>
            </a:r>
          </a:p>
          <a:p>
            <a:r>
              <a:rPr lang="ru-RU" altLang="ru-RU"/>
              <a:t>Определить класс документа</a:t>
            </a:r>
            <a:r>
              <a:rPr lang="en-US" altLang="ru-RU"/>
              <a:t> </a:t>
            </a:r>
            <a:r>
              <a:rPr lang="ru-RU" altLang="ru-RU"/>
              <a:t>на основе метода наивного Байеса </a:t>
            </a:r>
          </a:p>
          <a:p>
            <a:r>
              <a:rPr lang="ru-RU" altLang="ru-RU"/>
              <a:t>D4 (X1, X4, X5)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>
            <a:extLst>
              <a:ext uri="{FF2B5EF4-FFF2-40B4-BE49-F238E27FC236}">
                <a16:creationId xmlns:a16="http://schemas.microsoft.com/office/drawing/2014/main" id="{6732F7B4-09AC-4F0E-B9D8-F2A52F7B4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18488" cy="836613"/>
          </a:xfrm>
        </p:spPr>
        <p:txBody>
          <a:bodyPr/>
          <a:lstStyle/>
          <a:p>
            <a:r>
              <a:rPr lang="ru-RU" altLang="ru-RU" sz="3200"/>
              <a:t>Корпоративный портал Банка России</a:t>
            </a:r>
          </a:p>
        </p:txBody>
      </p:sp>
      <p:pic>
        <p:nvPicPr>
          <p:cNvPr id="8195" name="Picture 2">
            <a:extLst>
              <a:ext uri="{FF2B5EF4-FFF2-40B4-BE49-F238E27FC236}">
                <a16:creationId xmlns:a16="http://schemas.microsoft.com/office/drawing/2014/main" id="{9EFF01C0-0C4A-4129-8EB9-5DA363B16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620713"/>
            <a:ext cx="8715375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F236599-67DF-44CA-B4E9-CD3EBA9200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7C39D84C-288F-4A7C-A507-4FC30D928E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600"/>
              <a:t>Задание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AAEB3299-AEE7-4E37-AEE7-4D8C68D23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362950" cy="54737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Зайти </a:t>
            </a:r>
            <a:r>
              <a:rPr lang="en-US" altLang="ru-RU" sz="2800"/>
              <a:t>news.yandex.ru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Набрать 10 разных текстов из рубрики Политика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И 10 текстов из другой рубрики, например,</a:t>
            </a:r>
            <a:r>
              <a:rPr lang="en-US" altLang="ru-RU" sz="2800"/>
              <a:t> </a:t>
            </a:r>
            <a:r>
              <a:rPr lang="ru-RU" altLang="ru-RU" sz="2800"/>
              <a:t>Спорт (или другая)</a:t>
            </a:r>
            <a:endParaRPr lang="en-US" altLang="ru-RU" sz="2800"/>
          </a:p>
          <a:p>
            <a:pPr>
              <a:lnSpc>
                <a:spcPct val="90000"/>
              </a:lnSpc>
            </a:pPr>
            <a:endParaRPr lang="en-US" altLang="ru-RU" sz="2800"/>
          </a:p>
          <a:p>
            <a:pPr>
              <a:lnSpc>
                <a:spcPct val="90000"/>
              </a:lnSpc>
            </a:pPr>
            <a:r>
              <a:rPr lang="ru-RU" altLang="ru-RU" sz="2800"/>
              <a:t>Итого – 20 текстов в двух рубриках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Система классификации методом Байеса</a:t>
            </a:r>
          </a:p>
          <a:p>
            <a:pPr lvl="1">
              <a:lnSpc>
                <a:spcPct val="90000"/>
              </a:lnSpc>
            </a:pPr>
            <a:r>
              <a:rPr lang="ru-RU" altLang="ru-RU" sz="2400"/>
              <a:t>Можно задать текст и система будет классифицировать</a:t>
            </a:r>
          </a:p>
          <a:p>
            <a:pPr lvl="1">
              <a:lnSpc>
                <a:spcPct val="90000"/>
              </a:lnSpc>
            </a:pPr>
            <a:r>
              <a:rPr lang="ru-RU" altLang="ru-RU" sz="2400"/>
              <a:t>Показывать полученные веса классов для текущего документа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211D67-B62C-43E2-A8A5-F20DA30030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9144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</a:rPr>
              <a:t>Методы рубрицирования текстов</a:t>
            </a:r>
            <a:r>
              <a:rPr lang="ru-RU" altLang="ru-RU"/>
              <a:t> 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8EEC11-0136-457E-838D-82A4F619F8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620000" cy="4518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Ручное рубрицирование</a:t>
            </a:r>
          </a:p>
          <a:p>
            <a:pPr eaLnBrk="1" hangingPunct="1">
              <a:lnSpc>
                <a:spcPct val="90000"/>
              </a:lnSpc>
            </a:pPr>
            <a:endParaRPr lang="ru-RU" altLang="ru-RU"/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Автоматическое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Инженерный подход (=методы, основанные на знаниях, экспертные методы)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Методы машинного обучения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/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Полуавтоматическое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BD83806-EF76-4FE9-A8A7-0BE56516E5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630CB99-BFD2-48BA-B080-9508A1A2C8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07438" cy="7620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</a:rPr>
              <a:t>Ручное рубрицирование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6399912-77E5-42C6-AC36-E68D88CC6C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838200"/>
            <a:ext cx="8153400" cy="5791200"/>
          </a:xfrm>
        </p:spPr>
        <p:txBody>
          <a:bodyPr/>
          <a:lstStyle/>
          <a:p>
            <a:pPr eaLnBrk="1" hangingPunct="1"/>
            <a:r>
              <a:rPr lang="ru-RU" altLang="ru-RU" sz="2800"/>
              <a:t>Высокая точность рубрицирования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Обычно процент документов, в которых проставлена явно неправильная рубрика, чрезвычайно мал</a:t>
            </a:r>
            <a:r>
              <a:rPr lang="en-US" altLang="ru-RU" sz="2400"/>
              <a:t> </a:t>
            </a:r>
            <a:r>
              <a:rPr lang="ru-RU" altLang="ru-RU" sz="2400"/>
              <a:t>(если работают специалисты)</a:t>
            </a:r>
            <a:endParaRPr lang="en-US" altLang="ru-RU" sz="2400"/>
          </a:p>
          <a:p>
            <a:pPr eaLnBrk="1" hangingPunct="1"/>
            <a:r>
              <a:rPr lang="ru-RU" altLang="ru-RU" sz="2800"/>
              <a:t>Низкая скорость обработки документов</a:t>
            </a:r>
          </a:p>
          <a:p>
            <a:pPr eaLnBrk="1" hangingPunct="1"/>
            <a:r>
              <a:rPr lang="ru-RU" altLang="ru-RU" sz="2800"/>
              <a:t>Используется:</a:t>
            </a:r>
          </a:p>
          <a:p>
            <a:pPr lvl="1" eaLnBrk="1" hangingPunct="1"/>
            <a:r>
              <a:rPr lang="ru-RU" altLang="ru-RU" sz="2400"/>
              <a:t>Парламентские службы,</a:t>
            </a:r>
          </a:p>
          <a:p>
            <a:pPr lvl="1" eaLnBrk="1" hangingPunct="1"/>
            <a:r>
              <a:rPr lang="en-US" altLang="ru-RU" sz="2400"/>
              <a:t>Looksmart, about.com, ODP, PubMed</a:t>
            </a:r>
            <a:endParaRPr lang="ru-RU" altLang="ru-RU" sz="2400"/>
          </a:p>
          <a:p>
            <a:pPr lvl="1" eaLnBrk="1" hangingPunct="1"/>
            <a:r>
              <a:rPr lang="ru-RU" altLang="ru-RU" sz="2400"/>
              <a:t>Библиотеки (УДК</a:t>
            </a:r>
            <a:r>
              <a:rPr lang="ru-RU" altLang="ru-RU" sz="2400" b="1"/>
              <a:t>)</a:t>
            </a:r>
          </a:p>
          <a:p>
            <a:pPr lvl="1" eaLnBrk="1" hangingPunct="1">
              <a:buFontTx/>
              <a:buNone/>
            </a:pPr>
            <a:endParaRPr lang="ru-RU" altLang="ru-RU" sz="2400" b="1"/>
          </a:p>
          <a:p>
            <a:pPr eaLnBrk="1" hangingPunct="1"/>
            <a:endParaRPr lang="en-US" altLang="ru-RU" sz="2400" b="1"/>
          </a:p>
          <a:p>
            <a:pPr eaLnBrk="1" hangingPunct="1"/>
            <a:endParaRPr lang="ru-RU" altLang="ru-RU" sz="28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9AE303-49F7-4499-978A-4E7C93F768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F305E1A-22E8-4F8E-97A9-CF7196862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8062913" cy="719137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</a:rPr>
              <a:t>Автоматическая рубрикация:</a:t>
            </a:r>
            <a:br>
              <a:rPr lang="en-US" altLang="ru-RU" sz="3600">
                <a:solidFill>
                  <a:srgbClr val="990099"/>
                </a:solidFill>
              </a:rPr>
            </a:br>
            <a:r>
              <a:rPr lang="ru-RU" altLang="ru-RU" sz="3600">
                <a:solidFill>
                  <a:srgbClr val="990099"/>
                </a:solidFill>
              </a:rPr>
              <a:t>Инженерный подход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F2EB3112-9D83-4A8A-9C7E-EF755D9CF5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066800"/>
            <a:ext cx="7848600" cy="5410200"/>
          </a:xfrm>
        </p:spPr>
        <p:txBody>
          <a:bodyPr/>
          <a:lstStyle/>
          <a:p>
            <a:pPr eaLnBrk="1" hangingPunct="1"/>
            <a:r>
              <a:rPr lang="ru-RU" altLang="ru-RU" sz="2400"/>
              <a:t>Основное предположение: рубрикатор создается осмысленно, содержание рубрики можно выразить ограниченным количеством понятий в виде формулы</a:t>
            </a:r>
            <a:endParaRPr lang="en-US" altLang="ru-RU" sz="2400"/>
          </a:p>
          <a:p>
            <a:pPr eaLnBrk="1" hangingPunct="1"/>
            <a:r>
              <a:rPr lang="ru-RU" altLang="ru-RU" sz="2400"/>
              <a:t>Эксперты описывают смысл рубрики в виде булевских выражений, правил продукции </a:t>
            </a:r>
            <a:endParaRPr lang="en-US" altLang="ru-RU" sz="2400"/>
          </a:p>
          <a:p>
            <a:pPr eaLnBrk="1" hangingPunct="1"/>
            <a:r>
              <a:rPr lang="en-US" altLang="ru-RU" sz="2400"/>
              <a:t>Construe system (Hayes)</a:t>
            </a:r>
          </a:p>
          <a:p>
            <a:pPr lvl="1" eaLnBrk="1" hangingPunct="1"/>
            <a:r>
              <a:rPr lang="en-US" altLang="ru-RU" sz="2400"/>
              <a:t>Reuter news story</a:t>
            </a:r>
            <a:endParaRPr lang="ru-RU" altLang="ru-RU" sz="2400"/>
          </a:p>
          <a:p>
            <a:pPr lvl="1" eaLnBrk="1" hangingPunct="1"/>
            <a:r>
              <a:rPr lang="en-US" altLang="ru-RU" sz="2400"/>
              <a:t>674 </a:t>
            </a:r>
            <a:r>
              <a:rPr lang="ru-RU" altLang="ru-RU" sz="2400"/>
              <a:t>рубрики: 135 тематических рубрик + география…</a:t>
            </a:r>
          </a:p>
          <a:p>
            <a:pPr lvl="1" eaLnBrk="1" hangingPunct="1"/>
            <a:r>
              <a:rPr lang="ru-RU" altLang="ru-RU" sz="2400"/>
              <a:t>4 человеко-года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94 % полноты и 84 % точности на 723 текстах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49C6C81-723D-45FA-A6A7-D739C7929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2035</Words>
  <Application>Microsoft Office PowerPoint</Application>
  <PresentationFormat>Экран (4:3)</PresentationFormat>
  <Paragraphs>426</Paragraphs>
  <Slides>60</Slides>
  <Notes>4</Notes>
  <HiddenSlides>0</HiddenSlides>
  <MMClips>57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60</vt:i4>
      </vt:variant>
    </vt:vector>
  </HeadingPairs>
  <TitlesOfParts>
    <vt:vector size="74" baseType="lpstr">
      <vt:lpstr>Arial</vt:lpstr>
      <vt:lpstr>Arial Unicode MS</vt:lpstr>
      <vt:lpstr>Calibri</vt:lpstr>
      <vt:lpstr>Comic Sans MS</vt:lpstr>
      <vt:lpstr>Courier New</vt:lpstr>
      <vt:lpstr>HE_TERMINAL</vt:lpstr>
      <vt:lpstr>Helvetica-Narrow</vt:lpstr>
      <vt:lpstr>Lucida Sans</vt:lpstr>
      <vt:lpstr>Rockwell</vt:lpstr>
      <vt:lpstr>Times New Roman</vt:lpstr>
      <vt:lpstr>Wingdings</vt:lpstr>
      <vt:lpstr>Оформление по умолчанию</vt:lpstr>
      <vt:lpstr>Формула</vt:lpstr>
      <vt:lpstr>Equation</vt:lpstr>
      <vt:lpstr>Автоматическая классификация текстов</vt:lpstr>
      <vt:lpstr>Классификация текстов</vt:lpstr>
      <vt:lpstr>Тематическая классификация (рубрикация) текстов</vt:lpstr>
      <vt:lpstr>Яндекс-новости</vt:lpstr>
      <vt:lpstr>Рубрикатор  нормативно-правовых актов</vt:lpstr>
      <vt:lpstr>Корпоративный портал Банка России</vt:lpstr>
      <vt:lpstr>Методы рубрицирования текстов </vt:lpstr>
      <vt:lpstr>Ручное рубрицирование</vt:lpstr>
      <vt:lpstr>Автоматическая рубрикация: Инженерный подход</vt:lpstr>
      <vt:lpstr>Reuters: пример описания рубрики</vt:lpstr>
      <vt:lpstr>Автоматическая рубрикация: Методы машинного обучения</vt:lpstr>
      <vt:lpstr>Методы машинного для задачи автоматической рубрикации</vt:lpstr>
      <vt:lpstr>Классификаторы на основе  пространства векторов</vt:lpstr>
      <vt:lpstr>Классификация на основе  пространства векторов</vt:lpstr>
      <vt:lpstr>Документы в векторном пространстве</vt:lpstr>
      <vt:lpstr>Документ относится к какому классу?</vt:lpstr>
      <vt:lpstr>Тема документа - Правительство</vt:lpstr>
      <vt:lpstr>Метод Rocchio</vt:lpstr>
      <vt:lpstr>Метод Rocchio  в классификации текстов</vt:lpstr>
      <vt:lpstr>Определение центроида</vt:lpstr>
      <vt:lpstr>Иллюстрация метода Rocchio классификации текстов</vt:lpstr>
      <vt:lpstr>Проблемы метода Rocchio</vt:lpstr>
      <vt:lpstr>Отсечение по центрам тяжести (Rocchio)</vt:lpstr>
      <vt:lpstr>Выводы по методу Rocchio</vt:lpstr>
      <vt:lpstr>Метод ближайших соседей (KNN)</vt:lpstr>
      <vt:lpstr>k Nearest Neighbor (К ближайших соседей)</vt:lpstr>
      <vt:lpstr>Пример: k=6 (6NN)</vt:lpstr>
      <vt:lpstr>Алгоритм: k ближайших соседей</vt:lpstr>
      <vt:lpstr>kNN границы разделения</vt:lpstr>
      <vt:lpstr>Иллюстрация 3NN для текста в векторном пространстве</vt:lpstr>
      <vt:lpstr>3 NN vs. Rocchio</vt:lpstr>
      <vt:lpstr>Метод Байеса</vt:lpstr>
      <vt:lpstr>Релевантность документов рубрике</vt:lpstr>
      <vt:lpstr>Правило Байеса для классификации текстов</vt:lpstr>
      <vt:lpstr>Байесовский классификатор  (Naive Bayes)</vt:lpstr>
      <vt:lpstr>Предположение классификатора  Naive Bayes</vt:lpstr>
      <vt:lpstr>Классификатор Naive Bayes</vt:lpstr>
      <vt:lpstr>Обучение модели:  вычисление нужных величин</vt:lpstr>
      <vt:lpstr>Проблемы с частотной оценкой</vt:lpstr>
      <vt:lpstr>Сглаживание: добавляем тем признакам, которые не встречались, немного вероятности</vt:lpstr>
      <vt:lpstr>Базовый подход к классификации текстов  на основе метода Байеса</vt:lpstr>
      <vt:lpstr>Наивный Байес: Обучение</vt:lpstr>
      <vt:lpstr>Наивный Байес: Классификация</vt:lpstr>
      <vt:lpstr>Вычисление: переход к логарифмам</vt:lpstr>
      <vt:lpstr>Презентация PowerPoint</vt:lpstr>
      <vt:lpstr>Метод Байеса в распознавании почтового спама</vt:lpstr>
      <vt:lpstr>Почтовый спам</vt:lpstr>
      <vt:lpstr>Извлечение признаков</vt:lpstr>
      <vt:lpstr>Презентация PowerPoint</vt:lpstr>
      <vt:lpstr>SpamAssassin признаки:</vt:lpstr>
      <vt:lpstr>Байес для распознавания спама</vt:lpstr>
      <vt:lpstr>Тестирование методов рубрикации</vt:lpstr>
      <vt:lpstr>Коллекция и рубрикатор Reuters для автоматического рубрицирования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Домашняя задача 1</vt:lpstr>
      <vt:lpstr>Домашняя задача 2</vt:lpstr>
      <vt:lpstr>Задание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boris</dc:creator>
  <cp:lastModifiedBy>Наталья Лукашевич</cp:lastModifiedBy>
  <cp:revision>123</cp:revision>
  <dcterms:created xsi:type="dcterms:W3CDTF">2011-10-09T06:44:43Z</dcterms:created>
  <dcterms:modified xsi:type="dcterms:W3CDTF">2019-06-12T14:30:31Z</dcterms:modified>
</cp:coreProperties>
</file>