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7" r:id="rId2"/>
    <p:sldId id="286" r:id="rId3"/>
    <p:sldId id="258" r:id="rId4"/>
    <p:sldId id="259" r:id="rId5"/>
    <p:sldId id="260" r:id="rId6"/>
    <p:sldId id="261" r:id="rId7"/>
    <p:sldId id="262" r:id="rId8"/>
    <p:sldId id="287" r:id="rId9"/>
    <p:sldId id="288" r:id="rId10"/>
    <p:sldId id="264" r:id="rId11"/>
    <p:sldId id="276" r:id="rId12"/>
    <p:sldId id="289" r:id="rId13"/>
    <p:sldId id="290" r:id="rId14"/>
    <p:sldId id="291" r:id="rId15"/>
    <p:sldId id="256" r:id="rId16"/>
    <p:sldId id="265" r:id="rId17"/>
    <p:sldId id="266" r:id="rId18"/>
    <p:sldId id="267" r:id="rId19"/>
    <p:sldId id="294" r:id="rId20"/>
    <p:sldId id="295" r:id="rId21"/>
    <p:sldId id="296" r:id="rId22"/>
    <p:sldId id="297" r:id="rId23"/>
    <p:sldId id="298" r:id="rId24"/>
    <p:sldId id="300" r:id="rId25"/>
    <p:sldId id="301" r:id="rId26"/>
    <p:sldId id="303" r:id="rId27"/>
    <p:sldId id="302" r:id="rId28"/>
    <p:sldId id="274" r:id="rId29"/>
    <p:sldId id="316" r:id="rId30"/>
    <p:sldId id="309" r:id="rId31"/>
    <p:sldId id="304" r:id="rId32"/>
    <p:sldId id="305" r:id="rId33"/>
    <p:sldId id="311" r:id="rId34"/>
    <p:sldId id="314" r:id="rId35"/>
    <p:sldId id="315" r:id="rId36"/>
    <p:sldId id="307" r:id="rId37"/>
    <p:sldId id="308" r:id="rId38"/>
    <p:sldId id="312" r:id="rId39"/>
    <p:sldId id="293" r:id="rId40"/>
    <p:sldId id="270" r:id="rId41"/>
    <p:sldId id="278" r:id="rId42"/>
    <p:sldId id="271" r:id="rId43"/>
    <p:sldId id="272" r:id="rId44"/>
    <p:sldId id="279" r:id="rId45"/>
    <p:sldId id="281" r:id="rId46"/>
    <p:sldId id="273" r:id="rId47"/>
    <p:sldId id="282" r:id="rId48"/>
    <p:sldId id="280" r:id="rId49"/>
    <p:sldId id="283" r:id="rId50"/>
    <p:sldId id="284" r:id="rId51"/>
    <p:sldId id="285" r:id="rId52"/>
    <p:sldId id="310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5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594926DA-6AEC-4BD6-B474-415768858E9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839D3E71-D4B7-4CEF-88C2-807ABBBAD90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48" name="Rectangle 4">
            <a:extLst>
              <a:ext uri="{FF2B5EF4-FFF2-40B4-BE49-F238E27FC236}">
                <a16:creationId xmlns:a16="http://schemas.microsoft.com/office/drawing/2014/main" id="{A035EBC7-A663-494B-9A60-CE8074E03D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>
            <a:extLst>
              <a:ext uri="{FF2B5EF4-FFF2-40B4-BE49-F238E27FC236}">
                <a16:creationId xmlns:a16="http://schemas.microsoft.com/office/drawing/2014/main" id="{AD54DDD9-8F3F-44F0-9F22-7732523F75A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48134" name="Rectangle 6">
            <a:extLst>
              <a:ext uri="{FF2B5EF4-FFF2-40B4-BE49-F238E27FC236}">
                <a16:creationId xmlns:a16="http://schemas.microsoft.com/office/drawing/2014/main" id="{9338561A-57C9-439E-B98B-4F4AEA323E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5" name="Rectangle 7">
            <a:extLst>
              <a:ext uri="{FF2B5EF4-FFF2-40B4-BE49-F238E27FC236}">
                <a16:creationId xmlns:a16="http://schemas.microsoft.com/office/drawing/2014/main" id="{108EA96B-B3ED-4259-A459-1CB196569B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3A16C2B-863E-4CB6-820F-BF90561ECFC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95CDEF8C-5828-4B87-90C9-A3A09A6981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F7C00E4-64A9-40DA-ADBE-0688FC159B0B}" type="slidenum">
              <a:rPr lang="ru-RU" altLang="ru-RU"/>
              <a:pPr eaLnBrk="1" hangingPunct="1"/>
              <a:t>20</a:t>
            </a:fld>
            <a:endParaRPr lang="ru-RU" altLang="ru-RU"/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819F5CCB-2A85-46F2-81AB-72337C7A46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>
            <a:extLst>
              <a:ext uri="{FF2B5EF4-FFF2-40B4-BE49-F238E27FC236}">
                <a16:creationId xmlns:a16="http://schemas.microsoft.com/office/drawing/2014/main" id="{60E44555-7EE6-4265-A951-18A9161D58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2BB28B44-6880-4CBE-974F-BE0E216F42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2BCAB46-5A2A-42D8-9125-6A696761AC6E}" type="slidenum">
              <a:rPr lang="ru-RU" altLang="ru-RU"/>
              <a:pPr eaLnBrk="1" hangingPunct="1"/>
              <a:t>21</a:t>
            </a:fld>
            <a:endParaRPr lang="ru-RU" altLang="ru-RU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5C71A2FF-B1B4-4533-932B-093F12A483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1721DB9E-03F1-41BF-A2F7-608B00EBE7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44AC02B3-9519-42A4-999E-32A87C9FED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723C335-FBC2-49A1-A937-341AE2EF4BB0}" type="slidenum">
              <a:rPr lang="ru-RU" altLang="ru-RU"/>
              <a:pPr eaLnBrk="1" hangingPunct="1"/>
              <a:t>22</a:t>
            </a:fld>
            <a:endParaRPr lang="ru-RU" altLang="ru-RU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E1EF96A9-8DC4-4B1F-A5FA-802FFF89F6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7A8DAFE6-2A6F-4249-865B-D0448F4ADF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5EEF8BF-6697-4200-928A-4803D34887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6A4DF09-C296-4431-B86C-DE14D6E8A8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9A4C2CF-B8D4-4FE7-A86E-F67EB62FF9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935FF6-185D-4D1D-B590-2811CA1ED2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5175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595CEE-91EA-48ED-8E11-753110D7BD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629D4BB-EA6F-44FF-88A1-EBD87AC6F3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542C491-DFEC-49C6-AD45-8EE8A8909E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3F13D1-F036-4017-A6B4-3879ABC0D9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2670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9631798-EBF0-4351-9B0C-514737C2CF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79E11D6-E536-46D7-BB9E-727571AC79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A5A1BFA-77A8-4213-B359-8F8504AE52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B7C726-9DDA-4166-B79E-D0FF41D938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6223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9AFF00-0226-4712-8417-D0E00B1875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6B78E8-A57B-4564-982D-E3125FA251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1F290E-F356-4F03-85C5-6214C26841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5D3B38-D388-47DD-A386-B195F70006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4835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DD65A46-7164-4B58-9487-AFFF74C1A0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E5F7798-A443-49A5-B01A-E9D89A1A10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76CEFE7-CBD6-4D6E-BA0D-D342DCBA82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B105F7-5CE4-4AD8-8D3C-F63363549C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33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4520EEA-A2E0-408A-B4BC-71B0DA6A7A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347B64C-7476-413B-9C31-9D77ADBE76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B97D60-8A1B-4AC7-8019-4CBA4EDE08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869C92-510C-466A-AAC3-B872F37E2B3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7229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4DB484-A161-43ED-ABA1-A3BF05B4BD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B445B-AC85-4537-A628-8A2ECFFEAC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5F484B-B41F-4064-858F-859D02C342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DAAE9-D32A-4693-906E-C49D9029E3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8691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218CEC7-C4F9-40FA-8B95-D840353EB0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BC919CF-C52E-4169-9AF9-0A0643C7EF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BF995E4-D9BD-49AF-9E96-A7E5A4BD37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F5DC8E-DFE4-420A-A617-D58580A89E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7611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76BE7A4-AA0F-4488-97FE-67DCC5B1BC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5796A56-EF2C-41BC-B603-F9BEF70916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62BFDB0-4D11-4B8C-AE88-121AECC515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6ADA68-BF2C-496C-A8E2-4653422BFBA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6167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16CA256-9AE8-41FE-8F8A-B7AD4B93CC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670D2C3-DF47-4A9F-ABAD-3EABA1B4F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686DACA-3E9E-423E-83A1-F239F8E2F5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A06851-5984-40AA-9ED6-D297631528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5091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9DCB0E-E4C9-42F7-B9FC-40E1C837DA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4D285C-1BC9-48D8-B10B-880AD8F01D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2D4909-894D-45DA-9C54-F331D0262A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59B90C-C59F-4F49-9DF4-D8B828FF15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4478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DCCBD4-3177-4928-AF25-AEEDFD8DED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B7739C-ACA1-48AB-8EB2-229E195CD3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FFCC64-F63F-49C7-A06F-B731923D42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6E3723-ADD0-43BD-98DC-D74CA2613D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7269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72C4C80-3B10-48FF-AE5E-F9DDE3CB5C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ED75F3E5-32A7-4467-819D-7F4021802D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4DD90E1-561A-4E2D-BC0E-6D887D180A6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386F26B-7CF5-469D-A861-F37C97CB8E3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29083DB-0694-458B-93E7-EE02B4735BA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B581EFC-7AC8-4249-B12B-E5FF71F605C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2.m4a"/><Relationship Id="rId7" Type="http://schemas.openxmlformats.org/officeDocument/2006/relationships/image" Target="../media/image1.png"/><Relationship Id="rId2" Type="http://schemas.microsoft.com/office/2007/relationships/media" Target="../media/media32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media35.m4a"/><Relationship Id="rId7" Type="http://schemas.openxmlformats.org/officeDocument/2006/relationships/image" Target="../media/image1.png"/><Relationship Id="rId2" Type="http://schemas.microsoft.com/office/2007/relationships/media" Target="../media/media35.m4a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media43.m4a"/><Relationship Id="rId7" Type="http://schemas.openxmlformats.org/officeDocument/2006/relationships/image" Target="../media/image1.png"/><Relationship Id="rId2" Type="http://schemas.microsoft.com/office/2007/relationships/media" Target="../media/media43.m4a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audio" Target="../media/media48.m4a"/><Relationship Id="rId7" Type="http://schemas.openxmlformats.org/officeDocument/2006/relationships/oleObject" Target="../embeddings/oleObject5.bin"/><Relationship Id="rId2" Type="http://schemas.microsoft.com/office/2007/relationships/media" Target="../media/media48.m4a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4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0F46F28-36FD-499F-933B-999AA666055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Анализ ссылок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2F74747-D677-4E4D-A172-1B7DADF95F2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0AB8028-3F56-4C7C-97A5-0F6D0B90D9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859343E5-809A-47EB-B6CF-3F1A5084BCC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Веб как направленный граф</a:t>
            </a:r>
            <a:endParaRPr lang="en-US" altLang="ru-RU" sz="3600"/>
          </a:p>
        </p:txBody>
      </p:sp>
      <p:sp>
        <p:nvSpPr>
          <p:cNvPr id="15363" name="Text Box 3">
            <a:extLst>
              <a:ext uri="{FF2B5EF4-FFF2-40B4-BE49-F238E27FC236}">
                <a16:creationId xmlns:a16="http://schemas.microsoft.com/office/drawing/2014/main" id="{97E24014-3AE5-4786-9259-D1F07F927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4191000"/>
            <a:ext cx="7391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ea typeface="Arial Unicode MS" pitchFamily="34" charset="-128"/>
              </a:rPr>
              <a:t>Гипотеза</a:t>
            </a:r>
            <a:r>
              <a:rPr lang="en-US" altLang="ru-RU" sz="2400" b="1">
                <a:latin typeface="Calibri" panose="020F0502020204030204" pitchFamily="34" charset="0"/>
                <a:ea typeface="Arial Unicode MS" pitchFamily="34" charset="-128"/>
              </a:rPr>
              <a:t> 1:</a:t>
            </a:r>
            <a:r>
              <a:rPr lang="en-US" altLang="ru-RU" sz="2400">
                <a:latin typeface="Calibri" panose="020F050202020403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ea typeface="Arial Unicode MS" pitchFamily="34" charset="-128"/>
              </a:rPr>
              <a:t>Гиперссылка между страницами дает сигнал авторитетности</a:t>
            </a:r>
            <a:endParaRPr lang="en-US" altLang="ru-RU" sz="2400"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5364" name="Text Box 4">
            <a:extLst>
              <a:ext uri="{FF2B5EF4-FFF2-40B4-BE49-F238E27FC236}">
                <a16:creationId xmlns:a16="http://schemas.microsoft.com/office/drawing/2014/main" id="{E4097E8B-9C5B-4007-99C9-ACEB111710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5181600"/>
            <a:ext cx="7696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ea typeface="Arial Unicode MS" pitchFamily="34" charset="-128"/>
              </a:rPr>
              <a:t>Гипотеза</a:t>
            </a:r>
            <a:r>
              <a:rPr lang="en-US" altLang="ru-RU" sz="2400" b="1">
                <a:latin typeface="Calibri" panose="020F0502020204030204" pitchFamily="34" charset="0"/>
                <a:ea typeface="Arial Unicode MS" pitchFamily="34" charset="-128"/>
              </a:rPr>
              <a:t> 2:</a:t>
            </a:r>
            <a:r>
              <a:rPr lang="en-US" altLang="ru-RU" sz="2400">
                <a:latin typeface="Calibri" panose="020F050202020403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ea typeface="Arial Unicode MS" pitchFamily="34" charset="-128"/>
              </a:rPr>
              <a:t>Текст якоря в гиперссылке на странице</a:t>
            </a:r>
            <a:r>
              <a:rPr lang="en-US" altLang="ru-RU" sz="2400">
                <a:latin typeface="Calibri" panose="020F0502020204030204" pitchFamily="34" charset="0"/>
                <a:ea typeface="Arial Unicode MS" pitchFamily="34" charset="-128"/>
              </a:rPr>
              <a:t> A </a:t>
            </a:r>
            <a:r>
              <a:rPr lang="ru-RU" altLang="ru-RU" sz="2400">
                <a:ea typeface="Arial Unicode MS" pitchFamily="34" charset="-128"/>
              </a:rPr>
              <a:t>описывает целевую страницу </a:t>
            </a:r>
            <a:r>
              <a:rPr lang="en-US" altLang="ru-RU" sz="2400">
                <a:latin typeface="Calibri" panose="020F0502020204030204" pitchFamily="34" charset="0"/>
                <a:ea typeface="Arial Unicode MS" pitchFamily="34" charset="-128"/>
              </a:rPr>
              <a:t>B</a:t>
            </a:r>
          </a:p>
        </p:txBody>
      </p:sp>
      <p:grpSp>
        <p:nvGrpSpPr>
          <p:cNvPr id="15365" name="Group 5">
            <a:extLst>
              <a:ext uri="{FF2B5EF4-FFF2-40B4-BE49-F238E27FC236}">
                <a16:creationId xmlns:a16="http://schemas.microsoft.com/office/drawing/2014/main" id="{85CEE7A8-F9EE-4E69-9737-C381E29AB8A4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1676400"/>
            <a:ext cx="6858000" cy="2438400"/>
            <a:chOff x="192" y="912"/>
            <a:chExt cx="5232" cy="1536"/>
          </a:xfrm>
        </p:grpSpPr>
        <p:sp>
          <p:nvSpPr>
            <p:cNvPr id="15367" name="Line 6">
              <a:extLst>
                <a:ext uri="{FF2B5EF4-FFF2-40B4-BE49-F238E27FC236}">
                  <a16:creationId xmlns:a16="http://schemas.microsoft.com/office/drawing/2014/main" id="{34766EFD-2FD3-44C5-A2C0-7DA803F111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8" y="1680"/>
              <a:ext cx="1344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68" name="Oval 7">
              <a:extLst>
                <a:ext uri="{FF2B5EF4-FFF2-40B4-BE49-F238E27FC236}">
                  <a16:creationId xmlns:a16="http://schemas.microsoft.com/office/drawing/2014/main" id="{22CCA52C-4103-4AB3-B43A-5D8742D3F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1200"/>
              <a:ext cx="2064" cy="9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latin typeface="Times New Roman" panose="02020603050405020304" pitchFamily="18" charset="0"/>
                  <a:ea typeface="MS PGothic" panose="020B0600070205080204" pitchFamily="34" charset="-128"/>
                </a:rPr>
                <a:t>Page A</a:t>
              </a:r>
            </a:p>
          </p:txBody>
        </p:sp>
        <p:sp>
          <p:nvSpPr>
            <p:cNvPr id="15369" name="Text Box 8">
              <a:extLst>
                <a:ext uri="{FF2B5EF4-FFF2-40B4-BE49-F238E27FC236}">
                  <a16:creationId xmlns:a16="http://schemas.microsoft.com/office/drawing/2014/main" id="{92F239EF-E257-4045-861C-7677FE97FC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1438"/>
              <a:ext cx="80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>
                  <a:latin typeface="Times New Roman" panose="02020603050405020304" pitchFamily="18" charset="0"/>
                  <a:ea typeface="MS PGothic" panose="020B0600070205080204" pitchFamily="34" charset="-128"/>
                </a:rPr>
                <a:t>hyperlink</a:t>
              </a:r>
            </a:p>
          </p:txBody>
        </p:sp>
        <p:sp>
          <p:nvSpPr>
            <p:cNvPr id="15370" name="Line 9">
              <a:extLst>
                <a:ext uri="{FF2B5EF4-FFF2-40B4-BE49-F238E27FC236}">
                  <a16:creationId xmlns:a16="http://schemas.microsoft.com/office/drawing/2014/main" id="{E5701C41-1BFF-483B-99D5-702DA7BD89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2" y="1920"/>
              <a:ext cx="144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1" name="Line 10">
              <a:extLst>
                <a:ext uri="{FF2B5EF4-FFF2-40B4-BE49-F238E27FC236}">
                  <a16:creationId xmlns:a16="http://schemas.microsoft.com/office/drawing/2014/main" id="{9997C302-8DA9-466A-86DE-A31CA80B83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16" y="960"/>
              <a:ext cx="72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2" name="Line 11">
              <a:extLst>
                <a:ext uri="{FF2B5EF4-FFF2-40B4-BE49-F238E27FC236}">
                  <a16:creationId xmlns:a16="http://schemas.microsoft.com/office/drawing/2014/main" id="{1D77285B-5E72-4D2A-B0A0-929C270CAB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24" y="1824"/>
              <a:ext cx="624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3" name="Line 12">
              <a:extLst>
                <a:ext uri="{FF2B5EF4-FFF2-40B4-BE49-F238E27FC236}">
                  <a16:creationId xmlns:a16="http://schemas.microsoft.com/office/drawing/2014/main" id="{7EC6402D-B2EA-4FC7-90DC-40B1F30C85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60" y="1968"/>
              <a:ext cx="528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4" name="Line 13">
              <a:extLst>
                <a:ext uri="{FF2B5EF4-FFF2-40B4-BE49-F238E27FC236}">
                  <a16:creationId xmlns:a16="http://schemas.microsoft.com/office/drawing/2014/main" id="{B62D0055-BF73-44CD-B29E-E84FFACD41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912"/>
              <a:ext cx="576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5" name="Oval 14">
              <a:extLst>
                <a:ext uri="{FF2B5EF4-FFF2-40B4-BE49-F238E27FC236}">
                  <a16:creationId xmlns:a16="http://schemas.microsoft.com/office/drawing/2014/main" id="{0CC12C28-F3AD-4071-940F-AF1302985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152"/>
              <a:ext cx="1872" cy="9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000">
                  <a:latin typeface="Times New Roman" panose="02020603050405020304" pitchFamily="18" charset="0"/>
                  <a:ea typeface="MS PGothic" panose="020B0600070205080204" pitchFamily="34" charset="-128"/>
                </a:rPr>
                <a:t>Page B</a:t>
              </a:r>
            </a:p>
          </p:txBody>
        </p:sp>
        <p:sp>
          <p:nvSpPr>
            <p:cNvPr id="15376" name="Text Box 15">
              <a:extLst>
                <a:ext uri="{FF2B5EF4-FFF2-40B4-BE49-F238E27FC236}">
                  <a16:creationId xmlns:a16="http://schemas.microsoft.com/office/drawing/2014/main" id="{7D41B9BD-1CB3-40B8-B542-FC7FF48322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4" y="1566"/>
              <a:ext cx="613" cy="21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1600">
                  <a:latin typeface="Times New Roman" panose="02020603050405020304" pitchFamily="18" charset="0"/>
                  <a:ea typeface="MS PGothic" panose="020B0600070205080204" pitchFamily="34" charset="-128"/>
                </a:rPr>
                <a:t>Anchor</a:t>
              </a:r>
            </a:p>
          </p:txBody>
        </p:sp>
      </p:grpSp>
      <p:sp>
        <p:nvSpPr>
          <p:cNvPr id="15366" name="TextBox 4">
            <a:extLst>
              <a:ext uri="{FF2B5EF4-FFF2-40B4-BE49-F238E27FC236}">
                <a16:creationId xmlns:a16="http://schemas.microsoft.com/office/drawing/2014/main" id="{E7AEC96E-BA7C-445B-BA13-B4D5CA82C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D57D068-064D-40BC-8151-C003ECA4A1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9857F4F0-A994-435E-81B1-0B8D73C9BD7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Гипотеза 1</a:t>
            </a:r>
            <a:r>
              <a:rPr lang="en-US" altLang="ru-RU" sz="3600"/>
              <a:t>: </a:t>
            </a:r>
            <a:r>
              <a:rPr lang="ru-RU" altLang="ru-RU" sz="3600"/>
              <a:t>авторитетные сайты</a:t>
            </a:r>
            <a:endParaRPr lang="en-US" altLang="ru-RU" sz="3600"/>
          </a:p>
        </p:txBody>
      </p:sp>
      <p:sp>
        <p:nvSpPr>
          <p:cNvPr id="16387" name="Slide Number Placeholder 2">
            <a:extLst>
              <a:ext uri="{FF2B5EF4-FFF2-40B4-BE49-F238E27FC236}">
                <a16:creationId xmlns:a16="http://schemas.microsoft.com/office/drawing/2014/main" id="{B6008E99-E57C-4E05-8D92-5BBED5718E65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F086804-9F4E-43A2-B4F2-8D7ADE6058F7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pPr algn="r" eaLnBrk="1" hangingPunct="1"/>
              <a:t>11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pic>
        <p:nvPicPr>
          <p:cNvPr id="16388" name="Picture 3" descr="PPT2430.png">
            <a:extLst>
              <a:ext uri="{FF2B5EF4-FFF2-40B4-BE49-F238E27FC236}">
                <a16:creationId xmlns:a16="http://schemas.microsoft.com/office/drawing/2014/main" id="{E81C9EBE-0236-4F0C-930B-9E5AF116F1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1371600"/>
            <a:ext cx="65436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8DD29D9-157D-4A1C-9D9A-1FBF973ED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5334000"/>
            <a:ext cx="685800" cy="304800"/>
          </a:xfrm>
          <a:prstGeom prst="ellipse">
            <a:avLst/>
          </a:prstGeom>
          <a:noFill/>
          <a:ln w="15875">
            <a:solidFill>
              <a:srgbClr val="C0000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/>
          </a:extLst>
        </p:spPr>
        <p:txBody>
          <a:bodyPr anchor="ctr"/>
          <a:lstStyle/>
          <a:p>
            <a:pPr algn="ctr">
              <a:defRPr/>
            </a:pPr>
            <a:endParaRPr lang="en-US" sz="2400">
              <a:solidFill>
                <a:srgbClr val="FFFFFF"/>
              </a:solidFill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E78A6CA-663F-4DEC-AFC7-7B4109F0A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5867400"/>
            <a:ext cx="1752600" cy="304800"/>
          </a:xfrm>
          <a:prstGeom prst="ellipse">
            <a:avLst/>
          </a:prstGeom>
          <a:noFill/>
          <a:ln w="15875">
            <a:solidFill>
              <a:srgbClr val="C0000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/>
          </a:extLst>
        </p:spPr>
        <p:txBody>
          <a:bodyPr anchor="ctr"/>
          <a:lstStyle/>
          <a:p>
            <a:pPr algn="ctr">
              <a:defRPr/>
            </a:pPr>
            <a:endParaRPr lang="en-US" sz="2400">
              <a:solidFill>
                <a:srgbClr val="FFFFFF"/>
              </a:solidFill>
              <a:latin typeface="Calibri" charset="0"/>
              <a:ea typeface="MS PGothic" charset="0"/>
              <a:cs typeface="MS PGothic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7418CBD-7009-4AB4-BE08-E209D7CE44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6F303D4B-32FD-4CBA-A3D6-AC404BB3674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Текст ссылки (анкер)</a:t>
            </a:r>
            <a:endParaRPr lang="en-US" altLang="ru-RU" sz="3600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EFF2500-E4EC-4247-9E10-0C68779D404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484313"/>
            <a:ext cx="8515350" cy="5145087"/>
          </a:xfrm>
        </p:spPr>
        <p:txBody>
          <a:bodyPr/>
          <a:lstStyle/>
          <a:p>
            <a:pPr eaLnBrk="1" hangingPunct="1"/>
            <a:r>
              <a:rPr lang="ru-RU" altLang="ru-RU" sz="2800"/>
              <a:t>Для</a:t>
            </a:r>
            <a:r>
              <a:rPr lang="en-US" altLang="ru-RU" sz="2800"/>
              <a:t> </a:t>
            </a:r>
            <a:r>
              <a:rPr lang="en-US" altLang="ru-RU" sz="2800" b="1" i="1"/>
              <a:t>ibm</a:t>
            </a:r>
            <a:r>
              <a:rPr lang="ru-RU" altLang="ru-RU" sz="2800"/>
              <a:t>, как различить между</a:t>
            </a:r>
            <a:r>
              <a:rPr lang="en-US" altLang="ru-RU" sz="2800"/>
              <a:t>:</a:t>
            </a:r>
          </a:p>
          <a:p>
            <a:pPr lvl="1" eaLnBrk="1" hangingPunct="1"/>
            <a:r>
              <a:rPr lang="en-US" altLang="ru-RU"/>
              <a:t>IBM</a:t>
            </a:r>
            <a:r>
              <a:rPr lang="ja-JP" altLang="en-US">
                <a:ea typeface="MS PGothic" panose="020B0600070205080204" pitchFamily="34" charset="-128"/>
              </a:rPr>
              <a:t>’</a:t>
            </a:r>
            <a:r>
              <a:rPr lang="en-US" altLang="ja-JP">
                <a:ea typeface="MS PGothic" panose="020B0600070205080204" pitchFamily="34" charset="-128"/>
              </a:rPr>
              <a:t>s home page </a:t>
            </a:r>
            <a:endParaRPr lang="ru-RU" altLang="ja-JP"/>
          </a:p>
          <a:p>
            <a:pPr lvl="1" eaLnBrk="1" hangingPunct="1"/>
            <a:r>
              <a:rPr lang="en-US" altLang="ru-RU"/>
              <a:t>IBM</a:t>
            </a:r>
            <a:r>
              <a:rPr lang="ja-JP" altLang="en-US">
                <a:ea typeface="MS PGothic" panose="020B0600070205080204" pitchFamily="34" charset="-128"/>
              </a:rPr>
              <a:t>’</a:t>
            </a:r>
            <a:r>
              <a:rPr lang="en-US" altLang="ja-JP">
                <a:ea typeface="MS PGothic" panose="020B0600070205080204" pitchFamily="34" charset="-128"/>
              </a:rPr>
              <a:t>s copyright page</a:t>
            </a:r>
          </a:p>
          <a:p>
            <a:pPr lvl="1" eaLnBrk="1" hangingPunct="1"/>
            <a:r>
              <a:rPr lang="en-US" altLang="ru-RU"/>
              <a:t>Rival</a:t>
            </a:r>
            <a:r>
              <a:rPr lang="ja-JP" altLang="en-US">
                <a:ea typeface="MS PGothic" panose="020B0600070205080204" pitchFamily="34" charset="-128"/>
              </a:rPr>
              <a:t>’</a:t>
            </a:r>
            <a:r>
              <a:rPr lang="en-US" altLang="ja-JP">
                <a:ea typeface="MS PGothic" panose="020B0600070205080204" pitchFamily="34" charset="-128"/>
              </a:rPr>
              <a:t>s spam page</a:t>
            </a:r>
            <a:endParaRPr lang="en-US" altLang="ru-RU"/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9BBD8478-03DC-4EB7-BAAF-16D8F9EF32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5029200"/>
            <a:ext cx="1828800" cy="1295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000" b="1">
                <a:latin typeface="Times New Roman" panose="02020603050405020304" pitchFamily="18" charset="0"/>
                <a:ea typeface="MS PGothic" panose="020B0600070205080204" pitchFamily="34" charset="-128"/>
              </a:rPr>
              <a:t>www.ibm.com</a:t>
            </a:r>
          </a:p>
        </p:txBody>
      </p:sp>
      <p:sp>
        <p:nvSpPr>
          <p:cNvPr id="18437" name="Text Box 5">
            <a:extLst>
              <a:ext uri="{FF2B5EF4-FFF2-40B4-BE49-F238E27FC236}">
                <a16:creationId xmlns:a16="http://schemas.microsoft.com/office/drawing/2014/main" id="{3C5D7CDA-766B-4B55-9878-8D7E2E796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4267200"/>
            <a:ext cx="1003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ja-JP" altLang="en-US" sz="2400">
                <a:latin typeface="Times New Roman" panose="02020603050405020304" pitchFamily="18" charset="0"/>
                <a:ea typeface="MS PGothic" panose="020B0600070205080204" pitchFamily="34" charset="-128"/>
              </a:rPr>
              <a:t>“</a:t>
            </a:r>
            <a:r>
              <a:rPr lang="en-US" altLang="ja-JP" sz="2400">
                <a:latin typeface="Times New Roman" panose="02020603050405020304" pitchFamily="18" charset="0"/>
                <a:ea typeface="MS PGothic" panose="020B0600070205080204" pitchFamily="34" charset="-128"/>
              </a:rPr>
              <a:t>ibm</a:t>
            </a:r>
            <a:r>
              <a:rPr lang="ja-JP" altLang="en-US" sz="2400">
                <a:latin typeface="Times New Roman" panose="02020603050405020304" pitchFamily="18" charset="0"/>
                <a:ea typeface="MS PGothic" panose="020B0600070205080204" pitchFamily="34" charset="-128"/>
              </a:rPr>
              <a:t>”</a:t>
            </a:r>
            <a:r>
              <a:rPr lang="en-US" altLang="ja-JP" sz="2400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endParaRPr lang="en-US" altLang="ru-RU" sz="240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18438" name="Text Box 6">
            <a:extLst>
              <a:ext uri="{FF2B5EF4-FFF2-40B4-BE49-F238E27FC236}">
                <a16:creationId xmlns:a16="http://schemas.microsoft.com/office/drawing/2014/main" id="{6B3E4AF8-9718-49B3-BEA9-89626D9B1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4191000"/>
            <a:ext cx="1527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ja-JP" altLang="en-US" sz="2400">
                <a:latin typeface="Times New Roman" panose="02020603050405020304" pitchFamily="18" charset="0"/>
                <a:ea typeface="MS PGothic" panose="020B0600070205080204" pitchFamily="34" charset="-128"/>
              </a:rPr>
              <a:t>“</a:t>
            </a:r>
            <a:r>
              <a:rPr lang="en-US" altLang="ja-JP" sz="2400">
                <a:latin typeface="Times New Roman" panose="02020603050405020304" pitchFamily="18" charset="0"/>
                <a:ea typeface="MS PGothic" panose="020B0600070205080204" pitchFamily="34" charset="-128"/>
              </a:rPr>
              <a:t>ibm.com</a:t>
            </a:r>
            <a:r>
              <a:rPr lang="ja-JP" altLang="en-US" sz="2400">
                <a:latin typeface="Times New Roman" panose="02020603050405020304" pitchFamily="18" charset="0"/>
                <a:ea typeface="MS PGothic" panose="020B0600070205080204" pitchFamily="34" charset="-128"/>
              </a:rPr>
              <a:t>”</a:t>
            </a:r>
            <a:endParaRPr lang="en-US" altLang="ru-RU" sz="240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18439" name="Text Box 7">
            <a:extLst>
              <a:ext uri="{FF2B5EF4-FFF2-40B4-BE49-F238E27FC236}">
                <a16:creationId xmlns:a16="http://schemas.microsoft.com/office/drawing/2014/main" id="{31240433-9C2E-4812-B8D4-4A25C249F0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4114800"/>
            <a:ext cx="2433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ja-JP" altLang="en-US" sz="2400">
                <a:latin typeface="Times New Roman" panose="02020603050405020304" pitchFamily="18" charset="0"/>
                <a:ea typeface="MS PGothic" panose="020B0600070205080204" pitchFamily="34" charset="-128"/>
              </a:rPr>
              <a:t>“</a:t>
            </a:r>
            <a:r>
              <a:rPr lang="en-US" altLang="ja-JP" sz="2400">
                <a:latin typeface="Times New Roman" panose="02020603050405020304" pitchFamily="18" charset="0"/>
                <a:ea typeface="MS PGothic" panose="020B0600070205080204" pitchFamily="34" charset="-128"/>
              </a:rPr>
              <a:t>IBM home page</a:t>
            </a:r>
            <a:r>
              <a:rPr lang="ja-JP" altLang="en-US" sz="2400">
                <a:latin typeface="Times New Roman" panose="02020603050405020304" pitchFamily="18" charset="0"/>
                <a:ea typeface="MS PGothic" panose="020B0600070205080204" pitchFamily="34" charset="-128"/>
              </a:rPr>
              <a:t>”</a:t>
            </a:r>
            <a:endParaRPr lang="en-US" altLang="ru-RU" sz="2400"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18440" name="Line 8">
            <a:extLst>
              <a:ext uri="{FF2B5EF4-FFF2-40B4-BE49-F238E27FC236}">
                <a16:creationId xmlns:a16="http://schemas.microsoft.com/office/drawing/2014/main" id="{FB61E025-23D8-4785-BD99-5D14AB61562E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4572000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1" name="Line 9">
            <a:extLst>
              <a:ext uri="{FF2B5EF4-FFF2-40B4-BE49-F238E27FC236}">
                <a16:creationId xmlns:a16="http://schemas.microsoft.com/office/drawing/2014/main" id="{56ABAD27-1432-4690-8F54-C13D7062F6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38800" y="4495800"/>
            <a:ext cx="6858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2" name="Text Box 10">
            <a:extLst>
              <a:ext uri="{FF2B5EF4-FFF2-40B4-BE49-F238E27FC236}">
                <a16:creationId xmlns:a16="http://schemas.microsoft.com/office/drawing/2014/main" id="{94997339-D2B6-465C-A8FE-02D5B7AA0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800600"/>
            <a:ext cx="3124200" cy="1187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Times New Roman" panose="02020603050405020304" pitchFamily="18" charset="0"/>
              </a:rPr>
              <a:t>Ссылки с текстом</a:t>
            </a:r>
            <a:r>
              <a:rPr lang="en-US" altLang="ru-RU" sz="2400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ja-JP" altLang="en-US" sz="2400">
                <a:latin typeface="Times New Roman" panose="02020603050405020304" pitchFamily="18" charset="0"/>
                <a:ea typeface="MS PGothic" panose="020B0600070205080204" pitchFamily="34" charset="-128"/>
              </a:rPr>
              <a:t>“</a:t>
            </a:r>
            <a:r>
              <a:rPr lang="en-US" altLang="ja-JP" sz="2400">
                <a:latin typeface="Times New Roman" panose="02020603050405020304" pitchFamily="18" charset="0"/>
                <a:ea typeface="MS PGothic" panose="020B0600070205080204" pitchFamily="34" charset="-128"/>
              </a:rPr>
              <a:t>ibm</a:t>
            </a:r>
            <a:r>
              <a:rPr lang="ja-JP" altLang="en-US" sz="2400">
                <a:latin typeface="Times New Roman" panose="02020603050405020304" pitchFamily="18" charset="0"/>
                <a:ea typeface="MS PGothic" panose="020B0600070205080204" pitchFamily="34" charset="-128"/>
              </a:rPr>
              <a:t>”</a:t>
            </a:r>
            <a:r>
              <a:rPr lang="ja-JP" altLang="ru-RU" sz="2400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ru-RU" altLang="ja-JP" sz="2400">
                <a:latin typeface="Times New Roman" panose="02020603050405020304" pitchFamily="18" charset="0"/>
              </a:rPr>
              <a:t>дают весьма определенный сигнал</a:t>
            </a:r>
            <a:endParaRPr lang="en-US" altLang="ru-RU" sz="2400">
              <a:latin typeface="Times New Roman" panose="02020603050405020304" pitchFamily="18" charset="0"/>
            </a:endParaRPr>
          </a:p>
        </p:txBody>
      </p:sp>
      <p:sp>
        <p:nvSpPr>
          <p:cNvPr id="18443" name="Line 11">
            <a:extLst>
              <a:ext uri="{FF2B5EF4-FFF2-40B4-BE49-F238E27FC236}">
                <a16:creationId xmlns:a16="http://schemas.microsoft.com/office/drawing/2014/main" id="{41D3DE70-6BEF-4F81-A474-6DDE48A2F78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0800" y="4572000"/>
            <a:ext cx="12192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4" name="TextBox 4">
            <a:extLst>
              <a:ext uri="{FF2B5EF4-FFF2-40B4-BE49-F238E27FC236}">
                <a16:creationId xmlns:a16="http://schemas.microsoft.com/office/drawing/2014/main" id="{4B0FD2C2-4920-4252-900B-8EC01AB63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69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FBAA3F6-3E28-455E-A175-B8DA8F0DBF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5F157648-FFB7-4B69-BEAB-8A0BD8C1F69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Индексирование анкеров</a:t>
            </a:r>
            <a:endParaRPr lang="en-US" altLang="ru-RU" sz="3600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8AD3ECEA-EC8B-46C2-8F8D-5860F8673F1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52513"/>
            <a:ext cx="8229600" cy="5500687"/>
          </a:xfrm>
        </p:spPr>
        <p:txBody>
          <a:bodyPr/>
          <a:lstStyle/>
          <a:p>
            <a:pPr eaLnBrk="1" hangingPunct="1"/>
            <a:r>
              <a:rPr lang="ru-RU" altLang="ru-RU" sz="2800"/>
              <a:t>При индексировании документа </a:t>
            </a:r>
            <a:r>
              <a:rPr lang="en-US" altLang="ru-RU" sz="2800"/>
              <a:t>D </a:t>
            </a:r>
            <a:r>
              <a:rPr lang="ru-RU" altLang="ru-RU" sz="2800"/>
              <a:t>нужно включить (с некоторым весом)</a:t>
            </a:r>
            <a:r>
              <a:rPr lang="en-US" altLang="ru-RU" sz="2800"/>
              <a:t> </a:t>
            </a:r>
            <a:r>
              <a:rPr lang="ru-RU" altLang="ru-RU" sz="2800"/>
              <a:t>текст ссылки, указывающий на </a:t>
            </a:r>
            <a:r>
              <a:rPr lang="en-US" altLang="ru-RU" sz="2800" i="1"/>
              <a:t>D</a:t>
            </a:r>
            <a:r>
              <a:rPr lang="en-US" altLang="ru-RU" sz="2800"/>
              <a:t>.</a:t>
            </a:r>
          </a:p>
        </p:txBody>
      </p:sp>
      <p:sp>
        <p:nvSpPr>
          <p:cNvPr id="19460" name="AutoShape 4">
            <a:extLst>
              <a:ext uri="{FF2B5EF4-FFF2-40B4-BE49-F238E27FC236}">
                <a16:creationId xmlns:a16="http://schemas.microsoft.com/office/drawing/2014/main" id="{38E73CD0-FA81-4A7E-B8F2-31D2BDD0B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724400"/>
            <a:ext cx="152400" cy="609600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1" name="AutoShape 5">
            <a:extLst>
              <a:ext uri="{FF2B5EF4-FFF2-40B4-BE49-F238E27FC236}">
                <a16:creationId xmlns:a16="http://schemas.microsoft.com/office/drawing/2014/main" id="{F42494B9-B9F1-4D31-AFF6-C785CB1D3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886200"/>
            <a:ext cx="2057400" cy="304800"/>
          </a:xfrm>
          <a:prstGeom prst="flowChart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ru-RU" sz="2400">
                <a:latin typeface="Rockwell" panose="02060603020205020403" pitchFamily="18" charset="0"/>
                <a:ea typeface="MS PGothic" panose="020B0600070205080204" pitchFamily="34" charset="-128"/>
              </a:rPr>
              <a:t>www.ibm.com</a:t>
            </a:r>
            <a:endParaRPr lang="en-US" altLang="ru-RU" sz="1400">
              <a:latin typeface="Rockwell" panose="02060603020205020403" pitchFamily="18" charset="0"/>
              <a:ea typeface="MS PGothic" panose="020B0600070205080204" pitchFamily="34" charset="-128"/>
            </a:endParaRPr>
          </a:p>
        </p:txBody>
      </p:sp>
      <p:sp>
        <p:nvSpPr>
          <p:cNvPr id="19462" name="AutoShape 6">
            <a:extLst>
              <a:ext uri="{FF2B5EF4-FFF2-40B4-BE49-F238E27FC236}">
                <a16:creationId xmlns:a16="http://schemas.microsoft.com/office/drawing/2014/main" id="{254B454B-5B93-4912-A680-A5F6FDE25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8738" y="3076575"/>
            <a:ext cx="3138487" cy="703263"/>
          </a:xfrm>
          <a:prstGeom prst="flowChart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ru-RU">
                <a:latin typeface="Rockwell" panose="02060603020205020403" pitchFamily="18" charset="0"/>
                <a:ea typeface="MS PGothic" panose="020B0600070205080204" pitchFamily="34" charset="-128"/>
              </a:rPr>
              <a:t>Armonk, NY-based computer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ru-RU">
                <a:latin typeface="Rockwell" panose="02060603020205020403" pitchFamily="18" charset="0"/>
                <a:ea typeface="MS PGothic" panose="020B0600070205080204" pitchFamily="34" charset="-128"/>
              </a:rPr>
              <a:t>giant </a:t>
            </a:r>
            <a:r>
              <a:rPr lang="en-US" altLang="ru-RU" u="sng">
                <a:solidFill>
                  <a:srgbClr val="3333CC"/>
                </a:solidFill>
                <a:latin typeface="Rockwell" panose="02060603020205020403" pitchFamily="18" charset="0"/>
                <a:ea typeface="MS PGothic" panose="020B0600070205080204" pitchFamily="34" charset="-128"/>
              </a:rPr>
              <a:t>IBM</a:t>
            </a:r>
            <a:r>
              <a:rPr lang="en-US" altLang="ru-RU">
                <a:latin typeface="Rockwell" panose="02060603020205020403" pitchFamily="18" charset="0"/>
                <a:ea typeface="MS PGothic" panose="020B0600070205080204" pitchFamily="34" charset="-128"/>
              </a:rPr>
              <a:t> announced today</a:t>
            </a:r>
            <a:endParaRPr lang="en-US" altLang="ru-RU" sz="1400">
              <a:latin typeface="Rockwell" panose="02060603020205020403" pitchFamily="18" charset="0"/>
              <a:ea typeface="MS PGothic" panose="020B0600070205080204" pitchFamily="34" charset="-128"/>
            </a:endParaRPr>
          </a:p>
        </p:txBody>
      </p:sp>
      <p:cxnSp>
        <p:nvCxnSpPr>
          <p:cNvPr id="19463" name="AutoShape 7">
            <a:extLst>
              <a:ext uri="{FF2B5EF4-FFF2-40B4-BE49-F238E27FC236}">
                <a16:creationId xmlns:a16="http://schemas.microsoft.com/office/drawing/2014/main" id="{8F381376-80D9-4749-9F75-AE7932752DE0}"/>
              </a:ext>
            </a:extLst>
          </p:cNvPr>
          <p:cNvCxnSpPr>
            <a:cxnSpLocks noChangeShapeType="1"/>
            <a:stCxn id="19462" idx="2"/>
            <a:endCxn id="19461" idx="1"/>
          </p:cNvCxnSpPr>
          <p:nvPr/>
        </p:nvCxnSpPr>
        <p:spPr bwMode="auto">
          <a:xfrm rot="16200000" flipH="1">
            <a:off x="3757613" y="2919413"/>
            <a:ext cx="258762" cy="19796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4" name="AutoShape 8">
            <a:extLst>
              <a:ext uri="{FF2B5EF4-FFF2-40B4-BE49-F238E27FC236}">
                <a16:creationId xmlns:a16="http://schemas.microsoft.com/office/drawing/2014/main" id="{A6CF925F-3DCC-4F66-A85F-9F86AB298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146675"/>
            <a:ext cx="3276600" cy="1365250"/>
          </a:xfrm>
          <a:prstGeom prst="flowChart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ru-RU">
                <a:latin typeface="Rockwell" panose="02060603020205020403" pitchFamily="18" charset="0"/>
                <a:ea typeface="MS PGothic" panose="020B0600070205080204" pitchFamily="34" charset="-128"/>
              </a:rPr>
              <a:t>Joe</a:t>
            </a:r>
            <a:r>
              <a:rPr lang="ja-JP" altLang="en-US">
                <a:latin typeface="Rockwell" panose="02060603020205020403" pitchFamily="18" charset="0"/>
                <a:ea typeface="MS PGothic" panose="020B0600070205080204" pitchFamily="34" charset="-128"/>
              </a:rPr>
              <a:t>’</a:t>
            </a:r>
            <a:r>
              <a:rPr lang="en-US" altLang="ja-JP">
                <a:latin typeface="Rockwell" panose="02060603020205020403" pitchFamily="18" charset="0"/>
                <a:ea typeface="MS PGothic" panose="020B0600070205080204" pitchFamily="34" charset="-128"/>
              </a:rPr>
              <a:t>s computer hardware links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ru-RU" u="sng">
                <a:solidFill>
                  <a:srgbClr val="3333CC"/>
                </a:solidFill>
                <a:latin typeface="Rockwell" panose="02060603020205020403" pitchFamily="18" charset="0"/>
                <a:ea typeface="MS PGothic" panose="020B0600070205080204" pitchFamily="34" charset="-128"/>
              </a:rPr>
              <a:t>Sun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ru-RU" u="sng">
                <a:solidFill>
                  <a:srgbClr val="3333CC"/>
                </a:solidFill>
                <a:latin typeface="Rockwell" panose="02060603020205020403" pitchFamily="18" charset="0"/>
                <a:ea typeface="MS PGothic" panose="020B0600070205080204" pitchFamily="34" charset="-128"/>
              </a:rPr>
              <a:t>HP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ru-RU" u="sng">
                <a:solidFill>
                  <a:srgbClr val="3333CC"/>
                </a:solidFill>
                <a:latin typeface="Rockwell" panose="02060603020205020403" pitchFamily="18" charset="0"/>
                <a:ea typeface="MS PGothic" panose="020B0600070205080204" pitchFamily="34" charset="-128"/>
              </a:rPr>
              <a:t>IBM</a:t>
            </a:r>
            <a:endParaRPr lang="en-US" altLang="ru-RU" sz="1400" u="sng">
              <a:solidFill>
                <a:srgbClr val="3333CC"/>
              </a:solidFill>
              <a:latin typeface="Rockwell" panose="02060603020205020403" pitchFamily="18" charset="0"/>
              <a:ea typeface="MS PGothic" panose="020B0600070205080204" pitchFamily="34" charset="-128"/>
            </a:endParaRPr>
          </a:p>
        </p:txBody>
      </p:sp>
      <p:sp>
        <p:nvSpPr>
          <p:cNvPr id="19465" name="Line 9">
            <a:extLst>
              <a:ext uri="{FF2B5EF4-FFF2-40B4-BE49-F238E27FC236}">
                <a16:creationId xmlns:a16="http://schemas.microsoft.com/office/drawing/2014/main" id="{FE940330-4AA4-4D36-94DD-2B227414538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81200" y="4038600"/>
            <a:ext cx="28956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6" name="AutoShape 10">
            <a:extLst>
              <a:ext uri="{FF2B5EF4-FFF2-40B4-BE49-F238E27FC236}">
                <a16:creationId xmlns:a16="http://schemas.microsoft.com/office/drawing/2014/main" id="{500D49A3-94BD-43D7-A780-FB55B1559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6263" y="5030788"/>
            <a:ext cx="3043237" cy="703262"/>
          </a:xfrm>
          <a:prstGeom prst="flowChart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ru-RU" u="sng">
                <a:solidFill>
                  <a:srgbClr val="3333CC"/>
                </a:solidFill>
                <a:latin typeface="Rockwell" panose="02060603020205020403" pitchFamily="18" charset="0"/>
                <a:ea typeface="MS PGothic" panose="020B0600070205080204" pitchFamily="34" charset="-128"/>
              </a:rPr>
              <a:t>Big Blue</a:t>
            </a:r>
            <a:r>
              <a:rPr lang="en-US" altLang="ru-RU">
                <a:solidFill>
                  <a:srgbClr val="3333CC"/>
                </a:solidFill>
                <a:latin typeface="Rockwell" panose="02060603020205020403" pitchFamily="18" charset="0"/>
                <a:ea typeface="MS PGothic" panose="020B0600070205080204" pitchFamily="34" charset="-128"/>
              </a:rPr>
              <a:t> </a:t>
            </a:r>
            <a:r>
              <a:rPr lang="en-US" altLang="ru-RU">
                <a:latin typeface="Rockwell" panose="02060603020205020403" pitchFamily="18" charset="0"/>
                <a:ea typeface="MS PGothic" panose="020B0600070205080204" pitchFamily="34" charset="-128"/>
              </a:rPr>
              <a:t>today announced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ru-RU">
                <a:latin typeface="Rockwell" panose="02060603020205020403" pitchFamily="18" charset="0"/>
                <a:ea typeface="MS PGothic" panose="020B0600070205080204" pitchFamily="34" charset="-128"/>
              </a:rPr>
              <a:t>record profits for the quarter</a:t>
            </a:r>
            <a:endParaRPr lang="en-US" altLang="ru-RU" sz="1400">
              <a:latin typeface="Rockwell" panose="02060603020205020403" pitchFamily="18" charset="0"/>
              <a:ea typeface="MS PGothic" panose="020B0600070205080204" pitchFamily="34" charset="-128"/>
            </a:endParaRPr>
          </a:p>
        </p:txBody>
      </p:sp>
      <p:sp>
        <p:nvSpPr>
          <p:cNvPr id="19467" name="Line 11">
            <a:extLst>
              <a:ext uri="{FF2B5EF4-FFF2-40B4-BE49-F238E27FC236}">
                <a16:creationId xmlns:a16="http://schemas.microsoft.com/office/drawing/2014/main" id="{8F56F217-E2EE-49B7-97E2-23CE75C59C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62600" y="4191000"/>
            <a:ext cx="152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8" name="TextBox 4">
            <a:extLst>
              <a:ext uri="{FF2B5EF4-FFF2-40B4-BE49-F238E27FC236}">
                <a16:creationId xmlns:a16="http://schemas.microsoft.com/office/drawing/2014/main" id="{0F5A96B1-5E88-4C3F-8C18-BCA982452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69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9085306-7A13-4608-8F26-6595A04695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9B83FDA7-0A3B-40AC-B245-571B2A1FDCC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Индексирование анкеров</a:t>
            </a:r>
            <a:endParaRPr lang="en-US" altLang="ru-RU" sz="3600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23DDBFBA-7F20-441C-A33C-0C6B6C00846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52513"/>
            <a:ext cx="8229600" cy="55006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Может привести к неожиданным эффектам (спам)</a:t>
            </a:r>
          </a:p>
          <a:p>
            <a:pPr eaLnBrk="1" hangingPunct="1">
              <a:lnSpc>
                <a:spcPct val="90000"/>
              </a:lnSpc>
            </a:pPr>
            <a:endParaRPr lang="en-US" altLang="ru-RU" sz="2800" b="1"/>
          </a:p>
          <a:p>
            <a:pPr eaLnBrk="1" hangingPunct="1">
              <a:lnSpc>
                <a:spcPct val="90000"/>
              </a:lnSpc>
            </a:pPr>
            <a:r>
              <a:rPr lang="ru-RU" altLang="ru-RU" sz="2800">
                <a:solidFill>
                  <a:srgbClr val="C00000"/>
                </a:solidFill>
              </a:rPr>
              <a:t>Можно присваивать вес анкеру в зависимости от авторитетности сайта, которому принадлежит страница со ссылкой</a:t>
            </a:r>
            <a:endParaRPr lang="en-US" altLang="ja-JP" sz="2800">
              <a:solidFill>
                <a:srgbClr val="C00000"/>
              </a:solidFill>
              <a:ea typeface="MS PGothic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Например, если мы доверяем сайтам</a:t>
            </a:r>
            <a:r>
              <a:rPr lang="en-US" altLang="ru-RU"/>
              <a:t> cnn.com </a:t>
            </a:r>
            <a:r>
              <a:rPr lang="ru-RU" altLang="ru-RU"/>
              <a:t>или</a:t>
            </a:r>
            <a:r>
              <a:rPr lang="en-US" altLang="ru-RU"/>
              <a:t>r yahoo.com</a:t>
            </a:r>
            <a:r>
              <a:rPr lang="ru-RU" altLang="ru-RU"/>
              <a:t>, то можно присваивать более высокие веса ссылкам из них</a:t>
            </a:r>
            <a:endParaRPr lang="en-US" altLang="ru-RU"/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Увеличиваем веса ссылкам, идущим извне сайта</a:t>
            </a:r>
            <a:r>
              <a:rPr lang="en-US" altLang="ru-RU"/>
              <a:t> (non-nepotistic scoring)</a:t>
            </a:r>
          </a:p>
        </p:txBody>
      </p:sp>
      <p:sp>
        <p:nvSpPr>
          <p:cNvPr id="20484" name="TextBox 4">
            <a:extLst>
              <a:ext uri="{FF2B5EF4-FFF2-40B4-BE49-F238E27FC236}">
                <a16:creationId xmlns:a16="http://schemas.microsoft.com/office/drawing/2014/main" id="{51C3A367-3B0D-43B7-83F9-95684519A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69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CD8DFEA-7238-4895-8D27-8F1A28D2C6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CD14A262-DA13-461F-AB36-E8BBFCE1F27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Анализ ссылок. </a:t>
            </a:r>
            <a:r>
              <a:rPr lang="en-US" altLang="ru-RU" sz="4000"/>
              <a:t>PageRank</a:t>
            </a:r>
            <a:endParaRPr lang="ru-RU" altLang="ru-RU" sz="4000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0616A61B-69FA-4B08-9317-C0FA815199F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F6DAFFD-A0F0-4063-ACA2-288C3DF0B8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5E3F8AE6-D3C6-43A7-A4E3-21A96F12D91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647700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Вес </a:t>
            </a:r>
            <a:r>
              <a:rPr lang="en-US" altLang="ru-RU" sz="3600"/>
              <a:t>Pagerank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D3DC0C06-5A34-4739-9C57-8842A47BD0D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908050"/>
            <a:ext cx="8229600" cy="5427663"/>
          </a:xfrm>
        </p:spPr>
        <p:txBody>
          <a:bodyPr/>
          <a:lstStyle/>
          <a:p>
            <a:pPr eaLnBrk="1" hangingPunct="1"/>
            <a:r>
              <a:rPr lang="ru-RU" altLang="ru-RU"/>
              <a:t>Представим, что пользователь случайно бродит по страницам</a:t>
            </a:r>
            <a:r>
              <a:rPr lang="en-US" altLang="ru-RU"/>
              <a:t>:</a:t>
            </a:r>
          </a:p>
          <a:p>
            <a:pPr lvl="1" eaLnBrk="1" hangingPunct="1"/>
            <a:r>
              <a:rPr lang="ru-RU" altLang="ru-RU"/>
              <a:t>Начинает на случайной странице</a:t>
            </a:r>
            <a:endParaRPr lang="en-US" altLang="ru-RU"/>
          </a:p>
          <a:p>
            <a:pPr lvl="1" eaLnBrk="1" hangingPunct="1"/>
            <a:r>
              <a:rPr lang="ru-RU" altLang="ru-RU"/>
              <a:t>На каждом шагу переходит на следующую по ссылку с равной вероятностью</a:t>
            </a:r>
            <a:endParaRPr lang="en-US" altLang="ru-RU"/>
          </a:p>
          <a:p>
            <a:pPr eaLnBrk="1" hangingPunct="1"/>
            <a:endParaRPr lang="ja-JP" altLang="ru-RU">
              <a:ea typeface="MS PGothic" panose="020B0600070205080204" pitchFamily="34" charset="-128"/>
            </a:endParaRPr>
          </a:p>
          <a:p>
            <a:pPr eaLnBrk="1" hangingPunct="1"/>
            <a:r>
              <a:rPr lang="ru-RU" altLang="ja-JP"/>
              <a:t>В пределе каждая страница получит рейтинг посещений – можно использовать как вес страницы</a:t>
            </a:r>
            <a:endParaRPr lang="en-US" altLang="ru-RU"/>
          </a:p>
        </p:txBody>
      </p:sp>
      <p:sp>
        <p:nvSpPr>
          <p:cNvPr id="22532" name="TextBox 4">
            <a:extLst>
              <a:ext uri="{FF2B5EF4-FFF2-40B4-BE49-F238E27FC236}">
                <a16:creationId xmlns:a16="http://schemas.microsoft.com/office/drawing/2014/main" id="{F0D701F3-9234-4D53-8806-D81BB5EC25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4CB42CB-8312-43FF-BA70-BDA6B57763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8D09E938-145D-433E-9415-81E3035118C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Этого недостаточно</a:t>
            </a:r>
            <a:endParaRPr lang="en-US" altLang="ru-RU" sz="3600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0ED85AEB-6628-4772-AFDC-1CF3E12A3C7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25538"/>
            <a:ext cx="8229600" cy="5427662"/>
          </a:xfrm>
        </p:spPr>
        <p:txBody>
          <a:bodyPr/>
          <a:lstStyle/>
          <a:p>
            <a:pPr eaLnBrk="1" hangingPunct="1"/>
            <a:r>
              <a:rPr lang="ru-RU" altLang="ru-RU"/>
              <a:t>Поскольку есть много тупиковых страниц</a:t>
            </a:r>
            <a:r>
              <a:rPr lang="en-US" altLang="ru-RU"/>
              <a:t>.</a:t>
            </a:r>
          </a:p>
          <a:p>
            <a:pPr lvl="1" eaLnBrk="1" hangingPunct="1"/>
            <a:r>
              <a:rPr lang="ru-RU" altLang="ru-RU"/>
              <a:t>В которых остановится случайное блуждание</a:t>
            </a:r>
            <a:r>
              <a:rPr lang="en-US" altLang="ru-RU"/>
              <a:t>.</a:t>
            </a:r>
          </a:p>
          <a:p>
            <a:pPr lvl="1" eaLnBrk="1" hangingPunct="1"/>
            <a:r>
              <a:rPr lang="ru-RU" altLang="ru-RU"/>
              <a:t>Это обессмысливает рассуждения о рейтинге посещений</a:t>
            </a:r>
            <a:r>
              <a:rPr lang="en-US" altLang="ru-RU"/>
              <a:t>.</a:t>
            </a:r>
          </a:p>
        </p:txBody>
      </p:sp>
      <p:sp>
        <p:nvSpPr>
          <p:cNvPr id="23556" name="Oval 4">
            <a:extLst>
              <a:ext uri="{FF2B5EF4-FFF2-40B4-BE49-F238E27FC236}">
                <a16:creationId xmlns:a16="http://schemas.microsoft.com/office/drawing/2014/main" id="{E583763E-F31B-4172-B40C-5E4C39561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464820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3557" name="Line 5">
            <a:extLst>
              <a:ext uri="{FF2B5EF4-FFF2-40B4-BE49-F238E27FC236}">
                <a16:creationId xmlns:a16="http://schemas.microsoft.com/office/drawing/2014/main" id="{0395E56C-0861-4FA5-9071-BFEA1431949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86000" y="5334000"/>
            <a:ext cx="1219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8" name="Line 6">
            <a:extLst>
              <a:ext uri="{FF2B5EF4-FFF2-40B4-BE49-F238E27FC236}">
                <a16:creationId xmlns:a16="http://schemas.microsoft.com/office/drawing/2014/main" id="{84D1A3DC-96FC-48F3-BC83-0BBC3DD88ED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0" y="4495800"/>
            <a:ext cx="1219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9" name="Line 7">
            <a:extLst>
              <a:ext uri="{FF2B5EF4-FFF2-40B4-BE49-F238E27FC236}">
                <a16:creationId xmlns:a16="http://schemas.microsoft.com/office/drawing/2014/main" id="{6717812B-7B40-45B2-B64E-1A7D309A727C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51054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60" name="Line 8">
            <a:extLst>
              <a:ext uri="{FF2B5EF4-FFF2-40B4-BE49-F238E27FC236}">
                <a16:creationId xmlns:a16="http://schemas.microsoft.com/office/drawing/2014/main" id="{9557D3A3-F5DF-4A31-AD71-B0D240933061}"/>
              </a:ext>
            </a:extLst>
          </p:cNvPr>
          <p:cNvSpPr>
            <a:spLocks noChangeShapeType="1"/>
          </p:cNvSpPr>
          <p:nvPr/>
        </p:nvSpPr>
        <p:spPr bwMode="auto">
          <a:xfrm>
            <a:off x="4343400" y="51054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61" name="Text Box 9">
            <a:extLst>
              <a:ext uri="{FF2B5EF4-FFF2-40B4-BE49-F238E27FC236}">
                <a16:creationId xmlns:a16="http://schemas.microsoft.com/office/drawing/2014/main" id="{F81F440F-D5B2-44BB-984F-C48DDA79F2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4876800"/>
            <a:ext cx="454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>
                <a:ea typeface="MS PGothic" panose="020B0600070205080204" pitchFamily="34" charset="-128"/>
              </a:rPr>
              <a:t>??</a:t>
            </a:r>
          </a:p>
        </p:txBody>
      </p:sp>
      <p:sp>
        <p:nvSpPr>
          <p:cNvPr id="23562" name="TextBox 4">
            <a:extLst>
              <a:ext uri="{FF2B5EF4-FFF2-40B4-BE49-F238E27FC236}">
                <a16:creationId xmlns:a16="http://schemas.microsoft.com/office/drawing/2014/main" id="{38CF6723-1AD1-4AED-98A8-FFFA8451D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1D1F0EF-2ADD-4465-858F-4336415C29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5A6475BE-9E53-4338-908B-5F9390ADA2A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«Телепортация»</a:t>
            </a:r>
            <a:endParaRPr lang="en-US" altLang="ru-RU" sz="3600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2134FACE-BAA8-48AB-9813-230EE76BD1D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52513"/>
            <a:ext cx="8229600" cy="5500687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В тупиковой странице – переход на случайную страницу</a:t>
            </a:r>
            <a:endParaRPr lang="en-US" altLang="ru-RU" sz="2800" dirty="0"/>
          </a:p>
          <a:p>
            <a:pPr eaLnBrk="1" hangingPunct="1"/>
            <a:r>
              <a:rPr lang="ru-RU" altLang="ru-RU" sz="2800" dirty="0">
                <a:solidFill>
                  <a:srgbClr val="C00000"/>
                </a:solidFill>
              </a:rPr>
              <a:t>Для любой не тупиковой страницы  - с вероятностью</a:t>
            </a:r>
            <a:r>
              <a:rPr lang="en-US" altLang="ru-RU" sz="2800" dirty="0">
                <a:solidFill>
                  <a:srgbClr val="C00000"/>
                </a:solidFill>
              </a:rPr>
              <a:t> 0.1, </a:t>
            </a:r>
            <a:r>
              <a:rPr lang="ru-RU" altLang="ru-RU" sz="2800" dirty="0">
                <a:solidFill>
                  <a:srgbClr val="C00000"/>
                </a:solidFill>
              </a:rPr>
              <a:t>переходим на случайную страницу</a:t>
            </a:r>
          </a:p>
          <a:p>
            <a:pPr lvl="1" eaLnBrk="1" hangingPunct="1"/>
            <a:r>
              <a:rPr lang="ru-RU" altLang="ru-RU" dirty="0"/>
              <a:t>С оставшейся вероятностью</a:t>
            </a:r>
            <a:r>
              <a:rPr lang="en-US" altLang="ru-RU" dirty="0"/>
              <a:t> 0.9</a:t>
            </a:r>
            <a:r>
              <a:rPr lang="ru-RU" altLang="ru-RU" dirty="0"/>
              <a:t> – переход по одной из исходящих ссылок (с равной вероятностью)</a:t>
            </a:r>
          </a:p>
          <a:p>
            <a:pPr lvl="1" eaLnBrk="1" hangingPunct="1"/>
            <a:r>
              <a:rPr lang="en-US" altLang="ru-RU" dirty="0"/>
              <a:t>0.1 - </a:t>
            </a:r>
            <a:r>
              <a:rPr lang="ru-RU" altLang="ru-RU" dirty="0"/>
              <a:t>параметр</a:t>
            </a:r>
          </a:p>
          <a:p>
            <a:pPr eaLnBrk="1" hangingPunct="1"/>
            <a:r>
              <a:rPr lang="ru-RU" altLang="ru-RU" sz="2800" dirty="0">
                <a:solidFill>
                  <a:srgbClr val="C00000"/>
                </a:solidFill>
              </a:rPr>
              <a:t>Теперь можно говорить о посещаемости страницы как о ее рейтинге</a:t>
            </a:r>
          </a:p>
          <a:p>
            <a:pPr eaLnBrk="1" hangingPunct="1"/>
            <a:r>
              <a:rPr lang="ru-RU" altLang="ru-RU" sz="2800" dirty="0">
                <a:solidFill>
                  <a:srgbClr val="C00000"/>
                </a:solidFill>
              </a:rPr>
              <a:t>Как можно посчитать такой рейтинг?</a:t>
            </a:r>
            <a:endParaRPr lang="en-US" altLang="ru-RU" sz="2800" dirty="0">
              <a:solidFill>
                <a:srgbClr val="C00000"/>
              </a:solidFill>
            </a:endParaRPr>
          </a:p>
        </p:txBody>
      </p:sp>
      <p:sp>
        <p:nvSpPr>
          <p:cNvPr id="24580" name="TextBox 4">
            <a:extLst>
              <a:ext uri="{FF2B5EF4-FFF2-40B4-BE49-F238E27FC236}">
                <a16:creationId xmlns:a16="http://schemas.microsoft.com/office/drawing/2014/main" id="{EBC8630F-0D61-4F3C-930A-4C2A0DAA5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3CCCD20-40A6-4384-BDC1-9CE5A98EDC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E5695600-E421-42FB-A06E-2AEDED2946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z="3600"/>
              <a:t>Формула</a:t>
            </a:r>
            <a:r>
              <a:rPr lang="en-US" altLang="ru-RU" sz="3600"/>
              <a:t> PageRank</a:t>
            </a:r>
            <a:endParaRPr lang="ru-RU" altLang="ru-RU" sz="3600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6A6B67FA-A62F-4228-927A-8905D5D727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362950" cy="49291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ru-RU" sz="2400"/>
              <a:t>PR(A) = d + </a:t>
            </a:r>
            <a:r>
              <a:rPr lang="ru-RU" altLang="ru-RU" sz="2400"/>
              <a:t>(1-d)</a:t>
            </a:r>
            <a:r>
              <a:rPr lang="en-US" altLang="ru-RU" sz="2400"/>
              <a:t>(PR(T1)/C(T1) +…+PR(Tn)/C(Tn))</a:t>
            </a:r>
            <a:endParaRPr lang="ru-RU" altLang="ru-RU" sz="2400"/>
          </a:p>
          <a:p>
            <a:pPr eaLnBrk="1" hangingPunct="1">
              <a:lnSpc>
                <a:spcPct val="90000"/>
              </a:lnSpc>
            </a:pPr>
            <a:endParaRPr lang="en-US" altLang="ru-RU" sz="2400"/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ru-RU" sz="2400" b="1"/>
              <a:t>PR(Tn)</a:t>
            </a:r>
            <a:r>
              <a:rPr lang="en-US" altLang="ru-RU" sz="2400"/>
              <a:t> – </a:t>
            </a:r>
            <a:r>
              <a:rPr lang="ru-RU" altLang="ru-RU" sz="2400"/>
              <a:t>исходная значимость страницы</a:t>
            </a:r>
            <a:endParaRPr lang="en-US" altLang="ru-RU" sz="2400"/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ru-RU" sz="2400" b="1"/>
              <a:t>C(Tn)</a:t>
            </a:r>
            <a:r>
              <a:rPr lang="en-US" altLang="ru-RU" sz="2400"/>
              <a:t> – </a:t>
            </a:r>
            <a:r>
              <a:rPr lang="ru-RU" altLang="ru-RU" sz="2400"/>
              <a:t>количество исходящих ссылок со страницы</a:t>
            </a:r>
            <a:endParaRPr lang="en-US" altLang="ru-RU" sz="2400"/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ru-RU" sz="2400" b="1"/>
              <a:t>PR(Tn)/C(Tn)</a:t>
            </a:r>
            <a:r>
              <a:rPr lang="en-US" altLang="ru-RU" sz="2400"/>
              <a:t> – </a:t>
            </a:r>
            <a:r>
              <a:rPr lang="ru-RU" altLang="ru-RU" sz="2400"/>
              <a:t>значимость страницы равномерно распределяется по исходящим ссылкам и переносится в значимость страницы А по входящим в нее ссылкам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ru-RU" sz="2400" b="1"/>
              <a:t> d</a:t>
            </a:r>
            <a:r>
              <a:rPr lang="en-US" altLang="ru-RU" sz="2400"/>
              <a:t> – </a:t>
            </a:r>
            <a:r>
              <a:rPr lang="ru-RU" altLang="ru-RU" sz="2400"/>
              <a:t>например, 0.15 значимость страницы, без входящих ссылок (коэффициент телепортации)</a:t>
            </a:r>
            <a:endParaRPr lang="en-US" altLang="ru-RU" sz="2400"/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ru-RU" altLang="ru-RU" sz="2400" b="1"/>
              <a:t>(1-</a:t>
            </a:r>
            <a:r>
              <a:rPr lang="en-US" altLang="ru-RU" sz="2400" b="1"/>
              <a:t>d</a:t>
            </a:r>
            <a:r>
              <a:rPr lang="ru-RU" altLang="ru-RU" sz="2400" b="1"/>
              <a:t>)</a:t>
            </a:r>
            <a:r>
              <a:rPr lang="en-US" altLang="ru-RU" sz="2400" b="1"/>
              <a:t>(…</a:t>
            </a:r>
            <a:r>
              <a:rPr lang="ru-RU" altLang="ru-RU" sz="2400" b="1"/>
              <a:t>)</a:t>
            </a:r>
            <a:r>
              <a:rPr lang="en-US" altLang="ru-RU" sz="2400"/>
              <a:t> – </a:t>
            </a:r>
            <a:r>
              <a:rPr lang="ru-RU" altLang="ru-RU" sz="2400"/>
              <a:t> </a:t>
            </a:r>
            <a:r>
              <a:rPr lang="en-US" altLang="ru-RU" sz="2400"/>
              <a:t>0.</a:t>
            </a:r>
            <a:r>
              <a:rPr lang="ru-RU" altLang="ru-RU" sz="2400"/>
              <a:t>8</a:t>
            </a:r>
            <a:r>
              <a:rPr lang="en-US" altLang="ru-RU" sz="2400"/>
              <a:t>5</a:t>
            </a:r>
          </a:p>
          <a:p>
            <a:pPr eaLnBrk="1" hangingPunct="1">
              <a:lnSpc>
                <a:spcPct val="90000"/>
              </a:lnSpc>
            </a:pPr>
            <a:endParaRPr lang="ru-RU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9CAE157-C515-4FEC-B50B-05D0B41511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6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DE455CE-6084-414D-9B68-04554DFDA5E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Гипертекст и ссылки</a:t>
            </a:r>
            <a:endParaRPr lang="en-US" altLang="ru-RU" sz="3600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79F36765-2A72-4889-9AF9-285C956AE4D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08050"/>
            <a:ext cx="8229600" cy="5645150"/>
          </a:xfrm>
        </p:spPr>
        <p:txBody>
          <a:bodyPr/>
          <a:lstStyle/>
          <a:p>
            <a:pPr eaLnBrk="1" hangingPunct="1"/>
            <a:r>
              <a:rPr lang="ru-RU" altLang="ru-RU"/>
              <a:t>Что есть кроме содержания документов</a:t>
            </a:r>
            <a:endParaRPr lang="en-US" altLang="ru-RU"/>
          </a:p>
          <a:p>
            <a:pPr lvl="1" eaLnBrk="1" hangingPunct="1"/>
            <a:r>
              <a:rPr lang="ru-RU" altLang="ru-RU"/>
              <a:t>Гиперссылки между документами</a:t>
            </a:r>
            <a:endParaRPr lang="en-US" altLang="ru-RU"/>
          </a:p>
          <a:p>
            <a:pPr eaLnBrk="1" hangingPunct="1"/>
            <a:r>
              <a:rPr lang="ru-RU" altLang="ru-RU"/>
              <a:t>Вопросы</a:t>
            </a:r>
            <a:endParaRPr lang="en-US" altLang="ru-RU"/>
          </a:p>
          <a:p>
            <a:pPr lvl="1" eaLnBrk="1" hangingPunct="1"/>
            <a:r>
              <a:rPr lang="ru-RU" altLang="ru-RU"/>
              <a:t>Могут ли ссылки продемонстрировать авторитетность страниц? Полезны ли они для ранжирования</a:t>
            </a:r>
            <a:r>
              <a:rPr lang="en-US" altLang="ru-RU"/>
              <a:t>?</a:t>
            </a:r>
          </a:p>
          <a:p>
            <a:pPr eaLnBrk="1" hangingPunct="1"/>
            <a:r>
              <a:rPr lang="ru-RU" altLang="ru-RU"/>
              <a:t>Применение</a:t>
            </a:r>
            <a:endParaRPr lang="en-US" altLang="ru-RU"/>
          </a:p>
          <a:p>
            <a:pPr lvl="1" eaLnBrk="1" hangingPunct="1"/>
            <a:r>
              <a:rPr lang="ru-RU" altLang="ru-RU"/>
              <a:t>Интернет</a:t>
            </a:r>
            <a:endParaRPr lang="en-US" altLang="ru-RU"/>
          </a:p>
          <a:p>
            <a:pPr lvl="1" eaLnBrk="1" hangingPunct="1"/>
            <a:r>
              <a:rPr lang="en-US" altLang="ru-RU"/>
              <a:t>Email</a:t>
            </a:r>
          </a:p>
          <a:p>
            <a:pPr lvl="1" eaLnBrk="1" hangingPunct="1"/>
            <a:r>
              <a:rPr lang="ru-RU" altLang="ru-RU"/>
              <a:t>Социальные сети</a:t>
            </a:r>
            <a:endParaRPr lang="en-US" altLang="ru-RU"/>
          </a:p>
        </p:txBody>
      </p:sp>
      <p:sp>
        <p:nvSpPr>
          <p:cNvPr id="7172" name="Oval 3">
            <a:extLst>
              <a:ext uri="{FF2B5EF4-FFF2-40B4-BE49-F238E27FC236}">
                <a16:creationId xmlns:a16="http://schemas.microsoft.com/office/drawing/2014/main" id="{D323712A-CDC1-4425-8449-1DFFA45E7D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9530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173" name="Oval 4">
            <a:extLst>
              <a:ext uri="{FF2B5EF4-FFF2-40B4-BE49-F238E27FC236}">
                <a16:creationId xmlns:a16="http://schemas.microsoft.com/office/drawing/2014/main" id="{EF6A3309-3C94-4E4B-AACD-CA0F2AABD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44196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174" name="Oval 5">
            <a:extLst>
              <a:ext uri="{FF2B5EF4-FFF2-40B4-BE49-F238E27FC236}">
                <a16:creationId xmlns:a16="http://schemas.microsoft.com/office/drawing/2014/main" id="{78D959EA-5343-41B1-8868-A643387FE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54102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175" name="Oval 6">
            <a:extLst>
              <a:ext uri="{FF2B5EF4-FFF2-40B4-BE49-F238E27FC236}">
                <a16:creationId xmlns:a16="http://schemas.microsoft.com/office/drawing/2014/main" id="{68A7BB16-66CF-4FA3-A3F4-0EB61981B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62484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176" name="Oval 7">
            <a:extLst>
              <a:ext uri="{FF2B5EF4-FFF2-40B4-BE49-F238E27FC236}">
                <a16:creationId xmlns:a16="http://schemas.microsoft.com/office/drawing/2014/main" id="{B59EC73A-DEDB-47FD-BB74-E271636715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5800" y="48006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177" name="Oval 8">
            <a:extLst>
              <a:ext uri="{FF2B5EF4-FFF2-40B4-BE49-F238E27FC236}">
                <a16:creationId xmlns:a16="http://schemas.microsoft.com/office/drawing/2014/main" id="{4DF18E8E-AC95-4D68-8CE2-09BCAC0230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400" y="53340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178" name="Line 9">
            <a:extLst>
              <a:ext uri="{FF2B5EF4-FFF2-40B4-BE49-F238E27FC236}">
                <a16:creationId xmlns:a16="http://schemas.microsoft.com/office/drawing/2014/main" id="{51AA8D5A-8DE3-40C4-9A4E-0D6833A465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86400" y="4648200"/>
            <a:ext cx="1676400" cy="3810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79" name="Line 10">
            <a:extLst>
              <a:ext uri="{FF2B5EF4-FFF2-40B4-BE49-F238E27FC236}">
                <a16:creationId xmlns:a16="http://schemas.microsoft.com/office/drawing/2014/main" id="{F27B5306-B418-43F2-9B20-C1A266BB2E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29400" y="5029200"/>
            <a:ext cx="1676400" cy="4572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80" name="Line 11">
            <a:extLst>
              <a:ext uri="{FF2B5EF4-FFF2-40B4-BE49-F238E27FC236}">
                <a16:creationId xmlns:a16="http://schemas.microsoft.com/office/drawing/2014/main" id="{8306B5F8-6716-4896-9DD9-0354A482A44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5638800"/>
            <a:ext cx="1371600" cy="6858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81" name="Line 12">
            <a:extLst>
              <a:ext uri="{FF2B5EF4-FFF2-40B4-BE49-F238E27FC236}">
                <a16:creationId xmlns:a16="http://schemas.microsoft.com/office/drawing/2014/main" id="{D36E647B-8A8C-4A5E-A9D9-113651AF44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05600" y="5562600"/>
            <a:ext cx="1828800" cy="762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82" name="Line 13">
            <a:extLst>
              <a:ext uri="{FF2B5EF4-FFF2-40B4-BE49-F238E27FC236}">
                <a16:creationId xmlns:a16="http://schemas.microsoft.com/office/drawing/2014/main" id="{5F2BEF1C-DB38-4C57-97C6-C08811BC95F7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0" y="4648200"/>
            <a:ext cx="762000" cy="3048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83" name="Line 14">
            <a:extLst>
              <a:ext uri="{FF2B5EF4-FFF2-40B4-BE49-F238E27FC236}">
                <a16:creationId xmlns:a16="http://schemas.microsoft.com/office/drawing/2014/main" id="{35CD62B7-941B-447D-A27D-76D7C3E81C5E}"/>
              </a:ext>
            </a:extLst>
          </p:cNvPr>
          <p:cNvSpPr>
            <a:spLocks noChangeShapeType="1"/>
          </p:cNvSpPr>
          <p:nvPr/>
        </p:nvSpPr>
        <p:spPr bwMode="auto">
          <a:xfrm>
            <a:off x="8610600" y="5257800"/>
            <a:ext cx="152400" cy="1524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84" name="Line 15">
            <a:extLst>
              <a:ext uri="{FF2B5EF4-FFF2-40B4-BE49-F238E27FC236}">
                <a16:creationId xmlns:a16="http://schemas.microsoft.com/office/drawing/2014/main" id="{D776227B-8AE1-4EA4-A22E-799EE27A180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553200" y="5791200"/>
            <a:ext cx="304800" cy="5334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85" name="Oval 23">
            <a:extLst>
              <a:ext uri="{FF2B5EF4-FFF2-40B4-BE49-F238E27FC236}">
                <a16:creationId xmlns:a16="http://schemas.microsoft.com/office/drawing/2014/main" id="{64D192FD-D5CD-45A9-A0C4-458F66719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51054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186" name="Oval 24">
            <a:extLst>
              <a:ext uri="{FF2B5EF4-FFF2-40B4-BE49-F238E27FC236}">
                <a16:creationId xmlns:a16="http://schemas.microsoft.com/office/drawing/2014/main" id="{8DAC1647-12C9-411D-92CE-07AD552E8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52578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187" name="Oval 25">
            <a:extLst>
              <a:ext uri="{FF2B5EF4-FFF2-40B4-BE49-F238E27FC236}">
                <a16:creationId xmlns:a16="http://schemas.microsoft.com/office/drawing/2014/main" id="{435038D0-84F6-4A96-9C93-86DC9977A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45720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188" name="Line 26">
            <a:extLst>
              <a:ext uri="{FF2B5EF4-FFF2-40B4-BE49-F238E27FC236}">
                <a16:creationId xmlns:a16="http://schemas.microsoft.com/office/drawing/2014/main" id="{A3F85321-7D9B-4CA1-AC29-F99A40A2A91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867400" y="5486400"/>
            <a:ext cx="381000" cy="1524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7189" name="Line 27">
            <a:extLst>
              <a:ext uri="{FF2B5EF4-FFF2-40B4-BE49-F238E27FC236}">
                <a16:creationId xmlns:a16="http://schemas.microsoft.com/office/drawing/2014/main" id="{0336493F-5403-4F88-B15D-F5EDA018DD8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5638800"/>
            <a:ext cx="914400" cy="8382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B82CC91-B726-4534-A4AC-ACDF027BCF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1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CB349CA7-CE58-4CDE-877B-74B3B7C30F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Простой пример</a:t>
            </a:r>
            <a:endParaRPr lang="en-US" altLang="ru-RU" sz="3600"/>
          </a:p>
        </p:txBody>
      </p:sp>
      <p:pic>
        <p:nvPicPr>
          <p:cNvPr id="26627" name="Picture 3" descr="image001">
            <a:extLst>
              <a:ext uri="{FF2B5EF4-FFF2-40B4-BE49-F238E27FC236}">
                <a16:creationId xmlns:a16="http://schemas.microsoft.com/office/drawing/2014/main" id="{37D0448A-4BF0-44FD-82FA-821EF18A5AD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1600200"/>
            <a:ext cx="5514975" cy="1363663"/>
          </a:xfrm>
          <a:noFill/>
        </p:spPr>
      </p:pic>
      <p:sp>
        <p:nvSpPr>
          <p:cNvPr id="26628" name="Rectangle 4">
            <a:extLst>
              <a:ext uri="{FF2B5EF4-FFF2-40B4-BE49-F238E27FC236}">
                <a16:creationId xmlns:a16="http://schemas.microsoft.com/office/drawing/2014/main" id="{83F3B680-B41E-481B-A94D-07A8FCDAACA5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946525"/>
            <a:ext cx="8229600" cy="2179638"/>
          </a:xfrm>
        </p:spPr>
        <p:txBody>
          <a:bodyPr/>
          <a:lstStyle/>
          <a:p>
            <a:pPr eaLnBrk="1" hangingPunct="1"/>
            <a:r>
              <a:rPr lang="ru-RU" altLang="ru-RU" sz="2400"/>
              <a:t>Каждая страница имеет исходящую ссылку</a:t>
            </a:r>
            <a:r>
              <a:rPr lang="en-US" altLang="ru-RU" sz="2400"/>
              <a:t>. </a:t>
            </a:r>
            <a:r>
              <a:rPr lang="ru-RU" altLang="ru-RU" sz="2400"/>
              <a:t>Это означает, что</a:t>
            </a:r>
            <a:r>
              <a:rPr lang="en-US" altLang="ru-RU" sz="2400"/>
              <a:t> C(A) = 1 </a:t>
            </a:r>
            <a:r>
              <a:rPr lang="ru-RU" altLang="ru-RU" sz="2400"/>
              <a:t>и</a:t>
            </a:r>
            <a:r>
              <a:rPr lang="en-US" altLang="ru-RU" sz="2400"/>
              <a:t> C(B) = 1.</a:t>
            </a:r>
            <a:endParaRPr lang="ru-RU" altLang="ru-RU" sz="2400"/>
          </a:p>
          <a:p>
            <a:pPr eaLnBrk="1" hangingPunct="1"/>
            <a:r>
              <a:rPr lang="ru-RU" altLang="ru-RU" sz="2400"/>
              <a:t>Мы не знаем с чего начать</a:t>
            </a:r>
          </a:p>
          <a:p>
            <a:pPr eaLnBrk="1" hangingPunct="1"/>
            <a:r>
              <a:rPr lang="ru-RU" altLang="ru-RU" sz="2400"/>
              <a:t>-начнем с первой страницы</a:t>
            </a:r>
          </a:p>
          <a:p>
            <a:pPr eaLnBrk="1" hangingPunct="1"/>
            <a:r>
              <a:rPr lang="ru-RU" altLang="ru-RU" sz="2400"/>
              <a:t>И предположим, что исходная значимость у всех = 1</a:t>
            </a:r>
            <a:endParaRPr lang="en-US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7C73E80-C84A-470E-A0C8-BEA1D99942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C435183-6C64-4C8D-8D07-E1487D3529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z="3600"/>
              <a:t>Итак, </a:t>
            </a:r>
            <a:r>
              <a:rPr lang="en-US" altLang="ru-RU" sz="3600"/>
              <a:t>PR(..)=1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8E6C0C06-396A-4BC2-A69C-BEE21119A4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ru-RU" sz="2400"/>
              <a:t>d (</a:t>
            </a:r>
            <a:r>
              <a:rPr lang="ru-RU" altLang="ru-RU" sz="2400"/>
              <a:t>коэффициент телепортации</a:t>
            </a:r>
            <a:r>
              <a:rPr lang="en-US" altLang="ru-RU" sz="2400"/>
              <a:t>) = 0.</a:t>
            </a:r>
            <a:r>
              <a:rPr lang="ru-RU" altLang="ru-RU" sz="2400"/>
              <a:t>1</a:t>
            </a:r>
            <a:r>
              <a:rPr lang="en-US" altLang="ru-RU" sz="2400"/>
              <a:t>5</a:t>
            </a:r>
            <a:endParaRPr lang="ru-RU" altLang="ru-RU" sz="2400"/>
          </a:p>
          <a:p>
            <a:pPr eaLnBrk="1" hangingPunct="1">
              <a:lnSpc>
                <a:spcPct val="80000"/>
              </a:lnSpc>
            </a:pPr>
            <a:endParaRPr lang="en-US" altLang="ru-RU" sz="2400"/>
          </a:p>
          <a:p>
            <a:pPr eaLnBrk="1" hangingPunct="1">
              <a:lnSpc>
                <a:spcPct val="80000"/>
              </a:lnSpc>
            </a:pPr>
            <a:r>
              <a:rPr lang="en-US" altLang="ru-RU" sz="2400"/>
              <a:t>PR(A)= </a:t>
            </a:r>
            <a:r>
              <a:rPr lang="ru-RU" altLang="ru-RU" sz="2400"/>
              <a:t>d</a:t>
            </a:r>
            <a:r>
              <a:rPr lang="en-US" altLang="ru-RU" sz="2400"/>
              <a:t> + </a:t>
            </a:r>
            <a:r>
              <a:rPr lang="ru-RU" altLang="ru-RU" sz="2400"/>
              <a:t>(1-d) </a:t>
            </a:r>
            <a:r>
              <a:rPr lang="en-US" altLang="ru-RU" sz="2400"/>
              <a:t>PR(B)/1)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2400"/>
              <a:t>PR(B)= </a:t>
            </a:r>
            <a:r>
              <a:rPr lang="ru-RU" altLang="ru-RU" sz="2400"/>
              <a:t>d</a:t>
            </a:r>
            <a:r>
              <a:rPr lang="en-US" altLang="ru-RU" sz="2400"/>
              <a:t> + </a:t>
            </a:r>
            <a:r>
              <a:rPr lang="ru-RU" altLang="ru-RU" sz="2400"/>
              <a:t>(1-d) </a:t>
            </a:r>
            <a:r>
              <a:rPr lang="en-US" altLang="ru-RU" sz="2400"/>
              <a:t>(PR(A)/1)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2400"/>
              <a:t>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2400"/>
              <a:t>	</a:t>
            </a:r>
            <a:r>
              <a:rPr lang="ru-RU" altLang="ru-RU" sz="2400"/>
              <a:t>т.е.</a:t>
            </a:r>
            <a:endParaRPr lang="en-US" altLang="ru-RU" sz="24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ru-RU" sz="2400"/>
          </a:p>
          <a:p>
            <a:pPr eaLnBrk="1" hangingPunct="1">
              <a:lnSpc>
                <a:spcPct val="80000"/>
              </a:lnSpc>
            </a:pPr>
            <a:r>
              <a:rPr lang="en-US" altLang="ru-RU" sz="2400"/>
              <a:t>PR(A)= 0.15 + 0.85 * 1= 1</a:t>
            </a:r>
            <a:endParaRPr lang="ru-RU" altLang="ru-RU" sz="2400"/>
          </a:p>
          <a:p>
            <a:pPr eaLnBrk="1" hangingPunct="1">
              <a:lnSpc>
                <a:spcPct val="80000"/>
              </a:lnSpc>
            </a:pPr>
            <a:endParaRPr lang="en-US" altLang="ru-RU" sz="2400"/>
          </a:p>
          <a:p>
            <a:pPr eaLnBrk="1" hangingPunct="1">
              <a:lnSpc>
                <a:spcPct val="80000"/>
              </a:lnSpc>
            </a:pPr>
            <a:r>
              <a:rPr lang="en-US" altLang="ru-RU" sz="2400"/>
              <a:t>PR(B)= 0.15 + 0.85 * 1= 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BE63F87-EDA2-4D22-9D16-AAD4623E65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E979C990-01E5-4DBD-B855-467F9CFBA1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075613" cy="647700"/>
          </a:xfrm>
        </p:spPr>
        <p:txBody>
          <a:bodyPr/>
          <a:lstStyle/>
          <a:p>
            <a:pPr eaLnBrk="1" hangingPunct="1"/>
            <a:r>
              <a:rPr lang="ru-RU" altLang="ru-RU" sz="2400"/>
              <a:t>Возьмем другое число, например, </a:t>
            </a:r>
            <a:r>
              <a:rPr lang="en-US" altLang="ru-RU" sz="2400"/>
              <a:t>PR(..)=0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1ACEAA6-7331-4E98-8A6E-C36967487E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8229600" cy="5486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ru-RU" sz="2600"/>
              <a:t>PR(A)= 0.15 + 0.85 * 0	= 0.15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2600"/>
              <a:t>	PR(B)= 0.15 + 0.85 * 0.15	= 0.2775</a:t>
            </a:r>
            <a:endParaRPr lang="ru-RU" altLang="ru-RU" sz="2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ru-RU" sz="2600"/>
          </a:p>
          <a:p>
            <a:pPr eaLnBrk="1" hangingPunct="1">
              <a:lnSpc>
                <a:spcPct val="80000"/>
              </a:lnSpc>
            </a:pPr>
            <a:r>
              <a:rPr lang="ru-RU" altLang="ru-RU" sz="2600"/>
              <a:t>Продолжаем</a:t>
            </a:r>
            <a:endParaRPr lang="en-US" altLang="ru-RU" sz="2600"/>
          </a:p>
          <a:p>
            <a:pPr eaLnBrk="1" hangingPunct="1">
              <a:lnSpc>
                <a:spcPct val="80000"/>
              </a:lnSpc>
            </a:pPr>
            <a:r>
              <a:rPr lang="en-US" altLang="ru-RU" sz="2600"/>
              <a:t>PR(A)= 0.15 + 0.85 * 0.2775			= 0.385875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2600"/>
              <a:t>PR(B)= 0.15 + 0.85 * 0.385875</a:t>
            </a:r>
            <a:br>
              <a:rPr lang="en-US" altLang="ru-RU" sz="2600"/>
            </a:br>
            <a:r>
              <a:rPr lang="en-US" altLang="ru-RU" sz="2600"/>
              <a:t>= 0.47799375</a:t>
            </a:r>
          </a:p>
          <a:p>
            <a:pPr eaLnBrk="1" hangingPunct="1">
              <a:lnSpc>
                <a:spcPct val="80000"/>
              </a:lnSpc>
            </a:pPr>
            <a:endParaRPr lang="en-US" altLang="ru-RU" sz="260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600"/>
              <a:t>И далее</a:t>
            </a:r>
            <a:r>
              <a:rPr lang="en-US" altLang="ru-RU" sz="2600"/>
              <a:t>…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2600"/>
              <a:t>PR(A)= 0.15 + 0.85 * 0.47799375</a:t>
            </a:r>
            <a:br>
              <a:rPr lang="en-US" altLang="ru-RU" sz="2600"/>
            </a:br>
            <a:r>
              <a:rPr lang="en-US" altLang="ru-RU" sz="2600"/>
              <a:t>= 0.5562946875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2600"/>
              <a:t>PR(B)= 0.15 + 0.85 * 0.5562946875</a:t>
            </a:r>
            <a:br>
              <a:rPr lang="en-US" altLang="ru-RU" sz="2600"/>
            </a:br>
            <a:r>
              <a:rPr lang="en-US" altLang="ru-RU" sz="2600"/>
              <a:t>= 0.622850484375</a:t>
            </a:r>
          </a:p>
        </p:txBody>
      </p:sp>
      <p:sp>
        <p:nvSpPr>
          <p:cNvPr id="28676" name="AutoShape 4" descr="image001">
            <a:extLst>
              <a:ext uri="{FF2B5EF4-FFF2-40B4-BE49-F238E27FC236}">
                <a16:creationId xmlns:a16="http://schemas.microsoft.com/office/drawing/2014/main" id="{9226CE2F-23FF-42E2-AC85-9F2DE12682D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46038"/>
            <a:ext cx="21621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673166D-D7C0-4BA8-A542-A6AA8260E3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6CD0C6A-ED94-445D-95F3-0D19C3EA7C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z="3600"/>
              <a:t>Теперь пусть </a:t>
            </a:r>
            <a:r>
              <a:rPr lang="en-US" altLang="ru-RU" sz="3600"/>
              <a:t>PR()=40</a:t>
            </a:r>
            <a:endParaRPr lang="ru-RU" altLang="ru-RU" sz="3600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AF389827-24D8-4F85-AA96-B7D972D53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/>
              <a:t>PR(A)= 0.15 + 0.85 * 40</a:t>
            </a:r>
            <a:br>
              <a:rPr lang="ru-RU" altLang="ru-RU" sz="2800"/>
            </a:br>
            <a:r>
              <a:rPr lang="ru-RU" altLang="ru-RU" sz="2800"/>
              <a:t>= 34.25</a:t>
            </a:r>
            <a:endParaRPr lang="en-US" altLang="ru-RU" sz="2800"/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PR(B)= 0.15 + 0.85 * 34.25</a:t>
            </a:r>
            <a:br>
              <a:rPr lang="ru-RU" altLang="ru-RU" sz="2800"/>
            </a:br>
            <a:r>
              <a:rPr lang="ru-RU" altLang="ru-RU" sz="2800"/>
              <a:t>= 29.1775</a:t>
            </a:r>
            <a:endParaRPr lang="en-US" altLang="ru-RU" sz="2800"/>
          </a:p>
          <a:p>
            <a:pPr eaLnBrk="1" hangingPunct="1">
              <a:lnSpc>
                <a:spcPct val="80000"/>
              </a:lnSpc>
            </a:pPr>
            <a:endParaRPr lang="en-US" altLang="ru-RU" sz="2800"/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И далее: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PR(A)= 0.15 + 0.85 * 29.1775</a:t>
            </a:r>
            <a:br>
              <a:rPr lang="ru-RU" altLang="ru-RU" sz="2800"/>
            </a:br>
            <a:r>
              <a:rPr lang="ru-RU" altLang="ru-RU" sz="2800"/>
              <a:t>= 24.950875</a:t>
            </a:r>
            <a:endParaRPr lang="en-US" altLang="ru-RU" sz="2800"/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PR(B)= 0.15 + 0.85 * 24.950875 </a:t>
            </a:r>
            <a:br>
              <a:rPr lang="ru-RU" altLang="ru-RU" sz="2800"/>
            </a:br>
            <a:r>
              <a:rPr lang="ru-RU" altLang="ru-RU" sz="2800"/>
              <a:t>= 21.35824375</a:t>
            </a:r>
            <a:endParaRPr lang="en-US" altLang="ru-RU" sz="2800"/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Процесс начинает сходиться к 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4966916-BFDE-4CA0-922D-93BF35EA52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>
            <a:extLst>
              <a:ext uri="{FF2B5EF4-FFF2-40B4-BE49-F238E27FC236}">
                <a16:creationId xmlns:a16="http://schemas.microsoft.com/office/drawing/2014/main" id="{1DCAD368-70EC-4E23-8DB0-3D547B26FE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Результат для иерархии</a:t>
            </a:r>
          </a:p>
        </p:txBody>
      </p:sp>
      <p:pic>
        <p:nvPicPr>
          <p:cNvPr id="31747" name="Picture 6" descr="image005">
            <a:extLst>
              <a:ext uri="{FF2B5EF4-FFF2-40B4-BE49-F238E27FC236}">
                <a16:creationId xmlns:a16="http://schemas.microsoft.com/office/drawing/2014/main" id="{B55D52AB-F9CE-4F7C-8F2F-DF16696E0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060575"/>
            <a:ext cx="7991475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65310B5-1CAE-4927-981C-5545A0E1E6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5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0CDDC25D-3D73-4AB3-BF3F-931CCA7E67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z="3600"/>
              <a:t>Иерархия с возвратом ссылок</a:t>
            </a:r>
          </a:p>
        </p:txBody>
      </p:sp>
      <p:pic>
        <p:nvPicPr>
          <p:cNvPr id="32771" name="Picture 5" descr="image006">
            <a:extLst>
              <a:ext uri="{FF2B5EF4-FFF2-40B4-BE49-F238E27FC236}">
                <a16:creationId xmlns:a16="http://schemas.microsoft.com/office/drawing/2014/main" id="{71A09761-0228-4CAB-9E36-58E6C5237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12875"/>
            <a:ext cx="82804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80D9F92-E365-408C-ACCE-E201BB4464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AF41E0E3-4AD0-4A7D-9CCC-F509A5C6BB7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/>
              <a:t>Все взаимосвязано</a:t>
            </a:r>
          </a:p>
        </p:txBody>
      </p:sp>
      <p:pic>
        <p:nvPicPr>
          <p:cNvPr id="33795" name="Picture 5" descr="image011">
            <a:extLst>
              <a:ext uri="{FF2B5EF4-FFF2-40B4-BE49-F238E27FC236}">
                <a16:creationId xmlns:a16="http://schemas.microsoft.com/office/drawing/2014/main" id="{42C8B286-2350-49E1-A4AB-B832DFCAF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557338"/>
            <a:ext cx="7056438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57EA65E-720D-4539-85A9-48B06E1225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E30FA808-3359-4840-A5CC-F67E5C5111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/>
              <a:t>Еще пример</a:t>
            </a:r>
          </a:p>
        </p:txBody>
      </p:sp>
      <p:pic>
        <p:nvPicPr>
          <p:cNvPr id="34819" name="Picture 5" descr="image013">
            <a:extLst>
              <a:ext uri="{FF2B5EF4-FFF2-40B4-BE49-F238E27FC236}">
                <a16:creationId xmlns:a16="http://schemas.microsoft.com/office/drawing/2014/main" id="{BE580822-0226-4E0E-8DA9-A8FCFDF1F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628775"/>
            <a:ext cx="7848600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CA9AC55-987A-4945-AF28-C007C319D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>
            <a:extLst>
              <a:ext uri="{FF2B5EF4-FFF2-40B4-BE49-F238E27FC236}">
                <a16:creationId xmlns:a16="http://schemas.microsoft.com/office/drawing/2014/main" id="{1D996D12-02AC-4325-A5BC-C6834C7188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sz="3600"/>
              <a:t>PageRank </a:t>
            </a:r>
            <a:r>
              <a:rPr lang="ru-RU" altLang="ru-RU" sz="3600"/>
              <a:t>страницы</a:t>
            </a:r>
          </a:p>
        </p:txBody>
      </p:sp>
      <p:pic>
        <p:nvPicPr>
          <p:cNvPr id="35843" name="Picture 6" descr="400px-PageRanks-Example">
            <a:extLst>
              <a:ext uri="{FF2B5EF4-FFF2-40B4-BE49-F238E27FC236}">
                <a16:creationId xmlns:a16="http://schemas.microsoft.com/office/drawing/2014/main" id="{A8ABF6D9-DD6E-4484-B86F-8DF7E37DF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916113"/>
            <a:ext cx="6408738" cy="434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6A8109F-47D8-46EA-9F65-93E9026F84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9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>
            <a:extLst>
              <a:ext uri="{FF2B5EF4-FFF2-40B4-BE49-F238E27FC236}">
                <a16:creationId xmlns:a16="http://schemas.microsoft.com/office/drawing/2014/main" id="{EF17931D-7923-4152-9DC0-BE1E030AF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sz="3200"/>
              <a:t>Уточнение по формуле</a:t>
            </a:r>
          </a:p>
        </p:txBody>
      </p:sp>
      <p:sp>
        <p:nvSpPr>
          <p:cNvPr id="36867" name="Содержимое 4">
            <a:extLst>
              <a:ext uri="{FF2B5EF4-FFF2-40B4-BE49-F238E27FC236}">
                <a16:creationId xmlns:a16="http://schemas.microsoft.com/office/drawing/2014/main" id="{FDDE1602-55E5-49A8-9931-E1E7EFA21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196975"/>
            <a:ext cx="8713787" cy="4929188"/>
          </a:xfrm>
        </p:spPr>
        <p:txBody>
          <a:bodyPr/>
          <a:lstStyle/>
          <a:p>
            <a:r>
              <a:rPr lang="ru-RU" altLang="ru-RU" sz="2400"/>
              <a:t>Была дана формула вида (как в исходной статье (Brin, Page, 1998) и соотв. примеры</a:t>
            </a:r>
          </a:p>
          <a:p>
            <a:endParaRPr lang="ru-RU" altLang="ru-RU" sz="2400"/>
          </a:p>
          <a:p>
            <a:endParaRPr lang="ru-RU" altLang="ru-RU" sz="2400"/>
          </a:p>
          <a:p>
            <a:endParaRPr lang="ru-RU" altLang="ru-RU" sz="2400"/>
          </a:p>
          <a:p>
            <a:r>
              <a:rPr lang="ru-RU" altLang="ru-RU" sz="2400"/>
              <a:t>Считается, что правильнее использовать такой вариант (сумма pagerank страниц в сети будет равна 1)</a:t>
            </a:r>
          </a:p>
          <a:p>
            <a:endParaRPr lang="ru-RU" altLang="ru-RU" sz="2400"/>
          </a:p>
          <a:p>
            <a:endParaRPr lang="ru-RU" altLang="ru-RU" sz="2400"/>
          </a:p>
        </p:txBody>
      </p:sp>
      <p:pic>
        <p:nvPicPr>
          <p:cNvPr id="36868" name="Picture 2">
            <a:extLst>
              <a:ext uri="{FF2B5EF4-FFF2-40B4-BE49-F238E27FC236}">
                <a16:creationId xmlns:a16="http://schemas.microsoft.com/office/drawing/2014/main" id="{55381962-A693-4DCA-BD67-5A560F2B5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349500"/>
            <a:ext cx="6153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>
            <a:extLst>
              <a:ext uri="{FF2B5EF4-FFF2-40B4-BE49-F238E27FC236}">
                <a16:creationId xmlns:a16="http://schemas.microsoft.com/office/drawing/2014/main" id="{ED2AF4AE-0356-45BC-A5BF-C1C85A4DB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724400"/>
            <a:ext cx="68484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BAF1000-8A8E-4C63-9DAB-191A8BF8E4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794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F06B000-FE0E-4AC2-9154-3ADAFC2375A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Ссылки – везде!</a:t>
            </a:r>
            <a:endParaRPr lang="en-US" altLang="ru-RU" sz="3600"/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0F87D9D6-EE06-4773-B461-003E6AC0D5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125538"/>
            <a:ext cx="8229600" cy="5351462"/>
          </a:xfrm>
        </p:spPr>
        <p:txBody>
          <a:bodyPr/>
          <a:lstStyle/>
          <a:p>
            <a:pPr eaLnBrk="1" hangingPunct="1"/>
            <a:r>
              <a:rPr lang="ru-RU" altLang="ru-RU" sz="2400"/>
              <a:t>Мощные источники информации об авторитетности</a:t>
            </a:r>
            <a:endParaRPr lang="en-US" altLang="ru-RU" sz="2400"/>
          </a:p>
          <a:p>
            <a:pPr lvl="1" eaLnBrk="1" hangingPunct="1"/>
            <a:r>
              <a:rPr lang="ru-RU" altLang="ru-RU" sz="2400"/>
              <a:t>Почтовый спам</a:t>
            </a:r>
            <a:r>
              <a:rPr lang="en-US" altLang="ru-RU" sz="2400"/>
              <a:t> – </a:t>
            </a:r>
            <a:r>
              <a:rPr lang="ru-RU" altLang="ru-RU" sz="2400"/>
              <a:t>какие почтовые адреса – спамерские?</a:t>
            </a:r>
            <a:endParaRPr lang="en-US" altLang="ru-RU" sz="2400"/>
          </a:p>
          <a:p>
            <a:pPr lvl="1" eaLnBrk="1" hangingPunct="1"/>
            <a:r>
              <a:rPr lang="ru-RU" altLang="ru-RU" sz="2400"/>
              <a:t>Качество  хостов</a:t>
            </a:r>
            <a:r>
              <a:rPr lang="en-US" altLang="ru-RU" sz="2400"/>
              <a:t> – </a:t>
            </a:r>
            <a:r>
              <a:rPr lang="ru-RU" altLang="ru-RU" sz="2400"/>
              <a:t>какие хосты – «плохие»</a:t>
            </a:r>
            <a:r>
              <a:rPr lang="en-US" altLang="ja-JP" sz="2400">
                <a:ea typeface="MS PGothic" panose="020B0600070205080204" pitchFamily="34" charset="-128"/>
              </a:rPr>
              <a:t>?</a:t>
            </a:r>
          </a:p>
          <a:p>
            <a:pPr lvl="1" eaLnBrk="1" hangingPunct="1"/>
            <a:r>
              <a:rPr lang="ru-RU" altLang="ru-RU" sz="2400"/>
              <a:t>Логи телефонных звонков</a:t>
            </a:r>
            <a:endParaRPr lang="en-US" altLang="ru-RU" sz="2400"/>
          </a:p>
          <a:p>
            <a:pPr eaLnBrk="1" hangingPunct="1"/>
            <a:r>
              <a:rPr lang="en-US" altLang="ru-RU" sz="2400">
                <a:solidFill>
                  <a:srgbClr val="00A000"/>
                </a:solidFill>
              </a:rPr>
              <a:t>Good</a:t>
            </a:r>
            <a:r>
              <a:rPr lang="en-US" altLang="ru-RU" sz="2400"/>
              <a:t>, </a:t>
            </a:r>
            <a:r>
              <a:rPr lang="en-US" altLang="ru-RU" sz="2400">
                <a:solidFill>
                  <a:srgbClr val="FF0000"/>
                </a:solidFill>
              </a:rPr>
              <a:t>Bad</a:t>
            </a:r>
            <a:r>
              <a:rPr lang="en-US" altLang="ru-RU" sz="2400"/>
              <a:t> </a:t>
            </a:r>
            <a:r>
              <a:rPr lang="ru-RU" altLang="ru-RU" sz="2400"/>
              <a:t>и</a:t>
            </a:r>
            <a:r>
              <a:rPr lang="en-US" altLang="ru-RU" sz="2400"/>
              <a:t> Unknown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4A3587FF-0F4A-49E1-AFFB-43DA7BDF8148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5532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F924FAFB-0ECF-455E-BF91-1D11707263A5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pPr algn="r" eaLnBrk="1" hangingPunct="1"/>
              <a:t>3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6C7AD03-4E75-4D4B-B085-A5AC7B3BAE40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3870325"/>
            <a:ext cx="6135688" cy="2438400"/>
            <a:chOff x="1295400" y="3870325"/>
            <a:chExt cx="6135688" cy="2438400"/>
          </a:xfrm>
        </p:grpSpPr>
        <p:sp>
          <p:nvSpPr>
            <p:cNvPr id="8198" name="Oval 4">
              <a:extLst>
                <a:ext uri="{FF2B5EF4-FFF2-40B4-BE49-F238E27FC236}">
                  <a16:creationId xmlns:a16="http://schemas.microsoft.com/office/drawing/2014/main" id="{C8BD5CF7-D631-4797-A671-81EA87098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800" y="4556125"/>
              <a:ext cx="457200" cy="457200"/>
            </a:xfrm>
            <a:prstGeom prst="ellipse">
              <a:avLst/>
            </a:prstGeom>
            <a:solidFill>
              <a:srgbClr val="00A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endParaRPr lang="ru-RU" altLang="ru-RU" sz="2400">
                <a:latin typeface="Lucida Sans" panose="020B0602030504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8199" name="Oval 5">
              <a:extLst>
                <a:ext uri="{FF2B5EF4-FFF2-40B4-BE49-F238E27FC236}">
                  <a16:creationId xmlns:a16="http://schemas.microsoft.com/office/drawing/2014/main" id="{A8EA1FA6-D42F-41F0-97C7-46CEA34C7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8200" y="4022725"/>
              <a:ext cx="457200" cy="4572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ru-RU" sz="2400">
                  <a:latin typeface="Lucida Sans" panose="020B0602030504020204" pitchFamily="34" charset="0"/>
                  <a:ea typeface="MS PGothic" panose="020B0600070205080204" pitchFamily="34" charset="-128"/>
                </a:rPr>
                <a:t>?</a:t>
              </a:r>
            </a:p>
          </p:txBody>
        </p:sp>
        <p:sp>
          <p:nvSpPr>
            <p:cNvPr id="8200" name="Oval 6">
              <a:extLst>
                <a:ext uri="{FF2B5EF4-FFF2-40B4-BE49-F238E27FC236}">
                  <a16:creationId xmlns:a16="http://schemas.microsoft.com/office/drawing/2014/main" id="{385E76F2-3440-423E-A97E-BB45359CA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6200" y="4876800"/>
              <a:ext cx="457200" cy="4572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ru-RU" sz="2400">
                  <a:latin typeface="Lucida Sans" panose="020B0602030504020204" pitchFamily="34" charset="0"/>
                  <a:ea typeface="MS PGothic" panose="020B0600070205080204" pitchFamily="34" charset="-128"/>
                </a:rPr>
                <a:t>?</a:t>
              </a:r>
            </a:p>
          </p:txBody>
        </p:sp>
        <p:sp>
          <p:nvSpPr>
            <p:cNvPr id="8201" name="Oval 7">
              <a:extLst>
                <a:ext uri="{FF2B5EF4-FFF2-40B4-BE49-F238E27FC236}">
                  <a16:creationId xmlns:a16="http://schemas.microsoft.com/office/drawing/2014/main" id="{58F4DEC5-E699-4706-A362-5F024E601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1000" y="5851525"/>
              <a:ext cx="457200" cy="4572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ru-RU" sz="2400">
                  <a:latin typeface="Lucida Sans" panose="020B0602030504020204" pitchFamily="34" charset="0"/>
                  <a:ea typeface="MS PGothic" panose="020B0600070205080204" pitchFamily="34" charset="-128"/>
                </a:rPr>
                <a:t>?</a:t>
              </a:r>
            </a:p>
          </p:txBody>
        </p:sp>
        <p:sp>
          <p:nvSpPr>
            <p:cNvPr id="8202" name="Oval 8">
              <a:extLst>
                <a:ext uri="{FF2B5EF4-FFF2-40B4-BE49-F238E27FC236}">
                  <a16:creationId xmlns:a16="http://schemas.microsoft.com/office/drawing/2014/main" id="{5FC5B042-1892-416C-BEB7-343F65F521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9800" y="3886200"/>
              <a:ext cx="457200" cy="4572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endParaRPr lang="ru-RU" altLang="ru-RU" sz="2400">
                <a:latin typeface="Lucida Sans" panose="020B0602030504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8203" name="Oval 9">
              <a:extLst>
                <a:ext uri="{FF2B5EF4-FFF2-40B4-BE49-F238E27FC236}">
                  <a16:creationId xmlns:a16="http://schemas.microsoft.com/office/drawing/2014/main" id="{EC72C09A-2E5E-4C19-A097-5F1D99ABA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9800" y="4937125"/>
              <a:ext cx="457200" cy="4572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endParaRPr lang="ru-RU" altLang="ru-RU" sz="2400">
                <a:latin typeface="Lucida Sans" panose="020B0602030504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8204" name="Oval 23">
              <a:extLst>
                <a:ext uri="{FF2B5EF4-FFF2-40B4-BE49-F238E27FC236}">
                  <a16:creationId xmlns:a16="http://schemas.microsoft.com/office/drawing/2014/main" id="{4F54053C-68F8-463F-9FF9-D5BA29CDC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1800" y="3870325"/>
              <a:ext cx="457200" cy="457200"/>
            </a:xfrm>
            <a:prstGeom prst="ellipse">
              <a:avLst/>
            </a:prstGeom>
            <a:solidFill>
              <a:srgbClr val="00A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endParaRPr lang="ru-RU" altLang="ru-RU" sz="2400">
                <a:latin typeface="Lucida Sans" panose="020B0602030504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8205" name="Oval 24">
              <a:extLst>
                <a:ext uri="{FF2B5EF4-FFF2-40B4-BE49-F238E27FC236}">
                  <a16:creationId xmlns:a16="http://schemas.microsoft.com/office/drawing/2014/main" id="{B98AF123-5A36-4D5A-8523-BB064248A8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600" y="5318125"/>
              <a:ext cx="457200" cy="457200"/>
            </a:xfrm>
            <a:prstGeom prst="ellipse">
              <a:avLst/>
            </a:prstGeom>
            <a:solidFill>
              <a:srgbClr val="00A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endParaRPr lang="ru-RU" altLang="ru-RU" sz="2400">
                <a:latin typeface="Lucida Sans" panose="020B0602030504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8206" name="Oval 25">
              <a:extLst>
                <a:ext uri="{FF2B5EF4-FFF2-40B4-BE49-F238E27FC236}">
                  <a16:creationId xmlns:a16="http://schemas.microsoft.com/office/drawing/2014/main" id="{F1572828-822C-4960-A855-6C4125D234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600" y="4784725"/>
              <a:ext cx="457200" cy="4572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ru-RU" sz="2400">
                  <a:latin typeface="Lucida Sans" panose="020B0602030504020204" pitchFamily="34" charset="0"/>
                  <a:ea typeface="MS PGothic" panose="020B0600070205080204" pitchFamily="34" charset="-128"/>
                </a:rPr>
                <a:t>?</a:t>
              </a:r>
            </a:p>
          </p:txBody>
        </p:sp>
        <p:sp>
          <p:nvSpPr>
            <p:cNvPr id="8207" name="TextBox 25">
              <a:extLst>
                <a:ext uri="{FF2B5EF4-FFF2-40B4-BE49-F238E27FC236}">
                  <a16:creationId xmlns:a16="http://schemas.microsoft.com/office/drawing/2014/main" id="{AB5A11A1-9270-4D23-B80B-AE6954B81A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5400" y="4784725"/>
              <a:ext cx="9794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A000"/>
                  </a:solidFill>
                  <a:latin typeface="Lucida Sans" panose="020B0602030504020204" pitchFamily="34" charset="0"/>
                  <a:ea typeface="MS PGothic" panose="020B0600070205080204" pitchFamily="34" charset="-128"/>
                </a:rPr>
                <a:t>Good</a:t>
              </a:r>
            </a:p>
          </p:txBody>
        </p:sp>
        <p:sp>
          <p:nvSpPr>
            <p:cNvPr id="8208" name="TextBox 27">
              <a:extLst>
                <a:ext uri="{FF2B5EF4-FFF2-40B4-BE49-F238E27FC236}">
                  <a16:creationId xmlns:a16="http://schemas.microsoft.com/office/drawing/2014/main" id="{E1932891-781C-4C16-891E-B010708368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5600" y="4937125"/>
              <a:ext cx="7254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FF0000"/>
                  </a:solidFill>
                  <a:latin typeface="Lucida Sans" panose="020B0602030504020204" pitchFamily="34" charset="0"/>
                  <a:ea typeface="MS PGothic" panose="020B0600070205080204" pitchFamily="34" charset="-128"/>
                </a:rPr>
                <a:t>Bad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456D41DC-FD84-45AD-8C9C-429E3292765B}"/>
                </a:ext>
              </a:extLst>
            </p:cNvPr>
            <p:cNvCxnSpPr>
              <a:cxnSpLocks noChangeShapeType="1"/>
              <a:stCxn id="8198" idx="0"/>
              <a:endCxn id="8204" idx="3"/>
            </p:cNvCxnSpPr>
            <p:nvPr/>
          </p:nvCxnSpPr>
          <p:spPr bwMode="auto">
            <a:xfrm rot="5400000" flipH="1" flipV="1">
              <a:off x="2781300" y="4298950"/>
              <a:ext cx="295275" cy="219075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29B7BBAF-85C0-4085-A68A-E0266BD7C136}"/>
                </a:ext>
              </a:extLst>
            </p:cNvPr>
            <p:cNvCxnSpPr>
              <a:cxnSpLocks noChangeShapeType="1"/>
              <a:stCxn id="8205" idx="0"/>
              <a:endCxn id="8204" idx="4"/>
            </p:cNvCxnSpPr>
            <p:nvPr/>
          </p:nvCxnSpPr>
          <p:spPr bwMode="auto">
            <a:xfrm rot="5400000" flipH="1" flipV="1">
              <a:off x="2667000" y="4784725"/>
              <a:ext cx="990600" cy="76200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AFF4159A-E263-4E12-9F7C-FDC6A99DFC39}"/>
                </a:ext>
              </a:extLst>
            </p:cNvPr>
            <p:cNvCxnSpPr>
              <a:cxnSpLocks noChangeShapeType="1"/>
              <a:stCxn id="8202" idx="4"/>
              <a:endCxn id="8203" idx="0"/>
            </p:cNvCxnSpPr>
            <p:nvPr/>
          </p:nvCxnSpPr>
          <p:spPr bwMode="auto">
            <a:xfrm rot="5400000">
              <a:off x="5952331" y="4639469"/>
              <a:ext cx="593725" cy="1588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0D8266DC-EAE1-46EF-9A6D-8D4178F5E908}"/>
                </a:ext>
              </a:extLst>
            </p:cNvPr>
            <p:cNvCxnSpPr>
              <a:cxnSpLocks noChangeShapeType="1"/>
              <a:stCxn id="8206" idx="6"/>
              <a:endCxn id="8203" idx="2"/>
            </p:cNvCxnSpPr>
            <p:nvPr/>
          </p:nvCxnSpPr>
          <p:spPr bwMode="auto">
            <a:xfrm>
              <a:off x="5257800" y="5013325"/>
              <a:ext cx="762000" cy="152400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C585698E-6EAE-4693-A264-E4D03162C43E}"/>
                </a:ext>
              </a:extLst>
            </p:cNvPr>
            <p:cNvCxnSpPr>
              <a:cxnSpLocks noChangeShapeType="1"/>
              <a:stCxn id="8204" idx="5"/>
              <a:endCxn id="8200" idx="0"/>
            </p:cNvCxnSpPr>
            <p:nvPr/>
          </p:nvCxnSpPr>
          <p:spPr bwMode="auto">
            <a:xfrm rot="16200000" flipH="1">
              <a:off x="3430588" y="4192587"/>
              <a:ext cx="615950" cy="752475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538E0978-6E86-4FB6-861E-F8087D3F3E6E}"/>
                </a:ext>
              </a:extLst>
            </p:cNvPr>
            <p:cNvCxnSpPr>
              <a:cxnSpLocks noChangeShapeType="1"/>
              <a:stCxn id="8199" idx="2"/>
              <a:endCxn id="8204" idx="6"/>
            </p:cNvCxnSpPr>
            <p:nvPr/>
          </p:nvCxnSpPr>
          <p:spPr bwMode="auto">
            <a:xfrm rot="10800000">
              <a:off x="3429000" y="4098925"/>
              <a:ext cx="1219200" cy="152400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80D2209E-2C32-4321-9D01-36FD2358581A}"/>
                </a:ext>
              </a:extLst>
            </p:cNvPr>
            <p:cNvCxnSpPr>
              <a:cxnSpLocks noChangeShapeType="1"/>
              <a:stCxn id="8199" idx="6"/>
              <a:endCxn id="8202" idx="2"/>
            </p:cNvCxnSpPr>
            <p:nvPr/>
          </p:nvCxnSpPr>
          <p:spPr bwMode="auto">
            <a:xfrm flipV="1">
              <a:off x="5105400" y="4114800"/>
              <a:ext cx="914400" cy="136525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B2E0B48A-F3A1-4881-84B6-586A52F7C48F}"/>
                </a:ext>
              </a:extLst>
            </p:cNvPr>
            <p:cNvCxnSpPr>
              <a:cxnSpLocks noChangeShapeType="1"/>
              <a:stCxn id="8206" idx="2"/>
              <a:endCxn id="8200" idx="6"/>
            </p:cNvCxnSpPr>
            <p:nvPr/>
          </p:nvCxnSpPr>
          <p:spPr bwMode="auto">
            <a:xfrm rot="10800000" flipV="1">
              <a:off x="4343400" y="5013325"/>
              <a:ext cx="457200" cy="92075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0108638F-AD75-4CE4-82FE-CDD4DB430208}"/>
                </a:ext>
              </a:extLst>
            </p:cNvPr>
            <p:cNvCxnSpPr>
              <a:cxnSpLocks noChangeShapeType="1"/>
              <a:stCxn id="8203" idx="4"/>
              <a:endCxn id="8201" idx="7"/>
            </p:cNvCxnSpPr>
            <p:nvPr/>
          </p:nvCxnSpPr>
          <p:spPr bwMode="auto">
            <a:xfrm rot="5400000">
              <a:off x="5153025" y="4822825"/>
              <a:ext cx="523875" cy="1666875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35B36820-4B51-4527-8019-AD4D555132AA}"/>
                </a:ext>
              </a:extLst>
            </p:cNvPr>
            <p:cNvCxnSpPr>
              <a:cxnSpLocks noChangeShapeType="1"/>
              <a:endCxn id="8205" idx="6"/>
            </p:cNvCxnSpPr>
            <p:nvPr/>
          </p:nvCxnSpPr>
          <p:spPr bwMode="auto">
            <a:xfrm rot="10800000">
              <a:off x="3352800" y="5546725"/>
              <a:ext cx="838200" cy="549275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41ADCC74-319A-4437-8F4E-E98382F62EA5}"/>
                </a:ext>
              </a:extLst>
            </p:cNvPr>
            <p:cNvCxnSpPr>
              <a:cxnSpLocks noChangeShapeType="1"/>
              <a:stCxn id="8205" idx="6"/>
              <a:endCxn id="8200" idx="3"/>
            </p:cNvCxnSpPr>
            <p:nvPr/>
          </p:nvCxnSpPr>
          <p:spPr bwMode="auto">
            <a:xfrm flipV="1">
              <a:off x="3352800" y="5267325"/>
              <a:ext cx="600075" cy="279400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9FB84262-6286-4908-A35B-9389971CBF80}"/>
                </a:ext>
              </a:extLst>
            </p:cNvPr>
            <p:cNvCxnSpPr>
              <a:cxnSpLocks noChangeShapeType="1"/>
              <a:stCxn id="8200" idx="4"/>
              <a:endCxn id="8201" idx="0"/>
            </p:cNvCxnSpPr>
            <p:nvPr/>
          </p:nvCxnSpPr>
          <p:spPr bwMode="auto">
            <a:xfrm rot="16200000" flipH="1">
              <a:off x="4008437" y="5440363"/>
              <a:ext cx="517525" cy="304800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B6822ABA-4277-46C5-8167-A286C1F5D349}"/>
                </a:ext>
              </a:extLst>
            </p:cNvPr>
            <p:cNvCxnSpPr>
              <a:cxnSpLocks noChangeShapeType="1"/>
              <a:stCxn id="8206" idx="0"/>
              <a:endCxn id="8199" idx="4"/>
            </p:cNvCxnSpPr>
            <p:nvPr/>
          </p:nvCxnSpPr>
          <p:spPr bwMode="auto">
            <a:xfrm rot="16200000" flipV="1">
              <a:off x="4800600" y="4556125"/>
              <a:ext cx="304800" cy="152400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/>
            </a:extLst>
          </p:spPr>
        </p:cxnSp>
      </p:grp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6518228-EED2-4C93-AFF4-99D14B1F0C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30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2">
            <a:extLst>
              <a:ext uri="{FF2B5EF4-FFF2-40B4-BE49-F238E27FC236}">
                <a16:creationId xmlns:a16="http://schemas.microsoft.com/office/drawing/2014/main" id="{862A9C9B-F59A-4110-9FFE-BE913328AC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Математическая основа PageRank</a:t>
            </a:r>
          </a:p>
        </p:txBody>
      </p:sp>
      <p:sp>
        <p:nvSpPr>
          <p:cNvPr id="37891" name="Подзаголовок 3">
            <a:extLst>
              <a:ext uri="{FF2B5EF4-FFF2-40B4-BE49-F238E27FC236}">
                <a16:creationId xmlns:a16="http://schemas.microsoft.com/office/drawing/2014/main" id="{82418644-AC65-45DA-B6F1-B51D5B0ED7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80E7C4D-C287-4DF1-866A-29624ED23E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5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D08808EA-F35D-4D06-99C1-2F7335A71EA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88913"/>
            <a:ext cx="8229600" cy="5032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Марковские цепи</a:t>
            </a:r>
            <a:endParaRPr lang="en-US" altLang="ru-RU" sz="3600"/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1617A442-5FF9-497D-9153-9B56AC01165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765175"/>
            <a:ext cx="8229600" cy="5788025"/>
          </a:xfrm>
        </p:spPr>
        <p:txBody>
          <a:bodyPr/>
          <a:lstStyle/>
          <a:p>
            <a:pPr eaLnBrk="1" hangingPunct="1"/>
            <a:r>
              <a:rPr lang="ru-RU" altLang="ru-RU" sz="2800"/>
              <a:t>Цепь маркова состоит из </a:t>
            </a:r>
            <a:r>
              <a:rPr lang="en-US" altLang="ru-RU" sz="2800"/>
              <a:t> </a:t>
            </a:r>
            <a:r>
              <a:rPr lang="en-US" altLang="ru-RU" sz="2800" i="1"/>
              <a:t>n </a:t>
            </a:r>
            <a:r>
              <a:rPr lang="ru-RU" altLang="ru-RU" sz="2800" i="1"/>
              <a:t>состояний</a:t>
            </a:r>
            <a:r>
              <a:rPr lang="en-US" altLang="ru-RU" sz="2800"/>
              <a:t>, </a:t>
            </a:r>
            <a:r>
              <a:rPr lang="ru-RU" altLang="ru-RU" sz="2800"/>
              <a:t>плюс</a:t>
            </a:r>
            <a:r>
              <a:rPr lang="en-US" altLang="ru-RU" sz="2800"/>
              <a:t> </a:t>
            </a:r>
            <a:r>
              <a:rPr lang="en-US" altLang="ru-RU" sz="2800" i="1"/>
              <a:t>n</a:t>
            </a:r>
            <a:r>
              <a:rPr lang="en-US" altLang="ru-RU" sz="2800">
                <a:sym typeface="Symbol" panose="05050102010706020507" pitchFamily="18" charset="2"/>
              </a:rPr>
              <a:t></a:t>
            </a:r>
            <a:r>
              <a:rPr lang="en-US" altLang="ru-RU" sz="2800" i="1"/>
              <a:t>n</a:t>
            </a:r>
            <a:r>
              <a:rPr lang="en-US" altLang="ru-RU" sz="2800"/>
              <a:t> </a:t>
            </a:r>
            <a:r>
              <a:rPr lang="ru-RU" altLang="ru-RU" sz="2800"/>
              <a:t>матрица вероятностей переходов</a:t>
            </a:r>
            <a:r>
              <a:rPr lang="en-US" altLang="ru-RU" sz="2800"/>
              <a:t> </a:t>
            </a:r>
            <a:r>
              <a:rPr lang="en-US" altLang="ru-RU" sz="2800" b="1"/>
              <a:t>P</a:t>
            </a:r>
            <a:r>
              <a:rPr lang="en-US" altLang="ru-RU" sz="2800"/>
              <a:t>.</a:t>
            </a:r>
          </a:p>
          <a:p>
            <a:pPr eaLnBrk="1" hangingPunct="1"/>
            <a:r>
              <a:rPr lang="ru-RU" altLang="ru-RU" sz="2800">
                <a:solidFill>
                  <a:srgbClr val="C00000"/>
                </a:solidFill>
              </a:rPr>
              <a:t>На каждом шаге, мы в одном из состояний</a:t>
            </a:r>
            <a:endParaRPr lang="en-US" altLang="ru-RU" sz="2800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800"/>
              <a:t>Для</a:t>
            </a:r>
            <a:r>
              <a:rPr lang="en-US" altLang="ru-RU" sz="2800"/>
              <a:t> </a:t>
            </a:r>
            <a:r>
              <a:rPr lang="en-US" altLang="ru-RU" sz="2800" i="1"/>
              <a:t>1 </a:t>
            </a:r>
            <a:r>
              <a:rPr lang="en-US" altLang="ru-RU" sz="2800">
                <a:sym typeface="Symbol" panose="05050102010706020507" pitchFamily="18" charset="2"/>
              </a:rPr>
              <a:t> </a:t>
            </a:r>
            <a:r>
              <a:rPr lang="en-US" altLang="ru-RU" sz="2800" i="1"/>
              <a:t>i,j </a:t>
            </a:r>
            <a:r>
              <a:rPr lang="en-US" altLang="ru-RU" sz="2800">
                <a:sym typeface="Symbol" panose="05050102010706020507" pitchFamily="18" charset="2"/>
              </a:rPr>
              <a:t> </a:t>
            </a:r>
            <a:r>
              <a:rPr lang="en-US" altLang="ru-RU" sz="2800" i="1"/>
              <a:t>n, </a:t>
            </a:r>
            <a:r>
              <a:rPr lang="ru-RU" altLang="ru-RU" sz="2800" i="1"/>
              <a:t>элемент матрицы</a:t>
            </a:r>
            <a:r>
              <a:rPr lang="en-US" altLang="ru-RU" sz="2800"/>
              <a:t> </a:t>
            </a:r>
            <a:r>
              <a:rPr lang="en-US" altLang="ru-RU" sz="2800" i="1"/>
              <a:t>P</a:t>
            </a:r>
            <a:r>
              <a:rPr lang="en-US" altLang="ru-RU" sz="2800" i="1" baseline="-25000"/>
              <a:t>ij</a:t>
            </a:r>
            <a:r>
              <a:rPr lang="en-US" altLang="ru-RU" sz="2800"/>
              <a:t> </a:t>
            </a:r>
            <a:r>
              <a:rPr lang="ru-RU" altLang="ru-RU" sz="2800"/>
              <a:t>означает вероятность перехода в </a:t>
            </a:r>
            <a:r>
              <a:rPr lang="en-US" altLang="ru-RU" sz="2800" i="1"/>
              <a:t>j</a:t>
            </a:r>
            <a:r>
              <a:rPr lang="ru-RU" altLang="ru-RU" sz="2800" i="1"/>
              <a:t> (следующее состояние), при условии, что сейчас состояние -</a:t>
            </a:r>
            <a:r>
              <a:rPr lang="en-US" altLang="ru-RU" sz="2800"/>
              <a:t> </a:t>
            </a:r>
            <a:r>
              <a:rPr lang="en-US" altLang="ru-RU" sz="2800" i="1"/>
              <a:t>i</a:t>
            </a:r>
            <a:r>
              <a:rPr lang="en-US" altLang="ru-RU" sz="2800"/>
              <a:t>. </a:t>
            </a:r>
          </a:p>
        </p:txBody>
      </p:sp>
      <p:sp>
        <p:nvSpPr>
          <p:cNvPr id="38916" name="Oval 4">
            <a:extLst>
              <a:ext uri="{FF2B5EF4-FFF2-40B4-BE49-F238E27FC236}">
                <a16:creationId xmlns:a16="http://schemas.microsoft.com/office/drawing/2014/main" id="{A2EAF977-7B25-488C-9335-3E7AA356F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5867400"/>
            <a:ext cx="685800" cy="685800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 i="1">
                <a:ea typeface="MS PGothic" panose="020B0600070205080204" pitchFamily="34" charset="-128"/>
              </a:rPr>
              <a:t>i</a:t>
            </a:r>
            <a:endParaRPr lang="en-US" altLang="ru-RU" sz="2400">
              <a:ea typeface="MS PGothic" panose="020B0600070205080204" pitchFamily="34" charset="-128"/>
            </a:endParaRPr>
          </a:p>
        </p:txBody>
      </p:sp>
      <p:sp>
        <p:nvSpPr>
          <p:cNvPr id="38917" name="Oval 5">
            <a:extLst>
              <a:ext uri="{FF2B5EF4-FFF2-40B4-BE49-F238E27FC236}">
                <a16:creationId xmlns:a16="http://schemas.microsoft.com/office/drawing/2014/main" id="{53C1A1C0-7727-49C0-AB8C-4CFC8CD124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5867400"/>
            <a:ext cx="685800" cy="685800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 i="1">
                <a:ea typeface="MS PGothic" panose="020B0600070205080204" pitchFamily="34" charset="-128"/>
              </a:rPr>
              <a:t>j</a:t>
            </a:r>
            <a:endParaRPr lang="en-US" altLang="ru-RU" sz="2400">
              <a:ea typeface="MS PGothic" panose="020B0600070205080204" pitchFamily="34" charset="-128"/>
            </a:endParaRPr>
          </a:p>
        </p:txBody>
      </p:sp>
      <p:cxnSp>
        <p:nvCxnSpPr>
          <p:cNvPr id="38918" name="AutoShape 6">
            <a:extLst>
              <a:ext uri="{FF2B5EF4-FFF2-40B4-BE49-F238E27FC236}">
                <a16:creationId xmlns:a16="http://schemas.microsoft.com/office/drawing/2014/main" id="{60B84132-3202-4914-B4B7-9E7BA433857C}"/>
              </a:ext>
            </a:extLst>
          </p:cNvPr>
          <p:cNvCxnSpPr>
            <a:cxnSpLocks noChangeShapeType="1"/>
            <a:stCxn id="38916" idx="6"/>
            <a:endCxn id="38917" idx="2"/>
          </p:cNvCxnSpPr>
          <p:nvPr/>
        </p:nvCxnSpPr>
        <p:spPr bwMode="auto">
          <a:xfrm>
            <a:off x="3657600" y="6210300"/>
            <a:ext cx="12192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19" name="Text Box 7">
            <a:extLst>
              <a:ext uri="{FF2B5EF4-FFF2-40B4-BE49-F238E27FC236}">
                <a16:creationId xmlns:a16="http://schemas.microsoft.com/office/drawing/2014/main" id="{F8D57157-B95A-4BBF-8B9C-D443396DC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6172200"/>
            <a:ext cx="484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 i="1">
                <a:ea typeface="MS PGothic" panose="020B0600070205080204" pitchFamily="34" charset="-128"/>
              </a:rPr>
              <a:t>P</a:t>
            </a:r>
            <a:r>
              <a:rPr lang="en-US" altLang="ru-RU" sz="2400" i="1" baseline="-25000">
                <a:ea typeface="MS PGothic" panose="020B0600070205080204" pitchFamily="34" charset="-128"/>
              </a:rPr>
              <a:t>ij</a:t>
            </a:r>
          </a:p>
        </p:txBody>
      </p:sp>
      <p:sp>
        <p:nvSpPr>
          <p:cNvPr id="38920" name="AutoShape 8">
            <a:extLst>
              <a:ext uri="{FF2B5EF4-FFF2-40B4-BE49-F238E27FC236}">
                <a16:creationId xmlns:a16="http://schemas.microsoft.com/office/drawing/2014/main" id="{11D2CC93-5EFB-4E47-87CC-D607A7BE8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389438"/>
            <a:ext cx="914400" cy="1096962"/>
          </a:xfrm>
          <a:prstGeom prst="upArrowCallout">
            <a:avLst>
              <a:gd name="adj1" fmla="val 25000"/>
              <a:gd name="adj2" fmla="val 25000"/>
              <a:gd name="adj3" fmla="val 19994"/>
              <a:gd name="adj4" fmla="val 6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 i="1">
                <a:ea typeface="MS PGothic" panose="020B0600070205080204" pitchFamily="34" charset="-128"/>
              </a:rPr>
              <a:t>P</a:t>
            </a:r>
            <a:r>
              <a:rPr lang="en-US" altLang="ru-RU" sz="2400" i="1" baseline="-25000">
                <a:ea typeface="MS PGothic" panose="020B0600070205080204" pitchFamily="34" charset="-128"/>
              </a:rPr>
              <a:t>ii</a:t>
            </a:r>
            <a:r>
              <a:rPr lang="en-US" altLang="ru-RU" sz="2400" i="1">
                <a:ea typeface="MS PGothic" panose="020B0600070205080204" pitchFamily="34" charset="-128"/>
              </a:rPr>
              <a:t>&gt;0</a:t>
            </a:r>
          </a:p>
          <a:p>
            <a:pPr algn="ctr" eaLnBrk="1" hangingPunct="1"/>
            <a:r>
              <a:rPr lang="en-US" altLang="ru-RU" sz="2400" i="1">
                <a:ea typeface="MS PGothic" panose="020B0600070205080204" pitchFamily="34" charset="-128"/>
              </a:rPr>
              <a:t>.</a:t>
            </a:r>
            <a:endParaRPr lang="en-US" altLang="ru-RU" sz="2400" i="1" baseline="-25000">
              <a:ea typeface="MS PGothic" panose="020B0600070205080204" pitchFamily="34" charset="-128"/>
            </a:endParaRPr>
          </a:p>
        </p:txBody>
      </p:sp>
      <p:sp>
        <p:nvSpPr>
          <p:cNvPr id="38921" name="TextBox 4">
            <a:extLst>
              <a:ext uri="{FF2B5EF4-FFF2-40B4-BE49-F238E27FC236}">
                <a16:creationId xmlns:a16="http://schemas.microsoft.com/office/drawing/2014/main" id="{60BE8AED-FC6C-458B-9746-B526E1315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69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21.2.1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41E977B-A6EE-4651-A0B9-9C9B27A6D4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>
            <a:extLst>
              <a:ext uri="{FF2B5EF4-FFF2-40B4-BE49-F238E27FC236}">
                <a16:creationId xmlns:a16="http://schemas.microsoft.com/office/drawing/2014/main" id="{A116A8EF-6545-4453-A7F2-62E4D7CADA9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1524000"/>
          <a:ext cx="13430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5" imgW="672808" imgH="444307" progId="Equation.3">
                  <p:embed/>
                </p:oleObj>
              </mc:Choice>
              <mc:Fallback>
                <p:oleObj name="Equation" r:id="rId5" imgW="672808" imgH="444307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524000"/>
                        <a:ext cx="1343025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2BCCC1D9-ED4B-4386-A85E-41A40B61B7D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Марковские цепи-2</a:t>
            </a:r>
            <a:endParaRPr lang="en-US" altLang="ru-RU" sz="3600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6538310-F17E-473A-A0A5-8112D2C4DB9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28775"/>
            <a:ext cx="8229600" cy="5076825"/>
          </a:xfrm>
        </p:spPr>
        <p:txBody>
          <a:bodyPr/>
          <a:lstStyle/>
          <a:p>
            <a:pPr eaLnBrk="1" hangingPunct="1"/>
            <a:r>
              <a:rPr lang="ru-RU" altLang="ru-RU" sz="2400"/>
              <a:t>Очевидно</a:t>
            </a:r>
            <a:endParaRPr lang="en-US" altLang="ru-RU" sz="2400"/>
          </a:p>
          <a:p>
            <a:pPr eaLnBrk="1" hangingPunct="1"/>
            <a:r>
              <a:rPr lang="en-US" altLang="ru-RU" sz="2400">
                <a:solidFill>
                  <a:srgbClr val="C00000"/>
                </a:solidFill>
              </a:rPr>
              <a:t> </a:t>
            </a:r>
            <a:endParaRPr lang="ru-RU" altLang="ru-RU" sz="2400">
              <a:solidFill>
                <a:srgbClr val="C00000"/>
              </a:solidFill>
            </a:endParaRPr>
          </a:p>
          <a:p>
            <a:pPr eaLnBrk="1" hangingPunct="1"/>
            <a:endParaRPr lang="ru-RU" altLang="ru-RU" sz="2400" i="1"/>
          </a:p>
          <a:p>
            <a:pPr eaLnBrk="1" hangingPunct="1"/>
            <a:r>
              <a:rPr lang="ru-RU" altLang="ru-RU" sz="2400" i="1"/>
              <a:t>Задача</a:t>
            </a:r>
            <a:r>
              <a:rPr lang="en-US" altLang="ru-RU" sz="2400"/>
              <a:t>: </a:t>
            </a:r>
            <a:r>
              <a:rPr lang="ru-RU" altLang="ru-RU" sz="2400"/>
              <a:t>представить случайное блуждание с «телепортацией» как Марковскую цепь</a:t>
            </a:r>
            <a:endParaRPr lang="en-US" altLang="ru-RU" sz="2400"/>
          </a:p>
        </p:txBody>
      </p:sp>
      <p:sp>
        <p:nvSpPr>
          <p:cNvPr id="1029" name="Oval 5">
            <a:extLst>
              <a:ext uri="{FF2B5EF4-FFF2-40B4-BE49-F238E27FC236}">
                <a16:creationId xmlns:a16="http://schemas.microsoft.com/office/drawing/2014/main" id="{9911D673-6418-4511-B27E-08142DC98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510540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30" name="Oval 6">
            <a:extLst>
              <a:ext uri="{FF2B5EF4-FFF2-40B4-BE49-F238E27FC236}">
                <a16:creationId xmlns:a16="http://schemas.microsoft.com/office/drawing/2014/main" id="{BEACAA7D-1F5F-4F0C-AA1A-8E8CD4D26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510540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31" name="Oval 7">
            <a:extLst>
              <a:ext uri="{FF2B5EF4-FFF2-40B4-BE49-F238E27FC236}">
                <a16:creationId xmlns:a16="http://schemas.microsoft.com/office/drawing/2014/main" id="{BF051497-A878-4A2F-B52C-51DA93E89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510540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1032" name="AutoShape 8">
            <a:extLst>
              <a:ext uri="{FF2B5EF4-FFF2-40B4-BE49-F238E27FC236}">
                <a16:creationId xmlns:a16="http://schemas.microsoft.com/office/drawing/2014/main" id="{6ACCB4A5-25BB-4762-B81E-E8DED040A10C}"/>
              </a:ext>
            </a:extLst>
          </p:cNvPr>
          <p:cNvCxnSpPr>
            <a:cxnSpLocks noChangeShapeType="1"/>
            <a:stCxn id="1029" idx="7"/>
            <a:endCxn id="1030" idx="1"/>
          </p:cNvCxnSpPr>
          <p:nvPr/>
        </p:nvCxnSpPr>
        <p:spPr bwMode="auto">
          <a:xfrm>
            <a:off x="2914650" y="5238750"/>
            <a:ext cx="13335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3" name="AutoShape 9">
            <a:extLst>
              <a:ext uri="{FF2B5EF4-FFF2-40B4-BE49-F238E27FC236}">
                <a16:creationId xmlns:a16="http://schemas.microsoft.com/office/drawing/2014/main" id="{B711EF4B-AF9E-4645-B805-60CFA5884A6F}"/>
              </a:ext>
            </a:extLst>
          </p:cNvPr>
          <p:cNvCxnSpPr>
            <a:cxnSpLocks noChangeShapeType="1"/>
            <a:stCxn id="1030" idx="3"/>
            <a:endCxn id="1029" idx="5"/>
          </p:cNvCxnSpPr>
          <p:nvPr/>
        </p:nvCxnSpPr>
        <p:spPr bwMode="auto">
          <a:xfrm flipH="1">
            <a:off x="2914650" y="5886450"/>
            <a:ext cx="13335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AutoShape 10">
            <a:extLst>
              <a:ext uri="{FF2B5EF4-FFF2-40B4-BE49-F238E27FC236}">
                <a16:creationId xmlns:a16="http://schemas.microsoft.com/office/drawing/2014/main" id="{8FF27829-2F75-4CE3-966B-831161382E4F}"/>
              </a:ext>
            </a:extLst>
          </p:cNvPr>
          <p:cNvCxnSpPr>
            <a:cxnSpLocks noChangeShapeType="1"/>
            <a:stCxn id="1030" idx="6"/>
            <a:endCxn id="1031" idx="2"/>
          </p:cNvCxnSpPr>
          <p:nvPr/>
        </p:nvCxnSpPr>
        <p:spPr bwMode="auto">
          <a:xfrm>
            <a:off x="5029200" y="5562600"/>
            <a:ext cx="10668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5" name="AutoShape 11">
            <a:extLst>
              <a:ext uri="{FF2B5EF4-FFF2-40B4-BE49-F238E27FC236}">
                <a16:creationId xmlns:a16="http://schemas.microsoft.com/office/drawing/2014/main" id="{0DB66565-266C-4B7D-8E41-3C0E17D49BE1}"/>
              </a:ext>
            </a:extLst>
          </p:cNvPr>
          <p:cNvCxnSpPr>
            <a:cxnSpLocks noChangeShapeType="1"/>
            <a:stCxn id="1029" idx="0"/>
            <a:endCxn id="1031" idx="0"/>
          </p:cNvCxnSpPr>
          <p:nvPr/>
        </p:nvCxnSpPr>
        <p:spPr bwMode="auto">
          <a:xfrm rot="5400000" flipV="1">
            <a:off x="4571206" y="3124994"/>
            <a:ext cx="1588" cy="3962400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36" name="TextBox 4">
            <a:extLst>
              <a:ext uri="{FF2B5EF4-FFF2-40B4-BE49-F238E27FC236}">
                <a16:creationId xmlns:a16="http://schemas.microsoft.com/office/drawing/2014/main" id="{D4D14FDE-98A3-4778-BC6B-7DBBBB78C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69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21.2.1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0FBEFA3-81FC-4CA4-AF77-E749D2D35FD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>
            <a:extLst>
              <a:ext uri="{FF2B5EF4-FFF2-40B4-BE49-F238E27FC236}">
                <a16:creationId xmlns:a16="http://schemas.microsoft.com/office/drawing/2014/main" id="{F25C9A03-9CA9-4DC1-81B7-19121FD50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Алгоритм составления матрицы переходов</a:t>
            </a:r>
          </a:p>
        </p:txBody>
      </p:sp>
      <p:sp>
        <p:nvSpPr>
          <p:cNvPr id="39939" name="Содержимое 2">
            <a:extLst>
              <a:ext uri="{FF2B5EF4-FFF2-40B4-BE49-F238E27FC236}">
                <a16:creationId xmlns:a16="http://schemas.microsoft.com/office/drawing/2014/main" id="{BACD8642-E263-4F92-BDE0-060871535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91513" cy="4924425"/>
          </a:xfrm>
        </p:spPr>
        <p:txBody>
          <a:bodyPr/>
          <a:lstStyle/>
          <a:p>
            <a:r>
              <a:rPr lang="ru-RU" altLang="ru-RU" sz="2400"/>
              <a:t>Составить матрицу NxN по количеству страниц</a:t>
            </a:r>
          </a:p>
          <a:p>
            <a:r>
              <a:rPr lang="ru-RU" altLang="ru-RU" sz="2400"/>
              <a:t>Для каждой страницы (строчки) исходящие ссылки обозначить 1 и поставить в соответствующих столбцах </a:t>
            </a:r>
          </a:p>
          <a:p>
            <a:r>
              <a:rPr lang="ru-RU" altLang="ru-RU" sz="2400"/>
              <a:t>Нормализовать в каждой строке единицы, поделив на количество единиц</a:t>
            </a:r>
          </a:p>
          <a:p>
            <a:r>
              <a:rPr lang="ru-RU" altLang="ru-RU" sz="2400"/>
              <a:t>Единицы умножить на коэффициент сглаживания (= (1-d), где d -  коэффициент телепортации)</a:t>
            </a:r>
          </a:p>
          <a:p>
            <a:r>
              <a:rPr lang="ru-RU" altLang="ru-RU" sz="2400"/>
              <a:t>Ко всем элементам строчки добавить коэффициент телепортации, поделенный на N (т.е. d/N)</a:t>
            </a:r>
          </a:p>
          <a:p>
            <a:r>
              <a:rPr lang="ru-RU" altLang="ru-RU" sz="2400"/>
              <a:t>Если со страницы не было ссылок, то по всем столбцам ставим 1/N</a:t>
            </a:r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83D6253-5C1B-461E-BA2B-194359F4EA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7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8EDD9BC8-5048-4411-818D-6818996D668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15888"/>
            <a:ext cx="8229600" cy="64928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Эргодическая марковская цепь</a:t>
            </a:r>
            <a:endParaRPr lang="en-US" altLang="ru-RU" sz="3600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05837C57-0D08-471C-9EBA-1A303F1AA54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908050"/>
            <a:ext cx="8839200" cy="57213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Марковская цепь называется эргодической если: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существует положительное число </a:t>
            </a:r>
            <a:r>
              <a:rPr lang="en-US" altLang="ru-RU"/>
              <a:t>T</a:t>
            </a:r>
            <a:r>
              <a:rPr lang="en-US" altLang="ru-RU" sz="2000"/>
              <a:t>0</a:t>
            </a:r>
            <a:r>
              <a:rPr lang="en-US" altLang="ru-RU"/>
              <a:t> </a:t>
            </a:r>
            <a:r>
              <a:rPr lang="ru-RU" altLang="ru-RU"/>
              <a:t>такое, что для любой пары состояний </a:t>
            </a:r>
            <a:r>
              <a:rPr lang="en-US" altLang="ru-RU" i="1"/>
              <a:t>i, j</a:t>
            </a:r>
            <a:r>
              <a:rPr lang="en-US" altLang="ru-RU"/>
              <a:t> </a:t>
            </a:r>
            <a:r>
              <a:rPr lang="ru-RU" altLang="ru-RU"/>
              <a:t>марковской цепи, если она начинается во время 0 в состоянии </a:t>
            </a:r>
            <a:r>
              <a:rPr lang="en-US" altLang="ru-RU" i="1"/>
              <a:t>i, </a:t>
            </a:r>
            <a:r>
              <a:rPr lang="ru-RU" altLang="ru-RU"/>
              <a:t>тогда для всех</a:t>
            </a:r>
            <a:r>
              <a:rPr lang="en-US" altLang="ru-RU"/>
              <a:t> </a:t>
            </a:r>
            <a:r>
              <a:rPr lang="en-US" altLang="ru-RU" i="1"/>
              <a:t>t&gt;T</a:t>
            </a:r>
            <a:r>
              <a:rPr lang="en-US" altLang="ru-RU" sz="2000" i="1"/>
              <a:t>0</a:t>
            </a:r>
            <a:r>
              <a:rPr lang="en-US" altLang="ru-RU" i="1"/>
              <a:t>, P(i, j) &gt;0</a:t>
            </a:r>
            <a:endParaRPr lang="ru-RU" altLang="ru-RU" i="1"/>
          </a:p>
          <a:p>
            <a:pPr lvl="2" eaLnBrk="1" hangingPunct="1">
              <a:lnSpc>
                <a:spcPct val="90000"/>
              </a:lnSpc>
            </a:pPr>
            <a:r>
              <a:rPr lang="ru-RU" altLang="ru-RU" sz="2800" i="1"/>
              <a:t>Требуются ненулевые вероятности перехода из одного состояния в другое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 sz="2800" i="1"/>
              <a:t>Множество состояний не разбивается на изолированные подмножества</a:t>
            </a:r>
          </a:p>
          <a:p>
            <a:pPr lvl="2" eaLnBrk="1" hangingPunct="1">
              <a:lnSpc>
                <a:spcPct val="90000"/>
              </a:lnSpc>
            </a:pPr>
            <a:endParaRPr lang="ru-RU" altLang="ru-RU" sz="2800" i="1"/>
          </a:p>
          <a:p>
            <a:pPr lvl="2" eaLnBrk="1" hangingPunct="1">
              <a:lnSpc>
                <a:spcPct val="90000"/>
              </a:lnSpc>
            </a:pPr>
            <a:r>
              <a:rPr lang="ru-RU" altLang="ru-RU" sz="2800" i="1"/>
              <a:t>Т.е. процесс перехода по сети с телепортациями – это эргодическая марковская цепь</a:t>
            </a:r>
            <a:endParaRPr lang="en-US" altLang="ru-RU" sz="2800" i="1"/>
          </a:p>
        </p:txBody>
      </p:sp>
      <p:sp>
        <p:nvSpPr>
          <p:cNvPr id="40964" name="TextBox 4">
            <a:extLst>
              <a:ext uri="{FF2B5EF4-FFF2-40B4-BE49-F238E27FC236}">
                <a16:creationId xmlns:a16="http://schemas.microsoft.com/office/drawing/2014/main" id="{BA185102-05E6-4521-867F-989CACDDC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69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21.2.1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5D16300-8C06-45D2-A991-AAB61B558B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>
            <a:extLst>
              <a:ext uri="{FF2B5EF4-FFF2-40B4-BE49-F238E27FC236}">
                <a16:creationId xmlns:a16="http://schemas.microsoft.com/office/drawing/2014/main" id="{24CD5A3D-B825-4DB3-94CC-A088DED17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600"/>
              <a:t>Теорема об эргодической цепи</a:t>
            </a:r>
          </a:p>
        </p:txBody>
      </p:sp>
      <p:sp>
        <p:nvSpPr>
          <p:cNvPr id="2052" name="Содержимое 2">
            <a:extLst>
              <a:ext uri="{FF2B5EF4-FFF2-40B4-BE49-F238E27FC236}">
                <a16:creationId xmlns:a16="http://schemas.microsoft.com/office/drawing/2014/main" id="{F92ABB50-6999-4183-8837-CB0AF4ED2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1125538"/>
            <a:ext cx="8229600" cy="5472112"/>
          </a:xfrm>
        </p:spPr>
        <p:txBody>
          <a:bodyPr/>
          <a:lstStyle/>
          <a:p>
            <a:r>
              <a:rPr lang="ru-RU" altLang="ru-RU" sz="2400"/>
              <a:t>Для любой эргодической Марковской  цепи, которая задана матрицей переходов P, существует единственный вектор вероятностей </a:t>
            </a:r>
            <a:r>
              <a:rPr lang="ru-RU" altLang="ru-RU" sz="2400">
                <a:sym typeface="Symbol" panose="05050102010706020507" pitchFamily="18" charset="2"/>
              </a:rPr>
              <a:t>, который представляет собой</a:t>
            </a:r>
            <a:r>
              <a:rPr lang="ru-RU" altLang="ru-RU" sz="2400"/>
              <a:t> левый собственный вектор P такой, что если </a:t>
            </a:r>
            <a:r>
              <a:rPr lang="ru-RU" altLang="ru-RU" sz="2400" i="1">
                <a:sym typeface="Symbol" panose="05050102010706020507" pitchFamily="18" charset="2"/>
              </a:rPr>
              <a:t> (i, t) – </a:t>
            </a:r>
            <a:r>
              <a:rPr lang="ru-RU" altLang="ru-RU" sz="2400">
                <a:sym typeface="Symbol" panose="05050102010706020507" pitchFamily="18" charset="2"/>
              </a:rPr>
              <a:t>это число посещений узла i за t шагов, то</a:t>
            </a:r>
          </a:p>
          <a:p>
            <a:endParaRPr lang="ru-RU" altLang="ru-RU" sz="2400"/>
          </a:p>
          <a:p>
            <a:endParaRPr lang="ru-RU" altLang="ru-RU" sz="2400"/>
          </a:p>
          <a:p>
            <a:pPr lvl="1" eaLnBrk="1" hangingPunct="1">
              <a:lnSpc>
                <a:spcPct val="90000"/>
              </a:lnSpc>
            </a:pPr>
            <a:endParaRPr lang="ru-RU" altLang="ru-RU" sz="2400"/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Это означает, что любая эргодическая марковская цепь имеет периодичность захода в узлы, т.е. наблюдается как бы «рейтинг посещений».</a:t>
            </a:r>
            <a:endParaRPr lang="en-US" altLang="ru-RU" sz="3200"/>
          </a:p>
          <a:p>
            <a:pPr eaLnBrk="1" hangingPunct="1">
              <a:lnSpc>
                <a:spcPct val="90000"/>
              </a:lnSpc>
            </a:pPr>
            <a:r>
              <a:rPr lang="ru-RU" altLang="ru-RU" sz="2800">
                <a:solidFill>
                  <a:srgbClr val="C00000"/>
                </a:solidFill>
              </a:rPr>
              <a:t>Процесс сходится, и не важно, откуда начать и с каким исходным распределением</a:t>
            </a:r>
            <a:endParaRPr lang="en-US" altLang="ru-RU" sz="2800"/>
          </a:p>
          <a:p>
            <a:endParaRPr lang="ru-RU" altLang="ru-RU"/>
          </a:p>
        </p:txBody>
      </p:sp>
      <p:sp>
        <p:nvSpPr>
          <p:cNvPr id="2053" name="Rectangle 2">
            <a:extLst>
              <a:ext uri="{FF2B5EF4-FFF2-40B4-BE49-F238E27FC236}">
                <a16:creationId xmlns:a16="http://schemas.microsoft.com/office/drawing/2014/main" id="{08DE3902-B68A-40E3-A6F1-D48E6A7B7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050" name="Object 1">
            <a:extLst>
              <a:ext uri="{FF2B5EF4-FFF2-40B4-BE49-F238E27FC236}">
                <a16:creationId xmlns:a16="http://schemas.microsoft.com/office/drawing/2014/main" id="{D9688DAE-D035-4240-84B8-FF2FF3508C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71775" y="3357563"/>
          <a:ext cx="3024188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Формула" r:id="rId5" imgW="1257300" imgH="508000" progId="Equation.3">
                  <p:embed/>
                </p:oleObj>
              </mc:Choice>
              <mc:Fallback>
                <p:oleObj name="Формула" r:id="rId5" imgW="1257300" imgH="508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3357563"/>
                        <a:ext cx="3024188" cy="1223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58AD67F-877F-419E-97FC-D4DE4377E76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6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3042284D-5132-49E8-9CB6-C87CB6BB6CD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576263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Изменения в векторе вероятности</a:t>
            </a:r>
            <a:endParaRPr lang="en-US" altLang="ru-RU" sz="3600"/>
          </a:p>
        </p:txBody>
      </p:sp>
      <p:sp>
        <p:nvSpPr>
          <p:cNvPr id="1257475" name="Rectangle 3">
            <a:extLst>
              <a:ext uri="{FF2B5EF4-FFF2-40B4-BE49-F238E27FC236}">
                <a16:creationId xmlns:a16="http://schemas.microsoft.com/office/drawing/2014/main" id="{DE9BE3A6-D2D9-41EF-8B47-D2235E070DA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08050"/>
            <a:ext cx="8458200" cy="5645150"/>
          </a:xfrm>
        </p:spPr>
        <p:txBody>
          <a:bodyPr/>
          <a:lstStyle/>
          <a:p>
            <a:pPr eaLnBrk="1" hangingPunct="1"/>
            <a:r>
              <a:rPr lang="ru-RU" altLang="ru-RU" sz="2800"/>
              <a:t>Пусть вектор вероятностей нахождения в узлах сети</a:t>
            </a:r>
            <a:r>
              <a:rPr lang="en-US" altLang="ru-RU" sz="2800"/>
              <a:t>  </a:t>
            </a:r>
            <a:r>
              <a:rPr lang="en-US" altLang="ru-RU" sz="2800" b="1"/>
              <a:t>x</a:t>
            </a:r>
            <a:r>
              <a:rPr lang="en-US" altLang="ru-RU" sz="2800"/>
              <a:t> </a:t>
            </a:r>
            <a:r>
              <a:rPr lang="en-US" altLang="ru-RU" sz="2800" i="1"/>
              <a:t>= (x</a:t>
            </a:r>
            <a:r>
              <a:rPr lang="en-US" altLang="ru-RU" sz="2800" i="1" baseline="-25000"/>
              <a:t>1</a:t>
            </a:r>
            <a:r>
              <a:rPr lang="en-US" altLang="ru-RU" sz="2800" i="1"/>
              <a:t>, … x</a:t>
            </a:r>
            <a:r>
              <a:rPr lang="en-US" altLang="ru-RU" sz="2800" i="1" baseline="-25000"/>
              <a:t>n</a:t>
            </a:r>
            <a:r>
              <a:rPr lang="en-US" altLang="ru-RU" sz="2800" i="1"/>
              <a:t>) </a:t>
            </a:r>
            <a:r>
              <a:rPr lang="ru-RU" altLang="ru-RU" sz="2800" i="1"/>
              <a:t>на данном шаге</a:t>
            </a:r>
            <a:r>
              <a:rPr lang="en-US" altLang="ru-RU" sz="2800"/>
              <a:t>, </a:t>
            </a:r>
            <a:r>
              <a:rPr lang="ru-RU" altLang="ru-RU" sz="2800"/>
              <a:t>какой он будет на следующем шаге</a:t>
            </a:r>
            <a:r>
              <a:rPr lang="en-US" altLang="ru-RU" sz="2800"/>
              <a:t>?</a:t>
            </a:r>
            <a:endParaRPr lang="ru-RU" altLang="ru-RU" sz="2800"/>
          </a:p>
          <a:p>
            <a:pPr eaLnBrk="1" hangingPunct="1"/>
            <a:endParaRPr lang="en-US" altLang="ru-RU" sz="2800"/>
          </a:p>
          <a:p>
            <a:pPr eaLnBrk="1" hangingPunct="1"/>
            <a:r>
              <a:rPr lang="ru-RU" altLang="ru-RU" sz="2800">
                <a:solidFill>
                  <a:srgbClr val="C00000"/>
                </a:solidFill>
              </a:rPr>
              <a:t>Ряд </a:t>
            </a:r>
            <a:r>
              <a:rPr lang="en-US" altLang="ru-RU" sz="2800" i="1">
                <a:solidFill>
                  <a:srgbClr val="C00000"/>
                </a:solidFill>
              </a:rPr>
              <a:t>i</a:t>
            </a:r>
            <a:r>
              <a:rPr lang="en-US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>
                <a:solidFill>
                  <a:srgbClr val="C00000"/>
                </a:solidFill>
              </a:rPr>
              <a:t>матрицы вероятностей переходов </a:t>
            </a:r>
            <a:r>
              <a:rPr lang="en-US" altLang="ru-RU" sz="2800">
                <a:solidFill>
                  <a:srgbClr val="C00000"/>
                </a:solidFill>
              </a:rPr>
              <a:t> </a:t>
            </a:r>
            <a:r>
              <a:rPr lang="en-US" altLang="ru-RU" sz="2800" b="1">
                <a:solidFill>
                  <a:srgbClr val="C00000"/>
                </a:solidFill>
              </a:rPr>
              <a:t>P</a:t>
            </a:r>
            <a:r>
              <a:rPr lang="en-US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>
                <a:solidFill>
                  <a:srgbClr val="C00000"/>
                </a:solidFill>
              </a:rPr>
              <a:t>говорит нам, куда мы идем из состояния</a:t>
            </a:r>
            <a:r>
              <a:rPr lang="en-US" altLang="ru-RU" sz="2800" i="1">
                <a:solidFill>
                  <a:srgbClr val="C00000"/>
                </a:solidFill>
              </a:rPr>
              <a:t>i</a:t>
            </a:r>
            <a:r>
              <a:rPr lang="en-US" altLang="ru-RU" sz="2800">
                <a:solidFill>
                  <a:srgbClr val="C00000"/>
                </a:solidFill>
              </a:rPr>
              <a:t>.</a:t>
            </a:r>
            <a:endParaRPr lang="ru-RU" altLang="ru-RU" sz="2800">
              <a:solidFill>
                <a:srgbClr val="C00000"/>
              </a:solidFill>
            </a:endParaRPr>
          </a:p>
          <a:p>
            <a:pPr eaLnBrk="1" hangingPunct="1"/>
            <a:endParaRPr lang="en-US" altLang="ru-RU" sz="2800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800"/>
              <a:t>Таким образом, следующее состояние будет</a:t>
            </a:r>
            <a:r>
              <a:rPr lang="en-US" altLang="ru-RU" sz="2800"/>
              <a:t> </a:t>
            </a:r>
            <a:r>
              <a:rPr lang="en-US" altLang="ru-RU" sz="2800" b="1"/>
              <a:t>xP</a:t>
            </a:r>
            <a:endParaRPr lang="en-US" altLang="ru-RU" sz="2800"/>
          </a:p>
          <a:p>
            <a:pPr lvl="1" eaLnBrk="1" hangingPunct="1"/>
            <a:r>
              <a:rPr lang="ru-RU" altLang="ru-RU"/>
              <a:t>Далее</a:t>
            </a:r>
            <a:r>
              <a:rPr lang="en-US" altLang="ru-RU"/>
              <a:t> </a:t>
            </a:r>
            <a:r>
              <a:rPr lang="en-US" altLang="ru-RU" b="1"/>
              <a:t>xP</a:t>
            </a:r>
            <a:r>
              <a:rPr lang="en-US" altLang="ru-RU" b="1" baseline="30000"/>
              <a:t>2</a:t>
            </a:r>
            <a:r>
              <a:rPr lang="en-US" altLang="ru-RU"/>
              <a:t>, </a:t>
            </a:r>
            <a:r>
              <a:rPr lang="en-US" altLang="ru-RU" b="1"/>
              <a:t>xP</a:t>
            </a:r>
            <a:r>
              <a:rPr lang="en-US" altLang="ru-RU" b="1" baseline="30000"/>
              <a:t>3</a:t>
            </a:r>
            <a:r>
              <a:rPr lang="en-US" altLang="ru-RU"/>
              <a:t>, </a:t>
            </a:r>
            <a:r>
              <a:rPr lang="ru-RU" altLang="ru-RU"/>
              <a:t>и др</a:t>
            </a:r>
            <a:r>
              <a:rPr lang="en-US" altLang="ru-RU"/>
              <a:t>.</a:t>
            </a:r>
            <a:endParaRPr lang="ru-RU" altLang="ru-RU"/>
          </a:p>
          <a:p>
            <a:pPr lvl="1" eaLnBrk="1" hangingPunct="1"/>
            <a:r>
              <a:rPr lang="ru-RU" altLang="ru-RU"/>
              <a:t>Как посчитать, куда это сходится</a:t>
            </a:r>
            <a:endParaRPr lang="en-US" altLang="ru-RU"/>
          </a:p>
        </p:txBody>
      </p:sp>
      <p:sp>
        <p:nvSpPr>
          <p:cNvPr id="41988" name="TextBox 4">
            <a:extLst>
              <a:ext uri="{FF2B5EF4-FFF2-40B4-BE49-F238E27FC236}">
                <a16:creationId xmlns:a16="http://schemas.microsoft.com/office/drawing/2014/main" id="{26B6F9A7-A72D-4D78-BB10-CABEAA4C2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69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21.2.1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38874F5-AF25-43A8-B93E-E10A1C8421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7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7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7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7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8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57475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65C52EAD-6E13-41FB-8C77-3BA9570E4BA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Аналитический подсчет вектора стационарного состояния</a:t>
            </a:r>
            <a:endParaRPr lang="en-US" altLang="ru-RU" sz="3200"/>
          </a:p>
        </p:txBody>
      </p:sp>
      <p:sp>
        <p:nvSpPr>
          <p:cNvPr id="1259523" name="Rectangle 3">
            <a:extLst>
              <a:ext uri="{FF2B5EF4-FFF2-40B4-BE49-F238E27FC236}">
                <a16:creationId xmlns:a16="http://schemas.microsoft.com/office/drawing/2014/main" id="{2DEBE5BA-9996-4986-9645-C6EFAA5BAB6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ru-RU" altLang="ru-RU" sz="2800"/>
              <a:t>Пусть</a:t>
            </a:r>
            <a:r>
              <a:rPr lang="en-US" altLang="ru-RU" sz="2800"/>
              <a:t> </a:t>
            </a:r>
            <a:r>
              <a:rPr lang="en-US" altLang="ru-RU" sz="2800" b="1"/>
              <a:t>a</a:t>
            </a:r>
            <a:r>
              <a:rPr lang="en-US" altLang="ru-RU" sz="2800"/>
              <a:t> </a:t>
            </a:r>
            <a:r>
              <a:rPr lang="en-US" altLang="ru-RU" sz="2800" i="1"/>
              <a:t>= (a</a:t>
            </a:r>
            <a:r>
              <a:rPr lang="en-US" altLang="ru-RU" sz="2800" i="1" baseline="-25000"/>
              <a:t>1</a:t>
            </a:r>
            <a:r>
              <a:rPr lang="en-US" altLang="ru-RU" sz="2800" i="1"/>
              <a:t>, … a</a:t>
            </a:r>
            <a:r>
              <a:rPr lang="en-US" altLang="ru-RU" sz="2800" i="1" baseline="-25000"/>
              <a:t>n</a:t>
            </a:r>
            <a:r>
              <a:rPr lang="en-US" altLang="ru-RU" sz="2800" i="1"/>
              <a:t>)</a:t>
            </a:r>
            <a:r>
              <a:rPr lang="en-US" altLang="ru-RU" sz="2800"/>
              <a:t> </a:t>
            </a:r>
            <a:r>
              <a:rPr lang="ru-RU" altLang="ru-RU" sz="2800"/>
              <a:t>обозначает вектор стационарных вероятностей</a:t>
            </a:r>
            <a:r>
              <a:rPr lang="en-US" altLang="ru-RU" sz="2800"/>
              <a:t>.</a:t>
            </a:r>
          </a:p>
          <a:p>
            <a:pPr eaLnBrk="1" hangingPunct="1"/>
            <a:r>
              <a:rPr lang="ru-RU" altLang="ru-RU" sz="2800">
                <a:solidFill>
                  <a:srgbClr val="C00000"/>
                </a:solidFill>
              </a:rPr>
              <a:t>Наша текущая позиция описывается как </a:t>
            </a:r>
            <a:r>
              <a:rPr lang="en-US" altLang="ru-RU" sz="2800" b="1">
                <a:solidFill>
                  <a:srgbClr val="C00000"/>
                </a:solidFill>
              </a:rPr>
              <a:t>a</a:t>
            </a:r>
            <a:r>
              <a:rPr lang="en-US" altLang="ru-RU" sz="2800">
                <a:solidFill>
                  <a:srgbClr val="C00000"/>
                </a:solidFill>
              </a:rPr>
              <a:t>, </a:t>
            </a:r>
            <a:r>
              <a:rPr lang="ru-RU" altLang="ru-RU" sz="2800">
                <a:solidFill>
                  <a:srgbClr val="C00000"/>
                </a:solidFill>
              </a:rPr>
              <a:t> тогда и следующая позиция будет</a:t>
            </a:r>
            <a:r>
              <a:rPr lang="en-US" altLang="ru-RU" sz="2800">
                <a:solidFill>
                  <a:srgbClr val="C00000"/>
                </a:solidFill>
              </a:rPr>
              <a:t> </a:t>
            </a:r>
            <a:r>
              <a:rPr lang="en-US" altLang="ru-RU" sz="2800" b="1">
                <a:solidFill>
                  <a:srgbClr val="C00000"/>
                </a:solidFill>
              </a:rPr>
              <a:t>aP</a:t>
            </a:r>
            <a:r>
              <a:rPr lang="en-US" altLang="ru-RU" sz="2800">
                <a:solidFill>
                  <a:srgbClr val="C00000"/>
                </a:solidFill>
              </a:rPr>
              <a:t>.</a:t>
            </a:r>
          </a:p>
          <a:p>
            <a:pPr eaLnBrk="1" hangingPunct="1"/>
            <a:r>
              <a:rPr lang="ru-RU" altLang="ru-RU" sz="2800"/>
              <a:t>Но</a:t>
            </a:r>
            <a:r>
              <a:rPr lang="en-US" altLang="ru-RU" sz="2800"/>
              <a:t> </a:t>
            </a:r>
            <a:r>
              <a:rPr lang="en-US" altLang="ru-RU" sz="2800" b="1"/>
              <a:t>a</a:t>
            </a:r>
            <a:r>
              <a:rPr lang="en-US" altLang="ru-RU" sz="2800"/>
              <a:t> </a:t>
            </a:r>
            <a:r>
              <a:rPr lang="ru-RU" altLang="ru-RU" sz="2800"/>
              <a:t>– это постоянное состояние, поэтому</a:t>
            </a:r>
            <a:r>
              <a:rPr lang="en-US" altLang="ru-RU" sz="2800"/>
              <a:t> </a:t>
            </a:r>
            <a:r>
              <a:rPr lang="en-US" altLang="ru-RU" sz="2800" b="1"/>
              <a:t>a</a:t>
            </a:r>
            <a:r>
              <a:rPr lang="en-US" altLang="ru-RU" sz="2800"/>
              <a:t>=</a:t>
            </a:r>
            <a:r>
              <a:rPr lang="en-US" altLang="ru-RU" sz="2800" b="1"/>
              <a:t>aP</a:t>
            </a:r>
            <a:r>
              <a:rPr lang="en-US" altLang="ru-RU" sz="2800"/>
              <a:t>.</a:t>
            </a:r>
          </a:p>
          <a:p>
            <a:pPr eaLnBrk="1" hangingPunct="1"/>
            <a:r>
              <a:rPr lang="ru-RU" altLang="ru-RU" sz="2800">
                <a:solidFill>
                  <a:srgbClr val="C00000"/>
                </a:solidFill>
              </a:rPr>
              <a:t>Получается матричное уравнение, из которого можно вычислить</a:t>
            </a:r>
            <a:r>
              <a:rPr lang="en-US" altLang="ru-RU" sz="2800">
                <a:solidFill>
                  <a:srgbClr val="C00000"/>
                </a:solidFill>
              </a:rPr>
              <a:t> </a:t>
            </a:r>
            <a:r>
              <a:rPr lang="en-US" altLang="ru-RU" sz="2800" b="1">
                <a:solidFill>
                  <a:srgbClr val="C00000"/>
                </a:solidFill>
              </a:rPr>
              <a:t>a</a:t>
            </a:r>
            <a:r>
              <a:rPr lang="en-US" altLang="ru-RU" sz="2800">
                <a:solidFill>
                  <a:srgbClr val="C00000"/>
                </a:solidFill>
              </a:rPr>
              <a:t>.</a:t>
            </a:r>
          </a:p>
          <a:p>
            <a:pPr lvl="1" eaLnBrk="1" hangingPunct="1"/>
            <a:r>
              <a:rPr lang="ru-RU" altLang="ru-RU" u="sng"/>
              <a:t>Т.е.</a:t>
            </a:r>
            <a:r>
              <a:rPr lang="en-US" altLang="ru-RU" u="sng"/>
              <a:t> </a:t>
            </a:r>
            <a:r>
              <a:rPr lang="en-US" altLang="ru-RU" b="1" u="sng"/>
              <a:t>a</a:t>
            </a:r>
            <a:r>
              <a:rPr lang="en-US" altLang="ru-RU" u="sng"/>
              <a:t> </a:t>
            </a:r>
            <a:r>
              <a:rPr lang="ru-RU" altLang="ru-RU" u="sng"/>
              <a:t>– это левый собственный вектор</a:t>
            </a:r>
            <a:r>
              <a:rPr lang="en-US" altLang="ru-RU" u="sng"/>
              <a:t> </a:t>
            </a:r>
            <a:r>
              <a:rPr lang="en-US" altLang="ru-RU" b="1" u="sng"/>
              <a:t>P</a:t>
            </a:r>
            <a:r>
              <a:rPr lang="en-US" altLang="ru-RU" u="sng"/>
              <a:t>.</a:t>
            </a:r>
          </a:p>
        </p:txBody>
      </p:sp>
      <p:sp>
        <p:nvSpPr>
          <p:cNvPr id="43012" name="TextBox 4">
            <a:extLst>
              <a:ext uri="{FF2B5EF4-FFF2-40B4-BE49-F238E27FC236}">
                <a16:creationId xmlns:a16="http://schemas.microsoft.com/office/drawing/2014/main" id="{BDE40F4A-8066-4921-A782-BF4EBF5C0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2969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21.2.2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CCE28D6-E207-40EA-ABD4-0970296124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4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5952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>
            <a:extLst>
              <a:ext uri="{FF2B5EF4-FFF2-40B4-BE49-F238E27FC236}">
                <a16:creationId xmlns:a16="http://schemas.microsoft.com/office/drawing/2014/main" id="{6E1DE388-2419-4FE2-96BB-4ECA80C53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Итеративный метод подсчета PageRank</a:t>
            </a:r>
          </a:p>
        </p:txBody>
      </p:sp>
      <p:sp>
        <p:nvSpPr>
          <p:cNvPr id="44035" name="Содержимое 2">
            <a:extLst>
              <a:ext uri="{FF2B5EF4-FFF2-40B4-BE49-F238E27FC236}">
                <a16:creationId xmlns:a16="http://schemas.microsoft.com/office/drawing/2014/main" id="{F7BC6FAF-CC14-4EB0-B0E7-BCEC79492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4929187"/>
          </a:xfrm>
        </p:spPr>
        <p:txBody>
          <a:bodyPr/>
          <a:lstStyle/>
          <a:p>
            <a:r>
              <a:rPr lang="en-US" altLang="ru-RU" sz="2800"/>
              <a:t>X</a:t>
            </a:r>
            <a:r>
              <a:rPr lang="ru-RU" altLang="ru-RU" sz="2800"/>
              <a:t> - случайный вектор начальных состояний </a:t>
            </a:r>
          </a:p>
          <a:p>
            <a:endParaRPr lang="ru-RU" altLang="ru-RU" sz="2800"/>
          </a:p>
          <a:p>
            <a:r>
              <a:rPr lang="ru-RU" altLang="ru-RU" sz="2800"/>
              <a:t>Подсчитываем матрицу P (матрица переходов с телепортациями)</a:t>
            </a:r>
          </a:p>
          <a:p>
            <a:endParaRPr lang="ru-RU" altLang="ru-RU" sz="2800"/>
          </a:p>
          <a:p>
            <a:r>
              <a:rPr lang="ru-RU" altLang="ru-RU" sz="2800"/>
              <a:t>Нужно выполнить умножение  xP</a:t>
            </a:r>
          </a:p>
          <a:p>
            <a:r>
              <a:rPr lang="ru-RU" altLang="ru-RU" sz="2800"/>
              <a:t> затем xP</a:t>
            </a:r>
            <a:r>
              <a:rPr lang="ru-RU" altLang="ru-RU" sz="2800" baseline="30000"/>
              <a:t>2 </a:t>
            </a:r>
            <a:r>
              <a:rPr lang="ru-RU" altLang="ru-RU" sz="2800"/>
              <a:t>…</a:t>
            </a:r>
          </a:p>
          <a:p>
            <a:endParaRPr lang="ru-RU" altLang="ru-RU" sz="2800"/>
          </a:p>
          <a:p>
            <a:r>
              <a:rPr lang="ru-RU" altLang="ru-RU" sz="2800"/>
              <a:t>Достаточно быстро достигается сходимость</a:t>
            </a:r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B0543BE-A226-4DFF-8FCF-BD0E139FEE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B8610239-E0D6-4555-8C87-A0826417829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Из истории интернет-поисковиков</a:t>
            </a:r>
            <a:endParaRPr lang="en-US" altLang="ru-RU" sz="3600"/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E2485159-6AD6-4379-8B37-E8298EED506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52513"/>
            <a:ext cx="8229600" cy="5500687"/>
          </a:xfrm>
        </p:spPr>
        <p:txBody>
          <a:bodyPr/>
          <a:lstStyle/>
          <a:p>
            <a:pPr defTabSz="457200" eaLnBrk="1" hangingPunct="1"/>
            <a:r>
              <a:rPr lang="ru-RU" altLang="ru-RU" sz="2800"/>
              <a:t>До 1998: поиск по ключевым словам</a:t>
            </a:r>
          </a:p>
          <a:p>
            <a:pPr lvl="1" defTabSz="457200" eaLnBrk="1" hangingPunct="1"/>
            <a:r>
              <a:rPr lang="en-US" altLang="ru-RU"/>
              <a:t>Altavista, Excite, Infoseek, Inktomi, Lycos</a:t>
            </a:r>
          </a:p>
          <a:p>
            <a:pPr lvl="1" defTabSz="457200" eaLnBrk="1" hangingPunct="1"/>
            <a:endParaRPr lang="ru-RU" altLang="ru-RU"/>
          </a:p>
          <a:p>
            <a:pPr defTabSz="457200" eaLnBrk="1" hangingPunct="1"/>
            <a:r>
              <a:rPr lang="en-US" altLang="ru-RU" sz="2800"/>
              <a:t>1998+: Google</a:t>
            </a:r>
            <a:r>
              <a:rPr lang="ru-RU" altLang="ru-RU" sz="2800"/>
              <a:t> запускает ранжирование с учетом ссылок - </a:t>
            </a:r>
            <a:r>
              <a:rPr lang="en-US" altLang="ru-RU" sz="2800"/>
              <a:t>PageRank</a:t>
            </a:r>
          </a:p>
          <a:p>
            <a:pPr lvl="1" defTabSz="457200" eaLnBrk="1" hangingPunct="1"/>
            <a:r>
              <a:rPr lang="ru-RU" altLang="ru-RU"/>
              <a:t>Вытеснил с рынка практически все ранние поисковые машины</a:t>
            </a:r>
            <a:endParaRPr lang="en-US" altLang="ru-RU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2FD1D233-250E-4E56-9334-1D16BA6EC927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EC92F963-C0B0-47E1-A728-C07966962F03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39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4809448-5622-4160-8B37-1F2C73684E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032324AF-0B5A-441F-8439-0F83BE75C6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Пример</a:t>
            </a:r>
            <a:r>
              <a:rPr lang="en-US" altLang="ru-RU" sz="3600"/>
              <a:t> 1: </a:t>
            </a:r>
            <a:r>
              <a:rPr lang="en-US" altLang="ru-RU" sz="3600">
                <a:solidFill>
                  <a:srgbClr val="01FF15"/>
                </a:solidFill>
              </a:rPr>
              <a:t>Good</a:t>
            </a:r>
            <a:r>
              <a:rPr lang="en-US" altLang="ru-RU" sz="3600"/>
              <a:t>/</a:t>
            </a:r>
            <a:r>
              <a:rPr lang="en-US" altLang="ru-RU" sz="3600">
                <a:solidFill>
                  <a:srgbClr val="FF0000"/>
                </a:solidFill>
              </a:rPr>
              <a:t>Bad</a:t>
            </a:r>
            <a:r>
              <a:rPr lang="en-US" altLang="ru-RU" sz="3600"/>
              <a:t>/Unknown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7D0DA8AB-C4C8-438A-859C-8C4EBB6CA41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ru-RU" altLang="ru-RU"/>
              <a:t>Узлы </a:t>
            </a:r>
            <a:r>
              <a:rPr lang="en-US" altLang="ru-RU">
                <a:solidFill>
                  <a:srgbClr val="00A000"/>
                </a:solidFill>
              </a:rPr>
              <a:t>Good</a:t>
            </a:r>
            <a:r>
              <a:rPr lang="en-US" altLang="ru-RU"/>
              <a:t> </a:t>
            </a:r>
            <a:r>
              <a:rPr lang="ru-RU" altLang="ru-RU"/>
              <a:t>не ссылаются на узлы</a:t>
            </a:r>
            <a:r>
              <a:rPr lang="en-US" altLang="ru-RU"/>
              <a:t> </a:t>
            </a:r>
            <a:r>
              <a:rPr lang="en-US" altLang="ru-RU">
                <a:solidFill>
                  <a:srgbClr val="FF0000"/>
                </a:solidFill>
              </a:rPr>
              <a:t>Bad</a:t>
            </a:r>
            <a:r>
              <a:rPr lang="en-US" altLang="ru-RU"/>
              <a:t> </a:t>
            </a:r>
          </a:p>
          <a:p>
            <a:pPr lvl="1" eaLnBrk="1" hangingPunct="1"/>
            <a:r>
              <a:rPr lang="ru-RU" altLang="ru-RU"/>
              <a:t>Остальные комбинации возможны</a:t>
            </a:r>
            <a:endParaRPr lang="en-US" altLang="ru-RU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06FF1C38-5074-4410-8B5E-05CEDAB76379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5532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0ACB7F31-AC95-44C9-95FE-96AE992B6475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pPr algn="r" eaLnBrk="1" hangingPunct="1"/>
              <a:t>4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sp>
        <p:nvSpPr>
          <p:cNvPr id="9221" name="Oval 4">
            <a:extLst>
              <a:ext uri="{FF2B5EF4-FFF2-40B4-BE49-F238E27FC236}">
                <a16:creationId xmlns:a16="http://schemas.microsoft.com/office/drawing/2014/main" id="{1C4BCEED-4AF6-491C-B07B-BA8B3ECF0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5561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9222" name="Oval 5">
            <a:extLst>
              <a:ext uri="{FF2B5EF4-FFF2-40B4-BE49-F238E27FC236}">
                <a16:creationId xmlns:a16="http://schemas.microsoft.com/office/drawing/2014/main" id="{53C5A97E-FF8D-4C08-817B-CC6AF70B5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022725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ru-RU" sz="2400">
                <a:latin typeface="Lucida Sans" panose="020B0602030504020204" pitchFamily="34" charset="0"/>
                <a:ea typeface="MS PGothic" panose="020B0600070205080204" pitchFamily="34" charset="-128"/>
              </a:rPr>
              <a:t>?</a:t>
            </a:r>
          </a:p>
        </p:txBody>
      </p:sp>
      <p:sp>
        <p:nvSpPr>
          <p:cNvPr id="9223" name="Oval 6">
            <a:extLst>
              <a:ext uri="{FF2B5EF4-FFF2-40B4-BE49-F238E27FC236}">
                <a16:creationId xmlns:a16="http://schemas.microsoft.com/office/drawing/2014/main" id="{D48A4A26-1E73-4322-9054-EDB1FB46B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8768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ru-RU" sz="2400">
                <a:latin typeface="Lucida Sans" panose="020B0602030504020204" pitchFamily="34" charset="0"/>
                <a:ea typeface="MS PGothic" panose="020B0600070205080204" pitchFamily="34" charset="-128"/>
              </a:rPr>
              <a:t>?</a:t>
            </a:r>
          </a:p>
        </p:txBody>
      </p:sp>
      <p:sp>
        <p:nvSpPr>
          <p:cNvPr id="9224" name="Oval 7">
            <a:extLst>
              <a:ext uri="{FF2B5EF4-FFF2-40B4-BE49-F238E27FC236}">
                <a16:creationId xmlns:a16="http://schemas.microsoft.com/office/drawing/2014/main" id="{5FBB0E0E-CA71-4E36-A81F-41BF4DEA8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851525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ru-RU" sz="2400">
                <a:latin typeface="Lucida Sans" panose="020B0602030504020204" pitchFamily="34" charset="0"/>
                <a:ea typeface="MS PGothic" panose="020B0600070205080204" pitchFamily="34" charset="-128"/>
              </a:rPr>
              <a:t>?</a:t>
            </a:r>
          </a:p>
        </p:txBody>
      </p:sp>
      <p:sp>
        <p:nvSpPr>
          <p:cNvPr id="9225" name="Oval 8">
            <a:extLst>
              <a:ext uri="{FF2B5EF4-FFF2-40B4-BE49-F238E27FC236}">
                <a16:creationId xmlns:a16="http://schemas.microsoft.com/office/drawing/2014/main" id="{5622709A-4133-46D9-A7D8-4D18839CA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886200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9226" name="Oval 9">
            <a:extLst>
              <a:ext uri="{FF2B5EF4-FFF2-40B4-BE49-F238E27FC236}">
                <a16:creationId xmlns:a16="http://schemas.microsoft.com/office/drawing/2014/main" id="{2028F3AE-86E3-4232-A1BB-4D9C867F5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4937125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9227" name="Oval 23">
            <a:extLst>
              <a:ext uri="{FF2B5EF4-FFF2-40B4-BE49-F238E27FC236}">
                <a16:creationId xmlns:a16="http://schemas.microsoft.com/office/drawing/2014/main" id="{7D639A30-DFD6-4363-85DE-B06978943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38703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9228" name="Oval 24">
            <a:extLst>
              <a:ext uri="{FF2B5EF4-FFF2-40B4-BE49-F238E27FC236}">
                <a16:creationId xmlns:a16="http://schemas.microsoft.com/office/drawing/2014/main" id="{43FFCAD2-B3DA-45ED-AD3E-56E368D196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53181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9229" name="Oval 25">
            <a:extLst>
              <a:ext uri="{FF2B5EF4-FFF2-40B4-BE49-F238E27FC236}">
                <a16:creationId xmlns:a16="http://schemas.microsoft.com/office/drawing/2014/main" id="{DF61230C-8504-43F1-9F6F-8ED676AD0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784725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ru-RU" sz="2400">
                <a:latin typeface="Lucida Sans" panose="020B0602030504020204" pitchFamily="34" charset="0"/>
                <a:ea typeface="MS PGothic" panose="020B0600070205080204" pitchFamily="34" charset="-128"/>
              </a:rPr>
              <a:t>?</a:t>
            </a:r>
          </a:p>
        </p:txBody>
      </p:sp>
      <p:sp>
        <p:nvSpPr>
          <p:cNvPr id="9230" name="TextBox 25">
            <a:extLst>
              <a:ext uri="{FF2B5EF4-FFF2-40B4-BE49-F238E27FC236}">
                <a16:creationId xmlns:a16="http://schemas.microsoft.com/office/drawing/2014/main" id="{E49A96BD-60A8-48E0-81B5-E7ED2F0BE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4784725"/>
            <a:ext cx="979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A000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Good</a:t>
            </a:r>
          </a:p>
        </p:txBody>
      </p:sp>
      <p:sp>
        <p:nvSpPr>
          <p:cNvPr id="9231" name="TextBox 27">
            <a:extLst>
              <a:ext uri="{FF2B5EF4-FFF2-40B4-BE49-F238E27FC236}">
                <a16:creationId xmlns:a16="http://schemas.microsoft.com/office/drawing/2014/main" id="{9AD25D56-AB8C-41A3-A6F1-0AC63646A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4937125"/>
            <a:ext cx="725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FF0000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Bad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A73D3D1-FF82-4FFD-B059-3D7449FB13B9}"/>
              </a:ext>
            </a:extLst>
          </p:cNvPr>
          <p:cNvCxnSpPr>
            <a:cxnSpLocks noChangeShapeType="1"/>
            <a:stCxn id="9221" idx="0"/>
            <a:endCxn id="9227" idx="3"/>
          </p:cNvCxnSpPr>
          <p:nvPr/>
        </p:nvCxnSpPr>
        <p:spPr bwMode="auto">
          <a:xfrm rot="5400000" flipH="1" flipV="1">
            <a:off x="2781300" y="4298950"/>
            <a:ext cx="295275" cy="2190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E092DBB-0465-4AE4-9A27-707CB2AA4E71}"/>
              </a:ext>
            </a:extLst>
          </p:cNvPr>
          <p:cNvCxnSpPr>
            <a:cxnSpLocks noChangeShapeType="1"/>
            <a:stCxn id="9228" idx="0"/>
            <a:endCxn id="9227" idx="4"/>
          </p:cNvCxnSpPr>
          <p:nvPr/>
        </p:nvCxnSpPr>
        <p:spPr bwMode="auto">
          <a:xfrm rot="5400000" flipH="1" flipV="1">
            <a:off x="2667000" y="4784725"/>
            <a:ext cx="990600" cy="762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674E516-D227-4F77-B1B4-F9CE89424FC4}"/>
              </a:ext>
            </a:extLst>
          </p:cNvPr>
          <p:cNvCxnSpPr>
            <a:cxnSpLocks noChangeShapeType="1"/>
            <a:stCxn id="9225" idx="4"/>
            <a:endCxn id="9226" idx="0"/>
          </p:cNvCxnSpPr>
          <p:nvPr/>
        </p:nvCxnSpPr>
        <p:spPr bwMode="auto">
          <a:xfrm rot="5400000">
            <a:off x="5952331" y="4639469"/>
            <a:ext cx="593725" cy="1588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23538F6-D209-4103-9699-7A1D443FB556}"/>
              </a:ext>
            </a:extLst>
          </p:cNvPr>
          <p:cNvCxnSpPr>
            <a:cxnSpLocks noChangeShapeType="1"/>
            <a:stCxn id="9229" idx="6"/>
            <a:endCxn id="9226" idx="2"/>
          </p:cNvCxnSpPr>
          <p:nvPr/>
        </p:nvCxnSpPr>
        <p:spPr bwMode="auto">
          <a:xfrm>
            <a:off x="5257800" y="5013325"/>
            <a:ext cx="7620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BB4A1DD-5600-47A2-AD0B-8546F5097362}"/>
              </a:ext>
            </a:extLst>
          </p:cNvPr>
          <p:cNvCxnSpPr>
            <a:cxnSpLocks noChangeShapeType="1"/>
            <a:stCxn id="9227" idx="5"/>
            <a:endCxn id="9223" idx="0"/>
          </p:cNvCxnSpPr>
          <p:nvPr/>
        </p:nvCxnSpPr>
        <p:spPr bwMode="auto">
          <a:xfrm rot="16200000" flipH="1">
            <a:off x="3430588" y="4192587"/>
            <a:ext cx="615950" cy="7524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0E93CC18-12D3-4D68-84EC-C2F181F1CAF8}"/>
              </a:ext>
            </a:extLst>
          </p:cNvPr>
          <p:cNvCxnSpPr>
            <a:cxnSpLocks noChangeShapeType="1"/>
            <a:stCxn id="9222" idx="2"/>
            <a:endCxn id="9227" idx="6"/>
          </p:cNvCxnSpPr>
          <p:nvPr/>
        </p:nvCxnSpPr>
        <p:spPr bwMode="auto">
          <a:xfrm rot="10800000">
            <a:off x="3429000" y="4098925"/>
            <a:ext cx="12192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AC93FCF-7461-46F6-BC79-FC215800360D}"/>
              </a:ext>
            </a:extLst>
          </p:cNvPr>
          <p:cNvCxnSpPr>
            <a:cxnSpLocks noChangeShapeType="1"/>
            <a:stCxn id="9225" idx="2"/>
            <a:endCxn id="9222" idx="6"/>
          </p:cNvCxnSpPr>
          <p:nvPr/>
        </p:nvCxnSpPr>
        <p:spPr bwMode="auto">
          <a:xfrm rot="10800000" flipV="1">
            <a:off x="5105400" y="4114800"/>
            <a:ext cx="914400" cy="13652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 type="arrow" w="med" len="med"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D7572A7B-484D-487C-B199-E8114553D9AC}"/>
              </a:ext>
            </a:extLst>
          </p:cNvPr>
          <p:cNvCxnSpPr>
            <a:cxnSpLocks noChangeShapeType="1"/>
            <a:stCxn id="9229" idx="2"/>
            <a:endCxn id="9223" idx="6"/>
          </p:cNvCxnSpPr>
          <p:nvPr/>
        </p:nvCxnSpPr>
        <p:spPr bwMode="auto">
          <a:xfrm rot="10800000" flipV="1">
            <a:off x="4343400" y="5013325"/>
            <a:ext cx="457200" cy="920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A4FCD3F-D334-4F90-910E-0EEC3F111564}"/>
              </a:ext>
            </a:extLst>
          </p:cNvPr>
          <p:cNvCxnSpPr>
            <a:cxnSpLocks noChangeShapeType="1"/>
            <a:stCxn id="9226" idx="4"/>
            <a:endCxn id="9224" idx="7"/>
          </p:cNvCxnSpPr>
          <p:nvPr/>
        </p:nvCxnSpPr>
        <p:spPr bwMode="auto">
          <a:xfrm rot="5400000">
            <a:off x="5153025" y="4822825"/>
            <a:ext cx="523875" cy="16668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F60CADEC-063D-461E-891B-22A61BD87C9B}"/>
              </a:ext>
            </a:extLst>
          </p:cNvPr>
          <p:cNvCxnSpPr>
            <a:cxnSpLocks noChangeShapeType="1"/>
            <a:endCxn id="9228" idx="6"/>
          </p:cNvCxnSpPr>
          <p:nvPr/>
        </p:nvCxnSpPr>
        <p:spPr bwMode="auto">
          <a:xfrm rot="10800000">
            <a:off x="3352800" y="5546725"/>
            <a:ext cx="838200" cy="5492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291CD1AB-9E2A-43C0-AA08-8CB97697C949}"/>
              </a:ext>
            </a:extLst>
          </p:cNvPr>
          <p:cNvCxnSpPr>
            <a:cxnSpLocks noChangeShapeType="1"/>
            <a:stCxn id="9228" idx="6"/>
            <a:endCxn id="9223" idx="3"/>
          </p:cNvCxnSpPr>
          <p:nvPr/>
        </p:nvCxnSpPr>
        <p:spPr bwMode="auto">
          <a:xfrm flipV="1">
            <a:off x="3352800" y="5267325"/>
            <a:ext cx="600075" cy="279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624238A6-424B-4B8B-A035-FD81BBA798AA}"/>
              </a:ext>
            </a:extLst>
          </p:cNvPr>
          <p:cNvCxnSpPr>
            <a:cxnSpLocks noChangeShapeType="1"/>
            <a:stCxn id="9223" idx="4"/>
            <a:endCxn id="9224" idx="0"/>
          </p:cNvCxnSpPr>
          <p:nvPr/>
        </p:nvCxnSpPr>
        <p:spPr bwMode="auto">
          <a:xfrm rot="16200000" flipH="1">
            <a:off x="4008437" y="5440363"/>
            <a:ext cx="517525" cy="3048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49107BC4-624C-4420-995D-6CB6C319C711}"/>
              </a:ext>
            </a:extLst>
          </p:cNvPr>
          <p:cNvCxnSpPr>
            <a:cxnSpLocks noChangeShapeType="1"/>
            <a:stCxn id="9229" idx="0"/>
            <a:endCxn id="9222" idx="4"/>
          </p:cNvCxnSpPr>
          <p:nvPr/>
        </p:nvCxnSpPr>
        <p:spPr bwMode="auto">
          <a:xfrm rot="16200000" flipV="1">
            <a:off x="4800600" y="4556125"/>
            <a:ext cx="3048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B924A00-6E74-4114-82CC-9989F239BF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7">
            <a:extLst>
              <a:ext uri="{FF2B5EF4-FFF2-40B4-BE49-F238E27FC236}">
                <a16:creationId xmlns:a16="http://schemas.microsoft.com/office/drawing/2014/main" id="{F4FF4FF9-4D14-4012-A89F-EC3BFB6DC5F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/>
          <a:p>
            <a:pPr eaLnBrk="1" hangingPunct="1"/>
            <a:endParaRPr lang="ru-RU" altLang="ru-RU" b="1"/>
          </a:p>
        </p:txBody>
      </p:sp>
      <p:sp>
        <p:nvSpPr>
          <p:cNvPr id="46083" name="Text Placeholder 8">
            <a:extLst>
              <a:ext uri="{FF2B5EF4-FFF2-40B4-BE49-F238E27FC236}">
                <a16:creationId xmlns:a16="http://schemas.microsoft.com/office/drawing/2014/main" id="{5F2A0F97-D6DE-4D08-A999-C07E9918A6A6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22313" y="2813050"/>
            <a:ext cx="7772400" cy="1392238"/>
          </a:xfrm>
        </p:spPr>
        <p:txBody>
          <a:bodyPr anchor="b"/>
          <a:lstStyle/>
          <a:p>
            <a:pPr marL="0" indent="0" defTabSz="457200" eaLnBrk="1" hangingPunct="1">
              <a:buFontTx/>
              <a:buNone/>
            </a:pPr>
            <a:r>
              <a:rPr lang="ru-RU" altLang="ru-RU" sz="4400"/>
              <a:t>Анализ ссылок</a:t>
            </a:r>
            <a:r>
              <a:rPr lang="en-US" altLang="ru-RU" sz="4400"/>
              <a:t>: HITS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CDAC3FF1-9869-433B-A613-42B00A85C406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76AE8050-8E9C-4C59-80C2-E8E3D3EA0F5E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pPr algn="r" eaLnBrk="1" hangingPunct="1"/>
              <a:t>40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90543AD-CC77-4C45-AB04-EA605BBE22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933B4C71-81F1-4FBA-9BBF-14FB1B94D84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en-US" altLang="ru-RU" sz="3600"/>
              <a:t>Hyperlink-Induced Topic Search (HITS</a:t>
            </a:r>
            <a:r>
              <a:rPr lang="en-US" altLang="ru-RU"/>
              <a:t>)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21BB7ECE-F159-4E7F-907C-0D15EB97E76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68413"/>
            <a:ext cx="8229600" cy="52847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В ответ на запрос вместо упорядоченного множества страниц</a:t>
            </a:r>
            <a:r>
              <a:rPr lang="en-US" altLang="ru-RU" sz="2800"/>
              <a:t> </a:t>
            </a:r>
            <a:r>
              <a:rPr lang="ru-RU" altLang="ru-RU" sz="2800"/>
              <a:t>найдем два множества взаимосвязанных страниц</a:t>
            </a:r>
            <a:r>
              <a:rPr lang="en-US" altLang="ru-RU" sz="2800"/>
              <a:t>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 sz="2400" b="1" i="1"/>
              <a:t>Hub pages</a:t>
            </a:r>
            <a:r>
              <a:rPr lang="ru-RU" altLang="ru-RU" sz="2400" b="1" i="1"/>
              <a:t> </a:t>
            </a:r>
            <a:r>
              <a:rPr lang="ru-RU" altLang="ru-RU" sz="2400" i="1"/>
              <a:t>– хорошие списки ссылок по теме</a:t>
            </a:r>
            <a:r>
              <a:rPr lang="en-US" altLang="ru-RU" sz="2400"/>
              <a:t>.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ru-RU"/>
              <a:t> </a:t>
            </a:r>
            <a:r>
              <a:rPr lang="ja-JP" altLang="en-US">
                <a:ea typeface="MS PGothic" panose="020B0600070205080204" pitchFamily="34" charset="-128"/>
              </a:rPr>
              <a:t>“</a:t>
            </a:r>
            <a:r>
              <a:rPr lang="en-US" altLang="ja-JP">
                <a:ea typeface="MS PGothic" panose="020B0600070205080204" pitchFamily="34" charset="-128"/>
              </a:rPr>
              <a:t>Bob</a:t>
            </a:r>
            <a:r>
              <a:rPr lang="ja-JP" altLang="en-US">
                <a:ea typeface="MS PGothic" panose="020B0600070205080204" pitchFamily="34" charset="-128"/>
              </a:rPr>
              <a:t>’</a:t>
            </a:r>
            <a:r>
              <a:rPr lang="en-US" altLang="ja-JP">
                <a:ea typeface="MS PGothic" panose="020B0600070205080204" pitchFamily="34" charset="-128"/>
              </a:rPr>
              <a:t>s list of cancer-related links.</a:t>
            </a:r>
            <a:r>
              <a:rPr lang="ja-JP" altLang="en-US">
                <a:ea typeface="MS PGothic" panose="020B0600070205080204" pitchFamily="34" charset="-128"/>
              </a:rPr>
              <a:t>”</a:t>
            </a:r>
            <a:endParaRPr lang="en-US" altLang="ja-JP">
              <a:ea typeface="MS PGothic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ru-RU" sz="2400" b="1" i="1"/>
              <a:t>Authority pages</a:t>
            </a:r>
            <a:r>
              <a:rPr lang="en-US" altLang="ru-RU" sz="2400" b="1"/>
              <a:t> </a:t>
            </a:r>
            <a:r>
              <a:rPr lang="ru-RU" altLang="ru-RU" sz="2400"/>
              <a:t>– часто упоминаются на страницах хабов</a:t>
            </a:r>
          </a:p>
          <a:p>
            <a:pPr lvl="1" eaLnBrk="1" hangingPunct="1">
              <a:lnSpc>
                <a:spcPct val="90000"/>
              </a:lnSpc>
            </a:pPr>
            <a:endParaRPr lang="en-US" altLang="ru-RU" sz="24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Хорошо работает на широких тематических запросах</a:t>
            </a:r>
            <a:endParaRPr lang="en-US" altLang="ru-RU" sz="2800"/>
          </a:p>
        </p:txBody>
      </p:sp>
      <p:sp>
        <p:nvSpPr>
          <p:cNvPr id="47108" name="TextBox 4">
            <a:extLst>
              <a:ext uri="{FF2B5EF4-FFF2-40B4-BE49-F238E27FC236}">
                <a16:creationId xmlns:a16="http://schemas.microsoft.com/office/drawing/2014/main" id="{F017E675-BBB8-4018-A8E0-0A53B13A7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3A69E6F-BE3C-46A9-8C9F-82FC3BFE73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F8D210C7-1095-4E8F-9A4F-7CFA7B26141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Хабы и Авторитеты</a:t>
            </a:r>
            <a:endParaRPr lang="en-US" altLang="ru-RU" sz="3600"/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32591658-CA6A-4CEA-80FD-6AC9BEFCFD7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08050"/>
            <a:ext cx="8229600" cy="5645150"/>
          </a:xfrm>
        </p:spPr>
        <p:txBody>
          <a:bodyPr/>
          <a:lstStyle/>
          <a:p>
            <a:pPr eaLnBrk="1" hangingPunct="1"/>
            <a:r>
              <a:rPr lang="ru-RU" altLang="ru-RU" sz="2800"/>
              <a:t>Хорошая хаб-страница (посредник) для какой-то темы указывает на многие авторитетные страницы для этой темы</a:t>
            </a:r>
            <a:endParaRPr lang="en-US" altLang="ru-RU" sz="2800"/>
          </a:p>
          <a:p>
            <a:pPr eaLnBrk="1" hangingPunct="1"/>
            <a:endParaRPr lang="en-US" altLang="ru-RU" sz="2800"/>
          </a:p>
          <a:p>
            <a:pPr eaLnBrk="1" hangingPunct="1"/>
            <a:r>
              <a:rPr lang="ru-RU" altLang="ru-RU" sz="2800">
                <a:solidFill>
                  <a:srgbClr val="C00000"/>
                </a:solidFill>
              </a:rPr>
              <a:t>Хорошая авторитетная страницы по теме указывается большим количеством хороших хабом по этой теме</a:t>
            </a:r>
            <a:endParaRPr lang="en-US" altLang="ru-RU" sz="2800">
              <a:solidFill>
                <a:srgbClr val="C00000"/>
              </a:solidFill>
            </a:endParaRPr>
          </a:p>
          <a:p>
            <a:pPr eaLnBrk="1" hangingPunct="1"/>
            <a:endParaRPr lang="en-US" altLang="ru-RU" sz="2800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800"/>
              <a:t>Для каждой страницы рекурсивно вычисляется ее значимость как посредника и как авторитета (автора)</a:t>
            </a:r>
            <a:endParaRPr lang="en-US" altLang="ru-RU" sz="2800"/>
          </a:p>
        </p:txBody>
      </p:sp>
      <p:sp>
        <p:nvSpPr>
          <p:cNvPr id="48132" name="TextBox 4">
            <a:extLst>
              <a:ext uri="{FF2B5EF4-FFF2-40B4-BE49-F238E27FC236}">
                <a16:creationId xmlns:a16="http://schemas.microsoft.com/office/drawing/2014/main" id="{EAC44A7E-FD6F-41CF-8E26-0A15AC59B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F1BF4A1-8387-442C-868F-5B4A91B115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8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>
            <a:extLst>
              <a:ext uri="{FF2B5EF4-FFF2-40B4-BE49-F238E27FC236}">
                <a16:creationId xmlns:a16="http://schemas.microsoft.com/office/drawing/2014/main" id="{25FC92F2-9B3A-49C0-BC7A-C392EA28C95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Предположение</a:t>
            </a:r>
            <a:endParaRPr lang="en-US" altLang="ru-RU" sz="3600"/>
          </a:p>
        </p:txBody>
      </p:sp>
      <p:graphicFrame>
        <p:nvGraphicFramePr>
          <p:cNvPr id="3074" name="Object 3">
            <a:extLst>
              <a:ext uri="{FF2B5EF4-FFF2-40B4-BE49-F238E27FC236}">
                <a16:creationId xmlns:a16="http://schemas.microsoft.com/office/drawing/2014/main" id="{93DB1E64-AB5C-425A-A105-1CA4B63C814C}"/>
              </a:ext>
            </a:extLst>
          </p:cNvPr>
          <p:cNvGraphicFramePr>
            <a:graphicFrameLocks noGrp="1" noChangeAspect="1"/>
          </p:cNvGraphicFramePr>
          <p:nvPr>
            <p:ph type="body" idx="4294967295"/>
          </p:nvPr>
        </p:nvGraphicFramePr>
        <p:xfrm>
          <a:off x="1657350" y="1741488"/>
          <a:ext cx="58293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Picture" r:id="rId5" imgW="2743200" imgH="1828800" progId="Word.Picture.8">
                  <p:embed/>
                </p:oleObj>
              </mc:Choice>
              <mc:Fallback>
                <p:oleObj name="Picture" r:id="rId5" imgW="2743200" imgH="1828800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350" y="1741488"/>
                        <a:ext cx="58293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 Box 4">
            <a:extLst>
              <a:ext uri="{FF2B5EF4-FFF2-40B4-BE49-F238E27FC236}">
                <a16:creationId xmlns:a16="http://schemas.microsoft.com/office/drawing/2014/main" id="{B3B79689-EEF3-4BC3-AD7E-C4AA4E084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5850" y="6097588"/>
            <a:ext cx="3543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i="1"/>
              <a:t>Мобильные компании</a:t>
            </a:r>
            <a:endParaRPr lang="en-US" altLang="ru-RU" sz="2400"/>
          </a:p>
        </p:txBody>
      </p:sp>
      <p:sp>
        <p:nvSpPr>
          <p:cNvPr id="3077" name="AutoShape 5">
            <a:extLst>
              <a:ext uri="{FF2B5EF4-FFF2-40B4-BE49-F238E27FC236}">
                <a16:creationId xmlns:a16="http://schemas.microsoft.com/office/drawing/2014/main" id="{3F666C14-EACA-44C6-A8A1-53D053339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88" y="3195638"/>
            <a:ext cx="1343025" cy="466725"/>
          </a:xfrm>
          <a:prstGeom prst="rightArrowCallout">
            <a:avLst>
              <a:gd name="adj1" fmla="val 25000"/>
              <a:gd name="adj2" fmla="val 25000"/>
              <a:gd name="adj3" fmla="val 47959"/>
              <a:gd name="adj4" fmla="val 6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/>
              <a:t>Хабы</a:t>
            </a:r>
            <a:endParaRPr lang="en-US" altLang="ru-RU" sz="2400"/>
          </a:p>
        </p:txBody>
      </p:sp>
      <p:sp>
        <p:nvSpPr>
          <p:cNvPr id="3078" name="AutoShape 6">
            <a:extLst>
              <a:ext uri="{FF2B5EF4-FFF2-40B4-BE49-F238E27FC236}">
                <a16:creationId xmlns:a16="http://schemas.microsoft.com/office/drawing/2014/main" id="{41243BA6-810E-42C8-BF5D-C7E1E2360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5238" y="2814638"/>
            <a:ext cx="2717800" cy="466725"/>
          </a:xfrm>
          <a:prstGeom prst="leftArrowCallout">
            <a:avLst>
              <a:gd name="adj1" fmla="val 25000"/>
              <a:gd name="adj2" fmla="val 25000"/>
              <a:gd name="adj3" fmla="val 97052"/>
              <a:gd name="adj4" fmla="val 6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/>
              <a:t>Авторитеты</a:t>
            </a:r>
            <a:endParaRPr lang="en-US" altLang="ru-RU" sz="2400"/>
          </a:p>
        </p:txBody>
      </p:sp>
      <p:sp>
        <p:nvSpPr>
          <p:cNvPr id="3079" name="TextBox 7">
            <a:extLst>
              <a:ext uri="{FF2B5EF4-FFF2-40B4-BE49-F238E27FC236}">
                <a16:creationId xmlns:a16="http://schemas.microsoft.com/office/drawing/2014/main" id="{207DCC0C-6D90-4552-95CA-A759EFBC9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F7151A8-8322-4D4D-891D-0766AC8A071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13FCF9B9-D14F-4A14-AB0F-42ED6C6749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z="3600"/>
              <a:t>Основная схема</a:t>
            </a:r>
          </a:p>
        </p:txBody>
      </p:sp>
      <p:sp>
        <p:nvSpPr>
          <p:cNvPr id="49155" name="Rectangle 3">
            <a:extLst>
              <a:ext uri="{FF2B5EF4-FFF2-40B4-BE49-F238E27FC236}">
                <a16:creationId xmlns:a16="http://schemas.microsoft.com/office/drawing/2014/main" id="{51AE27C9-04B8-4E0C-8D16-54B21AAC11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Извлечь исходное множество</a:t>
            </a:r>
            <a:r>
              <a:rPr lang="en-US" altLang="ru-RU"/>
              <a:t> (</a:t>
            </a:r>
            <a:r>
              <a:rPr lang="ru-RU" altLang="ru-RU"/>
              <a:t>базовый набор) потенциально хороших хабов или авторитетов</a:t>
            </a:r>
          </a:p>
          <a:p>
            <a:pPr eaLnBrk="1" hangingPunct="1"/>
            <a:r>
              <a:rPr lang="ru-RU" altLang="ru-RU"/>
              <a:t>Из них формируем небольшой топ-лист хабов или авторитетов</a:t>
            </a:r>
          </a:p>
          <a:p>
            <a:pPr lvl="1" eaLnBrk="1" hangingPunct="1"/>
            <a:r>
              <a:rPr lang="ru-RU" altLang="ru-RU"/>
              <a:t>Итеративный алгоритм</a:t>
            </a:r>
          </a:p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98322A8-D392-4302-94BC-F2B79DE567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A77DE870-6BA5-4581-99D0-9A5F8491A5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Базовый набор страниц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63346475-0E67-42C6-BE8E-9F51162B6D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3000"/>
              <a:t>Дан текстовый запрос (например, </a:t>
            </a:r>
            <a:r>
              <a:rPr lang="ru-RU" altLang="ru-RU" sz="3000" b="1" i="1"/>
              <a:t>браузер</a:t>
            </a:r>
            <a:r>
              <a:rPr lang="ru-RU" altLang="ru-RU" sz="3000"/>
              <a:t>), получаем страницы, содержащие слово </a:t>
            </a:r>
            <a:r>
              <a:rPr lang="ru-RU" altLang="ru-RU" sz="3000" b="1" i="1"/>
              <a:t>браузер</a:t>
            </a:r>
            <a:r>
              <a:rPr lang="en-US" altLang="ru-RU" sz="3000" b="1" i="1"/>
              <a:t>.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Это </a:t>
            </a:r>
            <a:r>
              <a:rPr lang="ru-RU" altLang="ru-RU" b="1"/>
              <a:t>корневой набор</a:t>
            </a:r>
            <a:r>
              <a:rPr lang="ru-RU" altLang="ru-RU"/>
              <a:t> страниц</a:t>
            </a:r>
            <a:r>
              <a:rPr lang="en-US" altLang="ru-RU"/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3000">
                <a:solidFill>
                  <a:srgbClr val="C00000"/>
                </a:solidFill>
              </a:rPr>
              <a:t>Добавляем любую страницу, которая</a:t>
            </a:r>
            <a:endParaRPr lang="en-US" altLang="ru-RU" sz="3000">
              <a:solidFill>
                <a:srgbClr val="C00000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указывает на страницу из корневого набора или</a:t>
            </a:r>
            <a:endParaRPr lang="en-US" altLang="ru-RU"/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На которую есть ссылка со страницы корневого множества</a:t>
            </a:r>
            <a:r>
              <a:rPr lang="en-US" altLang="ru-RU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3000"/>
              <a:t>Это </a:t>
            </a:r>
            <a:r>
              <a:rPr lang="ru-RU" altLang="ru-RU" sz="3000" b="1"/>
              <a:t>базовый</a:t>
            </a:r>
            <a:r>
              <a:rPr lang="ru-RU" altLang="ru-RU" sz="3000"/>
              <a:t> набор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0EE9EDF-A6CC-4DAD-AA2D-227D90DBAD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4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>
            <a:extLst>
              <a:ext uri="{FF2B5EF4-FFF2-40B4-BE49-F238E27FC236}">
                <a16:creationId xmlns:a16="http://schemas.microsoft.com/office/drawing/2014/main" id="{8B2AE549-0F7B-4305-8502-99C826B8DB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Корневой и базовый набор страниц</a:t>
            </a:r>
          </a:p>
        </p:txBody>
      </p:sp>
      <p:pic>
        <p:nvPicPr>
          <p:cNvPr id="51203" name="Picture 6" descr="220px-Sets">
            <a:extLst>
              <a:ext uri="{FF2B5EF4-FFF2-40B4-BE49-F238E27FC236}">
                <a16:creationId xmlns:a16="http://schemas.microsoft.com/office/drawing/2014/main" id="{A16386D9-F239-4E8B-AA2C-3696B0050D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420938"/>
            <a:ext cx="48958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1CF9844-2F0A-4804-ABDF-D17004F3BE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737C1D93-A575-4919-9C94-434FA0BB037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Разделение хабов и авторитетов</a:t>
            </a:r>
            <a:endParaRPr lang="en-US" altLang="ru-RU" sz="3600"/>
          </a:p>
        </p:txBody>
      </p:sp>
      <p:sp>
        <p:nvSpPr>
          <p:cNvPr id="1291267" name="Rectangle 3">
            <a:extLst>
              <a:ext uri="{FF2B5EF4-FFF2-40B4-BE49-F238E27FC236}">
                <a16:creationId xmlns:a16="http://schemas.microsoft.com/office/drawing/2014/main" id="{EB3ABA2B-D72E-4DF6-9234-EDB26773CC7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52513"/>
            <a:ext cx="8229600" cy="5500687"/>
          </a:xfrm>
        </p:spPr>
        <p:txBody>
          <a:bodyPr/>
          <a:lstStyle/>
          <a:p>
            <a:pPr eaLnBrk="1" hangingPunct="1"/>
            <a:r>
              <a:rPr lang="ru-RU" altLang="ru-RU" sz="2800"/>
              <a:t>Вычисляем для каждой страницы в базовом наборе</a:t>
            </a:r>
            <a:r>
              <a:rPr lang="en-US" altLang="ru-RU" sz="2800"/>
              <a:t> </a:t>
            </a:r>
            <a:r>
              <a:rPr lang="en-US" altLang="ru-RU" sz="2800" u="sng"/>
              <a:t>hub score</a:t>
            </a:r>
            <a:r>
              <a:rPr lang="en-US" altLang="ru-RU" sz="2800"/>
              <a:t> </a:t>
            </a:r>
            <a:r>
              <a:rPr lang="en-US" altLang="ru-RU" sz="2800" i="1"/>
              <a:t>h(x)</a:t>
            </a:r>
            <a:r>
              <a:rPr lang="en-US" altLang="ru-RU" sz="2800"/>
              <a:t> </a:t>
            </a:r>
            <a:r>
              <a:rPr lang="ru-RU" altLang="ru-RU" sz="2800"/>
              <a:t>и</a:t>
            </a:r>
            <a:r>
              <a:rPr lang="en-US" altLang="ru-RU" sz="2800"/>
              <a:t> </a:t>
            </a:r>
            <a:r>
              <a:rPr lang="en-US" altLang="ru-RU" sz="2800" u="sng"/>
              <a:t>authority score</a:t>
            </a:r>
            <a:r>
              <a:rPr lang="en-US" altLang="ru-RU" sz="2800"/>
              <a:t> </a:t>
            </a:r>
            <a:r>
              <a:rPr lang="en-US" altLang="ru-RU" sz="2800" i="1"/>
              <a:t>a(x).</a:t>
            </a:r>
          </a:p>
          <a:p>
            <a:pPr eaLnBrk="1" hangingPunct="1"/>
            <a:r>
              <a:rPr lang="ru-RU" altLang="ru-RU" sz="2800">
                <a:solidFill>
                  <a:srgbClr val="C00000"/>
                </a:solidFill>
              </a:rPr>
              <a:t>Инициализация</a:t>
            </a:r>
            <a:r>
              <a:rPr lang="en-US" altLang="ru-RU" sz="2800">
                <a:solidFill>
                  <a:srgbClr val="C00000"/>
                </a:solidFill>
              </a:rPr>
              <a:t>: </a:t>
            </a:r>
            <a:r>
              <a:rPr lang="ru-RU" altLang="ru-RU" sz="2800">
                <a:solidFill>
                  <a:srgbClr val="C00000"/>
                </a:solidFill>
              </a:rPr>
              <a:t>для всех </a:t>
            </a:r>
            <a:r>
              <a:rPr lang="en-US" altLang="ru-RU" sz="2800">
                <a:solidFill>
                  <a:srgbClr val="C00000"/>
                </a:solidFill>
              </a:rPr>
              <a:t> </a:t>
            </a:r>
            <a:r>
              <a:rPr lang="en-US" altLang="ru-RU" sz="2800" i="1">
                <a:solidFill>
                  <a:srgbClr val="C00000"/>
                </a:solidFill>
              </a:rPr>
              <a:t>x, h(x)</a:t>
            </a:r>
            <a:r>
              <a:rPr lang="en-US" altLang="ru-RU" sz="2800" i="1">
                <a:solidFill>
                  <a:srgbClr val="C00000"/>
                </a:solidFill>
                <a:sym typeface="Symbol" panose="05050102010706020507" pitchFamily="18" charset="2"/>
              </a:rPr>
              <a:t>1; a(x) 1</a:t>
            </a:r>
            <a:r>
              <a:rPr lang="en-US" altLang="ru-RU" sz="2800">
                <a:solidFill>
                  <a:srgbClr val="C00000"/>
                </a:solidFill>
                <a:sym typeface="Symbol" panose="05050102010706020507" pitchFamily="18" charset="2"/>
              </a:rPr>
              <a:t>;</a:t>
            </a:r>
          </a:p>
          <a:p>
            <a:pPr eaLnBrk="1" hangingPunct="1"/>
            <a:r>
              <a:rPr lang="ru-RU" altLang="ru-RU" sz="2800">
                <a:sym typeface="Symbol" panose="05050102010706020507" pitchFamily="18" charset="2"/>
              </a:rPr>
              <a:t>Итеративно пересчитываем</a:t>
            </a:r>
            <a:r>
              <a:rPr lang="en-US" altLang="ru-RU" sz="2800">
                <a:sym typeface="Symbol" panose="05050102010706020507" pitchFamily="18" charset="2"/>
              </a:rPr>
              <a:t> </a:t>
            </a:r>
            <a:r>
              <a:rPr lang="en-US" altLang="ru-RU" sz="2800" i="1">
                <a:sym typeface="Symbol" panose="05050102010706020507" pitchFamily="18" charset="2"/>
              </a:rPr>
              <a:t>h(x), a(x)</a:t>
            </a:r>
            <a:r>
              <a:rPr lang="en-US" altLang="ru-RU" sz="2800">
                <a:sym typeface="Symbol" panose="05050102010706020507" pitchFamily="18" charset="2"/>
              </a:rPr>
              <a:t>;</a:t>
            </a:r>
            <a:endParaRPr lang="ru-RU" altLang="ru-RU" sz="2800">
              <a:sym typeface="Symbol" panose="05050102010706020507" pitchFamily="18" charset="2"/>
            </a:endParaRPr>
          </a:p>
          <a:p>
            <a:pPr eaLnBrk="1" hangingPunct="1"/>
            <a:endParaRPr lang="en-US" altLang="ru-RU" sz="2800">
              <a:sym typeface="Symbol" panose="05050102010706020507" pitchFamily="18" charset="2"/>
            </a:endParaRPr>
          </a:p>
          <a:p>
            <a:pPr eaLnBrk="1" hangingPunct="1"/>
            <a:r>
              <a:rPr lang="ru-RU" altLang="ru-RU" sz="2800">
                <a:solidFill>
                  <a:srgbClr val="C00000"/>
                </a:solidFill>
                <a:sym typeface="Symbol" panose="05050102010706020507" pitchFamily="18" charset="2"/>
              </a:rPr>
              <a:t>В результате итераций</a:t>
            </a:r>
            <a:endParaRPr lang="en-US" altLang="ru-RU" sz="2800">
              <a:solidFill>
                <a:srgbClr val="C00000"/>
              </a:solidFill>
              <a:sym typeface="Symbol" panose="05050102010706020507" pitchFamily="18" charset="2"/>
            </a:endParaRPr>
          </a:p>
          <a:p>
            <a:pPr lvl="1" eaLnBrk="1" hangingPunct="1"/>
            <a:r>
              <a:rPr lang="ru-RU" altLang="ru-RU">
                <a:sym typeface="Symbol" panose="05050102010706020507" pitchFamily="18" charset="2"/>
              </a:rPr>
              <a:t>Выдать страницы с наивысшими</a:t>
            </a:r>
            <a:r>
              <a:rPr lang="en-US" altLang="ru-RU">
                <a:sym typeface="Symbol" panose="05050102010706020507" pitchFamily="18" charset="2"/>
              </a:rPr>
              <a:t> </a:t>
            </a:r>
            <a:r>
              <a:rPr lang="en-US" altLang="ru-RU" i="1">
                <a:sym typeface="Symbol" panose="05050102010706020507" pitchFamily="18" charset="2"/>
              </a:rPr>
              <a:t>h()</a:t>
            </a:r>
            <a:r>
              <a:rPr lang="en-US" altLang="ru-RU">
                <a:sym typeface="Symbol" panose="05050102010706020507" pitchFamily="18" charset="2"/>
              </a:rPr>
              <a:t> </a:t>
            </a:r>
            <a:r>
              <a:rPr lang="ru-RU" altLang="ru-RU">
                <a:sym typeface="Symbol" panose="05050102010706020507" pitchFamily="18" charset="2"/>
              </a:rPr>
              <a:t>как топ-хабы</a:t>
            </a:r>
          </a:p>
          <a:p>
            <a:pPr lvl="1" eaLnBrk="1" hangingPunct="1"/>
            <a:r>
              <a:rPr lang="ru-RU" altLang="ru-RU">
                <a:sym typeface="Symbol" panose="05050102010706020507" pitchFamily="18" charset="2"/>
              </a:rPr>
              <a:t>С наивысшими</a:t>
            </a:r>
            <a:r>
              <a:rPr lang="en-US" altLang="ru-RU">
                <a:sym typeface="Symbol" panose="05050102010706020507" pitchFamily="18" charset="2"/>
              </a:rPr>
              <a:t> </a:t>
            </a:r>
            <a:r>
              <a:rPr lang="en-US" altLang="ru-RU" i="1">
                <a:sym typeface="Symbol" panose="05050102010706020507" pitchFamily="18" charset="2"/>
              </a:rPr>
              <a:t>a()</a:t>
            </a:r>
            <a:r>
              <a:rPr lang="en-US" altLang="ru-RU">
                <a:sym typeface="Symbol" panose="05050102010706020507" pitchFamily="18" charset="2"/>
              </a:rPr>
              <a:t> scores </a:t>
            </a:r>
            <a:r>
              <a:rPr lang="ru-RU" altLang="ru-RU">
                <a:sym typeface="Symbol" panose="05050102010706020507" pitchFamily="18" charset="2"/>
              </a:rPr>
              <a:t>как топ-авторитеты</a:t>
            </a:r>
            <a:endParaRPr lang="en-US" altLang="ru-RU">
              <a:sym typeface="Symbol" panose="05050102010706020507" pitchFamily="18" charset="2"/>
            </a:endParaRPr>
          </a:p>
        </p:txBody>
      </p:sp>
      <p:sp>
        <p:nvSpPr>
          <p:cNvPr id="52228" name="TextBox 5">
            <a:extLst>
              <a:ext uri="{FF2B5EF4-FFF2-40B4-BE49-F238E27FC236}">
                <a16:creationId xmlns:a16="http://schemas.microsoft.com/office/drawing/2014/main" id="{7CB67FD5-CA45-4CAA-9BA7-34254EF5E0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97C86DA-D34B-4C0F-A831-D6967707A3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6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91267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>
            <a:extLst>
              <a:ext uri="{FF2B5EF4-FFF2-40B4-BE49-F238E27FC236}">
                <a16:creationId xmlns:a16="http://schemas.microsoft.com/office/drawing/2014/main" id="{152A2C28-96C7-4EA1-8B3E-6E2612CEF5E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Итеративный пересчет</a:t>
            </a:r>
            <a:endParaRPr lang="en-US" altLang="ru-RU" sz="3600"/>
          </a:p>
        </p:txBody>
      </p:sp>
      <p:sp>
        <p:nvSpPr>
          <p:cNvPr id="4101" name="Rectangle 3">
            <a:extLst>
              <a:ext uri="{FF2B5EF4-FFF2-40B4-BE49-F238E27FC236}">
                <a16:creationId xmlns:a16="http://schemas.microsoft.com/office/drawing/2014/main" id="{E4CF072D-E133-4529-B571-8244F936526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eaLnBrk="1" hangingPunct="1"/>
            <a:r>
              <a:rPr lang="ru-RU" altLang="ru-RU"/>
              <a:t>Повторяем следующий пересчет для всех </a:t>
            </a:r>
            <a:r>
              <a:rPr lang="en-US" altLang="ru-RU" i="1"/>
              <a:t>x</a:t>
            </a:r>
            <a:r>
              <a:rPr lang="en-US" altLang="ru-RU"/>
              <a:t>:</a:t>
            </a:r>
          </a:p>
        </p:txBody>
      </p:sp>
      <p:graphicFrame>
        <p:nvGraphicFramePr>
          <p:cNvPr id="4098" name="Object 4">
            <a:extLst>
              <a:ext uri="{FF2B5EF4-FFF2-40B4-BE49-F238E27FC236}">
                <a16:creationId xmlns:a16="http://schemas.microsoft.com/office/drawing/2014/main" id="{63FBC567-E676-49F7-87B8-089192287E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3124200"/>
          <a:ext cx="30162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Equation" r:id="rId5" imgW="1002865" imgH="355446" progId="Equation.3">
                  <p:embed/>
                </p:oleObj>
              </mc:Choice>
              <mc:Fallback>
                <p:oleObj name="Equation" r:id="rId5" imgW="1002865" imgH="355446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124200"/>
                        <a:ext cx="301625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5">
            <a:extLst>
              <a:ext uri="{FF2B5EF4-FFF2-40B4-BE49-F238E27FC236}">
                <a16:creationId xmlns:a16="http://schemas.microsoft.com/office/drawing/2014/main" id="{812A3024-1079-4152-97FB-AAC1D84038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4724400"/>
          <a:ext cx="30162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Equation" r:id="rId7" imgW="1002865" imgH="355446" progId="Equation.3">
                  <p:embed/>
                </p:oleObj>
              </mc:Choice>
              <mc:Fallback>
                <p:oleObj name="Equation" r:id="rId7" imgW="1002865" imgH="35544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724400"/>
                        <a:ext cx="301625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Oval 6">
            <a:extLst>
              <a:ext uri="{FF2B5EF4-FFF2-40B4-BE49-F238E27FC236}">
                <a16:creationId xmlns:a16="http://schemas.microsoft.com/office/drawing/2014/main" id="{6D987587-70C9-4153-A7B0-C8B0052F8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352800"/>
            <a:ext cx="381000" cy="381000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 i="1">
                <a:ea typeface="MS PGothic" panose="020B0600070205080204" pitchFamily="34" charset="-128"/>
              </a:rPr>
              <a:t>x</a:t>
            </a:r>
            <a:endParaRPr lang="en-US" altLang="ru-RU" sz="2400">
              <a:ea typeface="MS PGothic" panose="020B0600070205080204" pitchFamily="34" charset="-128"/>
            </a:endParaRPr>
          </a:p>
        </p:txBody>
      </p:sp>
      <p:sp>
        <p:nvSpPr>
          <p:cNvPr id="4103" name="Oval 7">
            <a:extLst>
              <a:ext uri="{FF2B5EF4-FFF2-40B4-BE49-F238E27FC236}">
                <a16:creationId xmlns:a16="http://schemas.microsoft.com/office/drawing/2014/main" id="{5E23FEDC-59AA-4CE8-A2EE-76808B88B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8956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4104" name="Oval 8">
            <a:extLst>
              <a:ext uri="{FF2B5EF4-FFF2-40B4-BE49-F238E27FC236}">
                <a16:creationId xmlns:a16="http://schemas.microsoft.com/office/drawing/2014/main" id="{65012A0D-25D8-4CD1-B74F-FF22D9F0E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38100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4105" name="Oval 9">
            <a:extLst>
              <a:ext uri="{FF2B5EF4-FFF2-40B4-BE49-F238E27FC236}">
                <a16:creationId xmlns:a16="http://schemas.microsoft.com/office/drawing/2014/main" id="{76C28A90-7F05-45F7-991F-715AB06AA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33528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cxnSp>
        <p:nvCxnSpPr>
          <p:cNvPr id="4106" name="AutoShape 10">
            <a:extLst>
              <a:ext uri="{FF2B5EF4-FFF2-40B4-BE49-F238E27FC236}">
                <a16:creationId xmlns:a16="http://schemas.microsoft.com/office/drawing/2014/main" id="{1CD7C556-0748-433F-B1CD-3F92355CF445}"/>
              </a:ext>
            </a:extLst>
          </p:cNvPr>
          <p:cNvCxnSpPr>
            <a:cxnSpLocks noChangeShapeType="1"/>
            <a:stCxn id="4102" idx="7"/>
            <a:endCxn id="4103" idx="2"/>
          </p:cNvCxnSpPr>
          <p:nvPr/>
        </p:nvCxnSpPr>
        <p:spPr bwMode="auto">
          <a:xfrm flipV="1">
            <a:off x="6421438" y="3086100"/>
            <a:ext cx="436562" cy="3222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7" name="AutoShape 11">
            <a:extLst>
              <a:ext uri="{FF2B5EF4-FFF2-40B4-BE49-F238E27FC236}">
                <a16:creationId xmlns:a16="http://schemas.microsoft.com/office/drawing/2014/main" id="{D9E0412F-A44C-4338-B9EE-70F0BF04D144}"/>
              </a:ext>
            </a:extLst>
          </p:cNvPr>
          <p:cNvCxnSpPr>
            <a:cxnSpLocks noChangeShapeType="1"/>
            <a:stCxn id="4102" idx="6"/>
            <a:endCxn id="4105" idx="2"/>
          </p:cNvCxnSpPr>
          <p:nvPr/>
        </p:nvCxnSpPr>
        <p:spPr bwMode="auto">
          <a:xfrm>
            <a:off x="6477000" y="3543300"/>
            <a:ext cx="6858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8" name="AutoShape 12">
            <a:extLst>
              <a:ext uri="{FF2B5EF4-FFF2-40B4-BE49-F238E27FC236}">
                <a16:creationId xmlns:a16="http://schemas.microsoft.com/office/drawing/2014/main" id="{984F2CC1-DE11-4277-9CFB-64D435F6A793}"/>
              </a:ext>
            </a:extLst>
          </p:cNvPr>
          <p:cNvCxnSpPr>
            <a:cxnSpLocks noChangeShapeType="1"/>
            <a:stCxn id="4102" idx="5"/>
            <a:endCxn id="4104" idx="2"/>
          </p:cNvCxnSpPr>
          <p:nvPr/>
        </p:nvCxnSpPr>
        <p:spPr bwMode="auto">
          <a:xfrm>
            <a:off x="6421438" y="3678238"/>
            <a:ext cx="436562" cy="3222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109" name="Group 13">
            <a:extLst>
              <a:ext uri="{FF2B5EF4-FFF2-40B4-BE49-F238E27FC236}">
                <a16:creationId xmlns:a16="http://schemas.microsoft.com/office/drawing/2014/main" id="{1075D1C7-716D-4C50-9FA1-C5213806C31C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4419600"/>
            <a:ext cx="1447800" cy="1447800"/>
            <a:chOff x="3840" y="2784"/>
            <a:chExt cx="912" cy="912"/>
          </a:xfrm>
        </p:grpSpPr>
        <p:sp>
          <p:nvSpPr>
            <p:cNvPr id="4111" name="Oval 14">
              <a:extLst>
                <a:ext uri="{FF2B5EF4-FFF2-40B4-BE49-F238E27FC236}">
                  <a16:creationId xmlns:a16="http://schemas.microsoft.com/office/drawing/2014/main" id="{144E9592-A307-4D42-B9CA-A88788BAC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3456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endParaRPr lang="ru-RU" altLang="ru-RU" sz="2400">
                <a:latin typeface="Lucida Sans" panose="020B0602030504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4112" name="Oval 15">
              <a:extLst>
                <a:ext uri="{FF2B5EF4-FFF2-40B4-BE49-F238E27FC236}">
                  <a16:creationId xmlns:a16="http://schemas.microsoft.com/office/drawing/2014/main" id="{21EDB432-9502-4525-85F7-A22F09664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3120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endParaRPr lang="ru-RU" altLang="ru-RU" sz="2400">
                <a:latin typeface="Lucida Sans" panose="020B0602030504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4113" name="Oval 16">
              <a:extLst>
                <a:ext uri="{FF2B5EF4-FFF2-40B4-BE49-F238E27FC236}">
                  <a16:creationId xmlns:a16="http://schemas.microsoft.com/office/drawing/2014/main" id="{11C4275F-6330-4266-BDAA-0370FD537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2784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endParaRPr lang="ru-RU" altLang="ru-RU" sz="2400">
                <a:latin typeface="Lucida Sans" panose="020B0602030504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4114" name="Oval 17">
              <a:extLst>
                <a:ext uri="{FF2B5EF4-FFF2-40B4-BE49-F238E27FC236}">
                  <a16:creationId xmlns:a16="http://schemas.microsoft.com/office/drawing/2014/main" id="{CCA14061-E51A-4B22-B1FA-3A83AD219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3120"/>
              <a:ext cx="240" cy="2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 i="1">
                  <a:ea typeface="MS PGothic" panose="020B0600070205080204" pitchFamily="34" charset="-128"/>
                </a:rPr>
                <a:t>x</a:t>
              </a:r>
            </a:p>
          </p:txBody>
        </p:sp>
        <p:cxnSp>
          <p:nvCxnSpPr>
            <p:cNvPr id="4115" name="AutoShape 18">
              <a:extLst>
                <a:ext uri="{FF2B5EF4-FFF2-40B4-BE49-F238E27FC236}">
                  <a16:creationId xmlns:a16="http://schemas.microsoft.com/office/drawing/2014/main" id="{831BF5EE-3C33-4866-9BC5-6849E0D9EB06}"/>
                </a:ext>
              </a:extLst>
            </p:cNvPr>
            <p:cNvCxnSpPr>
              <a:cxnSpLocks noChangeShapeType="1"/>
              <a:stCxn id="4113" idx="6"/>
              <a:endCxn id="4114" idx="1"/>
            </p:cNvCxnSpPr>
            <p:nvPr/>
          </p:nvCxnSpPr>
          <p:spPr bwMode="auto">
            <a:xfrm>
              <a:off x="4224" y="2904"/>
              <a:ext cx="323" cy="25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16" name="AutoShape 19">
              <a:extLst>
                <a:ext uri="{FF2B5EF4-FFF2-40B4-BE49-F238E27FC236}">
                  <a16:creationId xmlns:a16="http://schemas.microsoft.com/office/drawing/2014/main" id="{76C78A55-52AE-4A38-A4C7-415A5319EE66}"/>
                </a:ext>
              </a:extLst>
            </p:cNvPr>
            <p:cNvCxnSpPr>
              <a:cxnSpLocks noChangeShapeType="1"/>
              <a:stCxn id="4112" idx="6"/>
              <a:endCxn id="4114" idx="2"/>
            </p:cNvCxnSpPr>
            <p:nvPr/>
          </p:nvCxnSpPr>
          <p:spPr bwMode="auto">
            <a:xfrm>
              <a:off x="4080" y="3240"/>
              <a:ext cx="43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17" name="AutoShape 20">
              <a:extLst>
                <a:ext uri="{FF2B5EF4-FFF2-40B4-BE49-F238E27FC236}">
                  <a16:creationId xmlns:a16="http://schemas.microsoft.com/office/drawing/2014/main" id="{6DC82A3E-659A-4A8E-88A7-53CA4FC2172B}"/>
                </a:ext>
              </a:extLst>
            </p:cNvPr>
            <p:cNvCxnSpPr>
              <a:cxnSpLocks noChangeShapeType="1"/>
              <a:stCxn id="4111" idx="6"/>
              <a:endCxn id="4114" idx="3"/>
            </p:cNvCxnSpPr>
            <p:nvPr/>
          </p:nvCxnSpPr>
          <p:spPr bwMode="auto">
            <a:xfrm flipV="1">
              <a:off x="4224" y="3325"/>
              <a:ext cx="323" cy="25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110" name="TextBox 21">
            <a:extLst>
              <a:ext uri="{FF2B5EF4-FFF2-40B4-BE49-F238E27FC236}">
                <a16:creationId xmlns:a16="http://schemas.microsoft.com/office/drawing/2014/main" id="{EE40CAEB-C545-4C05-BC49-3AB477E85C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01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Sec. 21.3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A90EEFB-1F6A-4F4A-9131-81AEC403701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7EE7FCAC-A2BD-43E4-98AB-AE449BA4C0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600"/>
              <a:t>Итеративный пересчет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46922C54-1927-46D7-A29F-9D64648270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688013"/>
          </a:xfrm>
        </p:spPr>
        <p:txBody>
          <a:bodyPr/>
          <a:lstStyle/>
          <a:p>
            <a:pPr eaLnBrk="1" hangingPunct="1"/>
            <a:r>
              <a:rPr lang="ru-RU" altLang="ru-RU" sz="2800"/>
              <a:t>Таким образом,</a:t>
            </a:r>
          </a:p>
          <a:p>
            <a:pPr lvl="1" eaLnBrk="1" hangingPunct="1"/>
            <a:r>
              <a:rPr lang="ru-RU" altLang="ru-RU" sz="2400"/>
              <a:t>оценка авторитетности страницы вычисляется как сумма значений оценок посреднических страниц, которые указывают на эту страницу. </a:t>
            </a:r>
          </a:p>
          <a:p>
            <a:pPr lvl="1" eaLnBrk="1" hangingPunct="1"/>
            <a:r>
              <a:rPr lang="ru-RU" altLang="ru-RU" sz="2400"/>
              <a:t>посредническая оценка страницы вычисляется как сумма значений оценок авторитетности страниц, на которых она ссылается. </a:t>
            </a:r>
          </a:p>
          <a:p>
            <a:pPr eaLnBrk="1" hangingPunct="1"/>
            <a:r>
              <a:rPr lang="ru-RU" altLang="ru-RU" sz="2800"/>
              <a:t>Рост значений авторитетности и посредника – необходима нормализация. </a:t>
            </a:r>
          </a:p>
          <a:p>
            <a:pPr eaLnBrk="1" hangingPunct="1"/>
            <a:r>
              <a:rPr lang="ru-RU" altLang="ru-RU" sz="2800"/>
              <a:t>Значения, полученные в результате этого процесса, в конечном итоге сходятся. </a:t>
            </a:r>
          </a:p>
          <a:p>
            <a:pPr eaLnBrk="1" hangingPunct="1"/>
            <a:r>
              <a:rPr lang="ru-RU" altLang="ru-RU" sz="2800"/>
              <a:t>Обычно требуется около 5 итераций</a:t>
            </a:r>
          </a:p>
          <a:p>
            <a:pPr lvl="1" eaLnBrk="1" hangingPunct="1"/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759EF78-57ED-4F06-8062-0E1780AE4A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7FE37D1E-5214-41BE-98E1-4428E7888B3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Простая итеративная логика</a:t>
            </a:r>
            <a:endParaRPr lang="en-US" altLang="ru-RU" sz="3600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3087F8B9-62EA-4123-BFA0-4484848BFC2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500687"/>
          </a:xfrm>
        </p:spPr>
        <p:txBody>
          <a:bodyPr/>
          <a:lstStyle/>
          <a:p>
            <a:pPr eaLnBrk="1" hangingPunct="1"/>
            <a:r>
              <a:rPr lang="en-US" altLang="ru-RU" sz="2800">
                <a:solidFill>
                  <a:srgbClr val="00A000"/>
                </a:solidFill>
              </a:rPr>
              <a:t>Good</a:t>
            </a:r>
            <a:r>
              <a:rPr lang="en-US" altLang="ru-RU" sz="2800"/>
              <a:t> </a:t>
            </a:r>
            <a:r>
              <a:rPr lang="ru-RU" altLang="ru-RU" sz="2800"/>
              <a:t>узлы не указывают на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Bad</a:t>
            </a:r>
            <a:r>
              <a:rPr lang="en-US" altLang="ru-RU" sz="2800"/>
              <a:t> </a:t>
            </a:r>
            <a:r>
              <a:rPr lang="ru-RU" altLang="ru-RU" sz="2800"/>
              <a:t>узлы</a:t>
            </a:r>
          </a:p>
          <a:p>
            <a:pPr eaLnBrk="1" hangingPunct="1"/>
            <a:r>
              <a:rPr lang="ru-RU" altLang="ru-RU" sz="2800"/>
              <a:t>Если на странице есть ссылка на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Bad</a:t>
            </a:r>
            <a:r>
              <a:rPr lang="en-US" altLang="ru-RU" sz="2800"/>
              <a:t> </a:t>
            </a:r>
            <a:r>
              <a:rPr lang="ru-RU" altLang="ru-RU" sz="2800"/>
              <a:t>узел</a:t>
            </a:r>
            <a:r>
              <a:rPr lang="en-US" altLang="ru-RU" sz="2800"/>
              <a:t>, </a:t>
            </a:r>
            <a:r>
              <a:rPr lang="ru-RU" altLang="ru-RU" sz="2800"/>
              <a:t>то данная страница - 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Bad</a:t>
            </a:r>
            <a:endParaRPr lang="ru-RU" altLang="ru-RU" sz="2800">
              <a:solidFill>
                <a:srgbClr val="FF0000"/>
              </a:solidFill>
            </a:endParaRPr>
          </a:p>
          <a:p>
            <a:pPr eaLnBrk="1" hangingPunct="1"/>
            <a:r>
              <a:rPr lang="ru-RU" altLang="ru-RU" sz="2800"/>
              <a:t>Если</a:t>
            </a:r>
            <a:r>
              <a:rPr lang="en-US" altLang="ru-RU" sz="2800"/>
              <a:t> </a:t>
            </a:r>
            <a:r>
              <a:rPr lang="ru-RU" altLang="ru-RU" sz="2800"/>
              <a:t>есть ссылка от </a:t>
            </a:r>
            <a:r>
              <a:rPr lang="en-US" altLang="ru-RU" sz="2800">
                <a:solidFill>
                  <a:srgbClr val="00A000"/>
                </a:solidFill>
              </a:rPr>
              <a:t>Good</a:t>
            </a:r>
            <a:r>
              <a:rPr lang="en-US" altLang="ru-RU" sz="2800"/>
              <a:t> </a:t>
            </a:r>
            <a:r>
              <a:rPr lang="ru-RU" altLang="ru-RU" sz="2800"/>
              <a:t>узла</a:t>
            </a:r>
            <a:r>
              <a:rPr lang="en-US" altLang="ru-RU" sz="2800"/>
              <a:t>, </a:t>
            </a:r>
            <a:r>
              <a:rPr lang="ru-RU" altLang="ru-RU" sz="2800"/>
              <a:t>то – узел </a:t>
            </a:r>
            <a:r>
              <a:rPr lang="en-US" altLang="ru-RU" sz="2800">
                <a:solidFill>
                  <a:srgbClr val="00A000"/>
                </a:solidFill>
              </a:rPr>
              <a:t>Good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7868302-8A94-4D5D-9A2D-7BE2180A3562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5532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08D69C93-EA2E-4D02-852F-28930EA516F5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pPr algn="r" eaLnBrk="1" hangingPunct="1"/>
              <a:t>5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45" name="Oval 4">
            <a:extLst>
              <a:ext uri="{FF2B5EF4-FFF2-40B4-BE49-F238E27FC236}">
                <a16:creationId xmlns:a16="http://schemas.microsoft.com/office/drawing/2014/main" id="{E23FCB21-FDDD-408E-A993-9D589EAFB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5561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46" name="Oval 5">
            <a:extLst>
              <a:ext uri="{FF2B5EF4-FFF2-40B4-BE49-F238E27FC236}">
                <a16:creationId xmlns:a16="http://schemas.microsoft.com/office/drawing/2014/main" id="{B554326C-A402-4AE9-A6D2-CFFA8F519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022725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ru-RU" sz="2400">
                <a:latin typeface="Lucida Sans" panose="020B0602030504020204" pitchFamily="34" charset="0"/>
                <a:ea typeface="MS PGothic" panose="020B0600070205080204" pitchFamily="34" charset="-128"/>
              </a:rPr>
              <a:t>?</a:t>
            </a:r>
          </a:p>
        </p:txBody>
      </p:sp>
      <p:sp>
        <p:nvSpPr>
          <p:cNvPr id="10247" name="Oval 6">
            <a:extLst>
              <a:ext uri="{FF2B5EF4-FFF2-40B4-BE49-F238E27FC236}">
                <a16:creationId xmlns:a16="http://schemas.microsoft.com/office/drawing/2014/main" id="{495E103A-B389-4AEC-A3D4-E864CD049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876800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ru-RU" sz="2400">
                <a:latin typeface="Lucida Sans" panose="020B0602030504020204" pitchFamily="34" charset="0"/>
                <a:ea typeface="MS PGothic" panose="020B0600070205080204" pitchFamily="34" charset="-128"/>
              </a:rPr>
              <a:t>?</a:t>
            </a:r>
          </a:p>
        </p:txBody>
      </p:sp>
      <p:sp>
        <p:nvSpPr>
          <p:cNvPr id="10248" name="Oval 7">
            <a:extLst>
              <a:ext uri="{FF2B5EF4-FFF2-40B4-BE49-F238E27FC236}">
                <a16:creationId xmlns:a16="http://schemas.microsoft.com/office/drawing/2014/main" id="{19C5EC66-EC59-4F82-8BDC-2E6E6A6DA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851525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ru-RU" sz="2400">
                <a:latin typeface="Lucida Sans" panose="020B0602030504020204" pitchFamily="34" charset="0"/>
                <a:ea typeface="MS PGothic" panose="020B0600070205080204" pitchFamily="34" charset="-128"/>
              </a:rPr>
              <a:t>?</a:t>
            </a:r>
          </a:p>
        </p:txBody>
      </p:sp>
      <p:sp>
        <p:nvSpPr>
          <p:cNvPr id="10249" name="Oval 8">
            <a:extLst>
              <a:ext uri="{FF2B5EF4-FFF2-40B4-BE49-F238E27FC236}">
                <a16:creationId xmlns:a16="http://schemas.microsoft.com/office/drawing/2014/main" id="{32243D0B-E161-4BEB-86B8-A3905A440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886200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50" name="Oval 9">
            <a:extLst>
              <a:ext uri="{FF2B5EF4-FFF2-40B4-BE49-F238E27FC236}">
                <a16:creationId xmlns:a16="http://schemas.microsoft.com/office/drawing/2014/main" id="{8C2EFDD7-C4A5-458C-8171-4D38D5107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4937125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51" name="Oval 23">
            <a:extLst>
              <a:ext uri="{FF2B5EF4-FFF2-40B4-BE49-F238E27FC236}">
                <a16:creationId xmlns:a16="http://schemas.microsoft.com/office/drawing/2014/main" id="{3237C508-252D-498A-A26F-D8CD4E297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38703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52" name="Oval 24">
            <a:extLst>
              <a:ext uri="{FF2B5EF4-FFF2-40B4-BE49-F238E27FC236}">
                <a16:creationId xmlns:a16="http://schemas.microsoft.com/office/drawing/2014/main" id="{E8E43606-7114-4AF6-AE07-03F863F02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53181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253" name="Oval 25">
            <a:extLst>
              <a:ext uri="{FF2B5EF4-FFF2-40B4-BE49-F238E27FC236}">
                <a16:creationId xmlns:a16="http://schemas.microsoft.com/office/drawing/2014/main" id="{1F7AFA7B-C703-4D7B-83F9-2EE8E882D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784725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ru-RU" sz="2400">
                <a:latin typeface="Lucida Sans" panose="020B0602030504020204" pitchFamily="34" charset="0"/>
                <a:ea typeface="MS PGothic" panose="020B0600070205080204" pitchFamily="34" charset="-128"/>
              </a:rPr>
              <a:t>?</a:t>
            </a:r>
          </a:p>
        </p:txBody>
      </p:sp>
      <p:sp>
        <p:nvSpPr>
          <p:cNvPr id="10254" name="TextBox 25">
            <a:extLst>
              <a:ext uri="{FF2B5EF4-FFF2-40B4-BE49-F238E27FC236}">
                <a16:creationId xmlns:a16="http://schemas.microsoft.com/office/drawing/2014/main" id="{A2F96501-D1B7-4DF7-9159-783CEBB06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4784725"/>
            <a:ext cx="979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A000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Good</a:t>
            </a:r>
          </a:p>
        </p:txBody>
      </p:sp>
      <p:sp>
        <p:nvSpPr>
          <p:cNvPr id="10255" name="TextBox 27">
            <a:extLst>
              <a:ext uri="{FF2B5EF4-FFF2-40B4-BE49-F238E27FC236}">
                <a16:creationId xmlns:a16="http://schemas.microsoft.com/office/drawing/2014/main" id="{73D07A9B-28D8-4B88-AACD-9EB411886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4937125"/>
            <a:ext cx="725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FF0000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Bad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CADFA30-B4C4-4A64-821F-DAA2CD69302F}"/>
              </a:ext>
            </a:extLst>
          </p:cNvPr>
          <p:cNvCxnSpPr>
            <a:cxnSpLocks noChangeShapeType="1"/>
            <a:stCxn id="10245" idx="0"/>
            <a:endCxn id="10251" idx="3"/>
          </p:cNvCxnSpPr>
          <p:nvPr/>
        </p:nvCxnSpPr>
        <p:spPr bwMode="auto">
          <a:xfrm rot="5400000" flipH="1" flipV="1">
            <a:off x="2781300" y="4298950"/>
            <a:ext cx="295275" cy="2190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58C20CC-D9EB-426F-B856-51A17B66F99F}"/>
              </a:ext>
            </a:extLst>
          </p:cNvPr>
          <p:cNvCxnSpPr>
            <a:cxnSpLocks noChangeShapeType="1"/>
            <a:stCxn id="10252" idx="0"/>
            <a:endCxn id="10251" idx="4"/>
          </p:cNvCxnSpPr>
          <p:nvPr/>
        </p:nvCxnSpPr>
        <p:spPr bwMode="auto">
          <a:xfrm rot="5400000" flipH="1" flipV="1">
            <a:off x="2667000" y="4784725"/>
            <a:ext cx="990600" cy="762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E6CB297-7B8A-4083-B96E-32A45A85EC05}"/>
              </a:ext>
            </a:extLst>
          </p:cNvPr>
          <p:cNvCxnSpPr>
            <a:cxnSpLocks noChangeShapeType="1"/>
            <a:stCxn id="10249" idx="4"/>
            <a:endCxn id="10250" idx="0"/>
          </p:cNvCxnSpPr>
          <p:nvPr/>
        </p:nvCxnSpPr>
        <p:spPr bwMode="auto">
          <a:xfrm rot="5400000">
            <a:off x="5952331" y="4639469"/>
            <a:ext cx="593725" cy="1588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4086DA9-A478-46A9-AB1F-8E4A3BAA5B5F}"/>
              </a:ext>
            </a:extLst>
          </p:cNvPr>
          <p:cNvCxnSpPr>
            <a:cxnSpLocks noChangeShapeType="1"/>
            <a:stCxn id="10253" idx="6"/>
            <a:endCxn id="10250" idx="2"/>
          </p:cNvCxnSpPr>
          <p:nvPr/>
        </p:nvCxnSpPr>
        <p:spPr bwMode="auto">
          <a:xfrm>
            <a:off x="5257800" y="5013325"/>
            <a:ext cx="7620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25D75B3-DB0E-4A4F-90FA-0F0C11695CD3}"/>
              </a:ext>
            </a:extLst>
          </p:cNvPr>
          <p:cNvCxnSpPr>
            <a:cxnSpLocks noChangeShapeType="1"/>
            <a:stCxn id="10251" idx="5"/>
            <a:endCxn id="10247" idx="0"/>
          </p:cNvCxnSpPr>
          <p:nvPr/>
        </p:nvCxnSpPr>
        <p:spPr bwMode="auto">
          <a:xfrm rot="16200000" flipH="1">
            <a:off x="3430588" y="4192587"/>
            <a:ext cx="615950" cy="7524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90C9D13-D4A0-4E9F-8171-C80D7B5306D4}"/>
              </a:ext>
            </a:extLst>
          </p:cNvPr>
          <p:cNvCxnSpPr>
            <a:cxnSpLocks noChangeShapeType="1"/>
            <a:stCxn id="10246" idx="2"/>
            <a:endCxn id="10251" idx="6"/>
          </p:cNvCxnSpPr>
          <p:nvPr/>
        </p:nvCxnSpPr>
        <p:spPr bwMode="auto">
          <a:xfrm rot="10800000">
            <a:off x="3429000" y="4098925"/>
            <a:ext cx="12192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ADA57152-D88D-4E83-808C-D43C6C8264A0}"/>
              </a:ext>
            </a:extLst>
          </p:cNvPr>
          <p:cNvCxnSpPr>
            <a:cxnSpLocks noChangeShapeType="1"/>
            <a:stCxn id="10249" idx="2"/>
            <a:endCxn id="10246" idx="6"/>
          </p:cNvCxnSpPr>
          <p:nvPr/>
        </p:nvCxnSpPr>
        <p:spPr bwMode="auto">
          <a:xfrm rot="10800000" flipV="1">
            <a:off x="5105400" y="4114800"/>
            <a:ext cx="914400" cy="13652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 type="arrow" w="med" len="med"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68BBBF8-B823-4769-A75A-37EB4E88616B}"/>
              </a:ext>
            </a:extLst>
          </p:cNvPr>
          <p:cNvCxnSpPr>
            <a:cxnSpLocks noChangeShapeType="1"/>
            <a:stCxn id="10253" idx="2"/>
            <a:endCxn id="10247" idx="6"/>
          </p:cNvCxnSpPr>
          <p:nvPr/>
        </p:nvCxnSpPr>
        <p:spPr bwMode="auto">
          <a:xfrm rot="10800000" flipV="1">
            <a:off x="4343400" y="5013325"/>
            <a:ext cx="457200" cy="920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6658C8A0-85D2-48BB-89DC-0382DAEF31F7}"/>
              </a:ext>
            </a:extLst>
          </p:cNvPr>
          <p:cNvCxnSpPr>
            <a:cxnSpLocks noChangeShapeType="1"/>
            <a:stCxn id="10250" idx="4"/>
            <a:endCxn id="10248" idx="7"/>
          </p:cNvCxnSpPr>
          <p:nvPr/>
        </p:nvCxnSpPr>
        <p:spPr bwMode="auto">
          <a:xfrm rot="5400000">
            <a:off x="5153025" y="4822825"/>
            <a:ext cx="523875" cy="16668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85D127B7-D5D9-49D9-8C14-1FE19536A0EC}"/>
              </a:ext>
            </a:extLst>
          </p:cNvPr>
          <p:cNvCxnSpPr>
            <a:cxnSpLocks noChangeShapeType="1"/>
            <a:endCxn id="10252" idx="6"/>
          </p:cNvCxnSpPr>
          <p:nvPr/>
        </p:nvCxnSpPr>
        <p:spPr bwMode="auto">
          <a:xfrm rot="10800000">
            <a:off x="3352800" y="5546725"/>
            <a:ext cx="838200" cy="5492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3134DE18-665B-4DDC-814B-2815587E8DB7}"/>
              </a:ext>
            </a:extLst>
          </p:cNvPr>
          <p:cNvCxnSpPr>
            <a:cxnSpLocks noChangeShapeType="1"/>
            <a:stCxn id="10252" idx="6"/>
            <a:endCxn id="10247" idx="3"/>
          </p:cNvCxnSpPr>
          <p:nvPr/>
        </p:nvCxnSpPr>
        <p:spPr bwMode="auto">
          <a:xfrm flipV="1">
            <a:off x="3352800" y="5267325"/>
            <a:ext cx="600075" cy="279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6A5B094-CB59-4698-BF6E-931C70B445D7}"/>
              </a:ext>
            </a:extLst>
          </p:cNvPr>
          <p:cNvCxnSpPr>
            <a:cxnSpLocks noChangeShapeType="1"/>
            <a:stCxn id="10247" idx="4"/>
            <a:endCxn id="10248" idx="0"/>
          </p:cNvCxnSpPr>
          <p:nvPr/>
        </p:nvCxnSpPr>
        <p:spPr bwMode="auto">
          <a:xfrm rot="16200000" flipH="1">
            <a:off x="4008437" y="5440363"/>
            <a:ext cx="517525" cy="3048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8BC167D7-094E-4974-96A4-96EA3847D33E}"/>
              </a:ext>
            </a:extLst>
          </p:cNvPr>
          <p:cNvCxnSpPr>
            <a:cxnSpLocks noChangeShapeType="1"/>
            <a:stCxn id="10253" idx="0"/>
            <a:endCxn id="10246" idx="4"/>
          </p:cNvCxnSpPr>
          <p:nvPr/>
        </p:nvCxnSpPr>
        <p:spPr bwMode="auto">
          <a:xfrm rot="16200000" flipV="1">
            <a:off x="4800600" y="4556125"/>
            <a:ext cx="3048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C8AAA31-15FA-49E6-A702-C23ED16B5E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7E3F78B2-328A-4349-A6D6-C47C9753F1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600"/>
              <a:t>HITS </a:t>
            </a:r>
            <a:r>
              <a:rPr lang="en-US" altLang="ru-RU" sz="3600"/>
              <a:t>vs. </a:t>
            </a:r>
            <a:r>
              <a:rPr lang="ru-RU" altLang="ru-RU" sz="3600"/>
              <a:t>PageRank</a:t>
            </a:r>
            <a:endParaRPr lang="ru-RU" altLang="ru-RU" sz="3600" b="1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2B0DCD23-6F7A-4FA2-8BB2-74A2729B0B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147050" cy="54006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ru-RU" altLang="ru-RU" sz="2400"/>
              <a:t>Алгоритм HITS вычисляет не только ранг каждого узла, но также дает посредническую оценку.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ru-RU" altLang="ru-RU" sz="2400"/>
              <a:t>Алгоритм PageRank содержит свободный параметр α, который обычно не включен в алгоритм HITS. 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ru-RU" altLang="ru-RU" sz="2400"/>
              <a:t>Приоритетом, в результате работы алгоритма PageRank, пользуются, как правило, более старые ресурсы, в то время как HITS алгоритм имеет меньший уклон в этом отношении. 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ru-RU" altLang="ru-RU" sz="2400"/>
              <a:t>Алгоритм PageRank может находить единственное уникальное решение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1F026C0-8E8C-4C1F-B0DA-7BCAB5275F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794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3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C9108A6E-B02E-407D-827F-04E3FDEE61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600"/>
              <a:t>Недостатки </a:t>
            </a:r>
            <a:r>
              <a:rPr lang="en-US" altLang="ru-RU" sz="3600"/>
              <a:t>HITS</a:t>
            </a:r>
            <a:endParaRPr lang="ru-RU" altLang="ru-RU" sz="3600"/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F31E2130-1B21-4D3A-8026-15ED7AB405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Сдвиг темы (</a:t>
            </a:r>
            <a:r>
              <a:rPr lang="en-US" altLang="ru-RU" sz="2800"/>
              <a:t>Topic drift)</a:t>
            </a:r>
            <a:endParaRPr lang="ru-RU" altLang="ru-RU" sz="2800"/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Нерелевантные документы могут вызвать сдвиг темы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Нерелеватные страницы на первых позициях выдачи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приводят к ошибочным результатам</a:t>
            </a:r>
            <a:endParaRPr lang="en-US" altLang="ru-RU" sz="24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Взаимное усиление страниц</a:t>
            </a:r>
            <a:r>
              <a:rPr lang="en-US" altLang="ru-RU" sz="2800"/>
              <a:t>, </a:t>
            </a:r>
            <a:r>
              <a:rPr lang="ru-RU" altLang="ru-RU" sz="2800"/>
              <a:t>ссылающихся друг на друга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Поисковая оптимизация </a:t>
            </a:r>
            <a:r>
              <a:rPr lang="en-US" altLang="ru-RU" sz="2800"/>
              <a:t>SEO</a:t>
            </a:r>
            <a:r>
              <a:rPr lang="ru-RU" altLang="ru-RU" sz="2800"/>
              <a:t>: создание искусственного множества ссылок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199C4B7-8DCC-41A6-A375-CCB8B752C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299695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2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6D1AA4DF-D28A-4600-A8EB-C5C7DC0637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Задача на дом</a:t>
            </a:r>
          </a:p>
        </p:txBody>
      </p:sp>
      <p:pic>
        <p:nvPicPr>
          <p:cNvPr id="56323" name="Picture 5">
            <a:extLst>
              <a:ext uri="{FF2B5EF4-FFF2-40B4-BE49-F238E27FC236}">
                <a16:creationId xmlns:a16="http://schemas.microsoft.com/office/drawing/2014/main" id="{2D2B5795-D1EE-4D89-964F-CE01908A7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189038"/>
            <a:ext cx="5327650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 Box 6">
            <a:extLst>
              <a:ext uri="{FF2B5EF4-FFF2-40B4-BE49-F238E27FC236}">
                <a16:creationId xmlns:a16="http://schemas.microsoft.com/office/drawing/2014/main" id="{A9583ED1-6087-423E-A9EB-7E54AFB87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238" y="4311650"/>
            <a:ext cx="82057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/>
              <a:t>Дан веб-граф, составить матрицу переходов. </a:t>
            </a:r>
          </a:p>
          <a:p>
            <a:pPr eaLnBrk="1" hangingPunct="1"/>
            <a:r>
              <a:rPr lang="ru-RU" altLang="ru-RU" sz="2400"/>
              <a:t>Коэффициент телепортации = 0.1.</a:t>
            </a:r>
          </a:p>
          <a:p>
            <a:pPr eaLnBrk="1" hangingPunct="1"/>
            <a:r>
              <a:rPr lang="ru-RU" altLang="ru-RU" sz="2400"/>
              <a:t>Составить матрицу переходов и вычислить</a:t>
            </a:r>
          </a:p>
          <a:p>
            <a:pPr eaLnBrk="1" hangingPunct="1"/>
            <a:r>
              <a:rPr lang="ru-RU" altLang="ru-RU" sz="2400"/>
              <a:t> </a:t>
            </a:r>
            <a:r>
              <a:rPr lang="en-US" altLang="ru-RU" sz="2400"/>
              <a:t>pagerank </a:t>
            </a:r>
            <a:r>
              <a:rPr lang="ru-RU" altLang="ru-RU" sz="2400"/>
              <a:t>для узлов сети</a:t>
            </a:r>
          </a:p>
          <a:p>
            <a:pPr eaLnBrk="1" hangingPunct="1"/>
            <a:r>
              <a:rPr lang="ru-RU" altLang="ru-RU" sz="2400"/>
              <a:t>Начальный вектор состояний можно </a:t>
            </a:r>
          </a:p>
          <a:p>
            <a:pPr eaLnBrk="1" hangingPunct="1"/>
            <a:r>
              <a:rPr lang="ru-RU" altLang="ru-RU" sz="2400"/>
              <a:t>взять с равными вероятностями для каждого состояния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7E9099CA-EFA1-4E8D-A7DC-40AE1D60873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Простая итеративная логика</a:t>
            </a:r>
            <a:endParaRPr lang="en-US" altLang="ru-RU" sz="3600"/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6B7418B1-4020-4211-A8DD-9495AAB238E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196975"/>
            <a:ext cx="8229600" cy="5356225"/>
          </a:xfrm>
        </p:spPr>
        <p:txBody>
          <a:bodyPr/>
          <a:lstStyle/>
          <a:p>
            <a:pPr eaLnBrk="1" hangingPunct="1"/>
            <a:r>
              <a:rPr lang="en-US" altLang="ru-RU" sz="2800">
                <a:solidFill>
                  <a:srgbClr val="00A000"/>
                </a:solidFill>
              </a:rPr>
              <a:t>Good</a:t>
            </a:r>
            <a:r>
              <a:rPr lang="en-US" altLang="ru-RU" sz="2800"/>
              <a:t> </a:t>
            </a:r>
            <a:r>
              <a:rPr lang="ru-RU" altLang="ru-RU" sz="2800"/>
              <a:t>узлы не указывают на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Bad</a:t>
            </a:r>
            <a:r>
              <a:rPr lang="en-US" altLang="ru-RU" sz="2800"/>
              <a:t> </a:t>
            </a:r>
            <a:r>
              <a:rPr lang="ru-RU" altLang="ru-RU" sz="2800"/>
              <a:t>узлы</a:t>
            </a:r>
          </a:p>
          <a:p>
            <a:pPr eaLnBrk="1" hangingPunct="1"/>
            <a:r>
              <a:rPr lang="ru-RU" altLang="ru-RU" sz="2800"/>
              <a:t>Если на странице есть ссылка на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Bad</a:t>
            </a:r>
            <a:r>
              <a:rPr lang="en-US" altLang="ru-RU" sz="2800"/>
              <a:t> </a:t>
            </a:r>
            <a:r>
              <a:rPr lang="ru-RU" altLang="ru-RU" sz="2800"/>
              <a:t>узел</a:t>
            </a:r>
            <a:r>
              <a:rPr lang="en-US" altLang="ru-RU" sz="2800"/>
              <a:t>, </a:t>
            </a:r>
            <a:r>
              <a:rPr lang="ru-RU" altLang="ru-RU" sz="2800"/>
              <a:t>то данная страница - 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Bad</a:t>
            </a:r>
            <a:endParaRPr lang="ru-RU" altLang="ru-RU" sz="2800">
              <a:solidFill>
                <a:srgbClr val="FF0000"/>
              </a:solidFill>
            </a:endParaRPr>
          </a:p>
          <a:p>
            <a:pPr eaLnBrk="1" hangingPunct="1"/>
            <a:r>
              <a:rPr lang="ru-RU" altLang="ru-RU" sz="2800"/>
              <a:t>Если</a:t>
            </a:r>
            <a:r>
              <a:rPr lang="en-US" altLang="ru-RU" sz="2800"/>
              <a:t> </a:t>
            </a:r>
            <a:r>
              <a:rPr lang="ru-RU" altLang="ru-RU" sz="2800"/>
              <a:t>есть ссылка от </a:t>
            </a:r>
            <a:r>
              <a:rPr lang="en-US" altLang="ru-RU" sz="2800">
                <a:solidFill>
                  <a:srgbClr val="00A000"/>
                </a:solidFill>
              </a:rPr>
              <a:t>Good</a:t>
            </a:r>
            <a:r>
              <a:rPr lang="en-US" altLang="ru-RU" sz="2800"/>
              <a:t> </a:t>
            </a:r>
            <a:r>
              <a:rPr lang="ru-RU" altLang="ru-RU" sz="2800"/>
              <a:t>узла</a:t>
            </a:r>
            <a:r>
              <a:rPr lang="en-US" altLang="ru-RU" sz="2800"/>
              <a:t>, </a:t>
            </a:r>
            <a:r>
              <a:rPr lang="ru-RU" altLang="ru-RU" sz="2800"/>
              <a:t>то – узел </a:t>
            </a:r>
            <a:r>
              <a:rPr lang="en-US" altLang="ru-RU" sz="2800">
                <a:solidFill>
                  <a:srgbClr val="00A000"/>
                </a:solidFill>
              </a:rPr>
              <a:t>Good</a:t>
            </a:r>
          </a:p>
          <a:p>
            <a:pPr eaLnBrk="1" hangingPunct="1"/>
            <a:endParaRPr lang="en-US" altLang="ru-RU">
              <a:solidFill>
                <a:srgbClr val="00A000"/>
              </a:solidFill>
            </a:endParaRPr>
          </a:p>
          <a:p>
            <a:pPr lvl="1" eaLnBrk="1" hangingPunct="1"/>
            <a:endParaRPr lang="en-US" altLang="ru-RU">
              <a:solidFill>
                <a:srgbClr val="00A000"/>
              </a:solidFill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BA4E5460-67E1-40CE-88E1-E42C91B89AE9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5532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5DDDCEE7-743B-47D6-BCDE-CC1A042DD0CB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pPr algn="r" eaLnBrk="1" hangingPunct="1"/>
              <a:t>6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sp>
        <p:nvSpPr>
          <p:cNvPr id="11269" name="Oval 4">
            <a:extLst>
              <a:ext uri="{FF2B5EF4-FFF2-40B4-BE49-F238E27FC236}">
                <a16:creationId xmlns:a16="http://schemas.microsoft.com/office/drawing/2014/main" id="{C5743E11-A0BF-4BA5-ACB0-645411A3F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5561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270" name="Oval 5">
            <a:extLst>
              <a:ext uri="{FF2B5EF4-FFF2-40B4-BE49-F238E27FC236}">
                <a16:creationId xmlns:a16="http://schemas.microsoft.com/office/drawing/2014/main" id="{712A7857-DA60-448D-B034-BAF5784243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022725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solidFill>
                <a:srgbClr val="FF0000"/>
              </a:solidFill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271" name="Oval 6">
            <a:extLst>
              <a:ext uri="{FF2B5EF4-FFF2-40B4-BE49-F238E27FC236}">
                <a16:creationId xmlns:a16="http://schemas.microsoft.com/office/drawing/2014/main" id="{36469204-19C2-4005-98AB-9637060D3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8768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272" name="Oval 7">
            <a:extLst>
              <a:ext uri="{FF2B5EF4-FFF2-40B4-BE49-F238E27FC236}">
                <a16:creationId xmlns:a16="http://schemas.microsoft.com/office/drawing/2014/main" id="{CCFA3D21-29FC-481D-9AEA-BC3203CDE1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851525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ru-RU" sz="2400">
                <a:latin typeface="Lucida Sans" panose="020B0602030504020204" pitchFamily="34" charset="0"/>
                <a:ea typeface="MS PGothic" panose="020B0600070205080204" pitchFamily="34" charset="-128"/>
              </a:rPr>
              <a:t>?</a:t>
            </a:r>
          </a:p>
        </p:txBody>
      </p:sp>
      <p:sp>
        <p:nvSpPr>
          <p:cNvPr id="11273" name="Oval 8">
            <a:extLst>
              <a:ext uri="{FF2B5EF4-FFF2-40B4-BE49-F238E27FC236}">
                <a16:creationId xmlns:a16="http://schemas.microsoft.com/office/drawing/2014/main" id="{D81C5654-41EE-41B8-9698-438EC4971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886200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274" name="Oval 9">
            <a:extLst>
              <a:ext uri="{FF2B5EF4-FFF2-40B4-BE49-F238E27FC236}">
                <a16:creationId xmlns:a16="http://schemas.microsoft.com/office/drawing/2014/main" id="{37E3E035-6315-4887-A621-F60794B17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4937125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275" name="Oval 23">
            <a:extLst>
              <a:ext uri="{FF2B5EF4-FFF2-40B4-BE49-F238E27FC236}">
                <a16:creationId xmlns:a16="http://schemas.microsoft.com/office/drawing/2014/main" id="{BB84974A-9D90-457F-A4BF-0CC2A476A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38703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276" name="Oval 24">
            <a:extLst>
              <a:ext uri="{FF2B5EF4-FFF2-40B4-BE49-F238E27FC236}">
                <a16:creationId xmlns:a16="http://schemas.microsoft.com/office/drawing/2014/main" id="{FC704448-6D73-41D5-958E-204819D39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53181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277" name="Oval 25">
            <a:extLst>
              <a:ext uri="{FF2B5EF4-FFF2-40B4-BE49-F238E27FC236}">
                <a16:creationId xmlns:a16="http://schemas.microsoft.com/office/drawing/2014/main" id="{CF882A4A-0FD4-468B-8E79-8D3C0FAF48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784725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ru-RU" sz="2400">
                <a:latin typeface="Lucida Sans" panose="020B0602030504020204" pitchFamily="34" charset="0"/>
                <a:ea typeface="MS PGothic" panose="020B0600070205080204" pitchFamily="34" charset="-128"/>
              </a:rPr>
              <a:t>?</a:t>
            </a:r>
          </a:p>
        </p:txBody>
      </p:sp>
      <p:sp>
        <p:nvSpPr>
          <p:cNvPr id="11278" name="TextBox 25">
            <a:extLst>
              <a:ext uri="{FF2B5EF4-FFF2-40B4-BE49-F238E27FC236}">
                <a16:creationId xmlns:a16="http://schemas.microsoft.com/office/drawing/2014/main" id="{A8B58094-9712-4A07-936D-E50C71BDB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4784725"/>
            <a:ext cx="979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A000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Good</a:t>
            </a:r>
          </a:p>
        </p:txBody>
      </p:sp>
      <p:sp>
        <p:nvSpPr>
          <p:cNvPr id="11279" name="TextBox 27">
            <a:extLst>
              <a:ext uri="{FF2B5EF4-FFF2-40B4-BE49-F238E27FC236}">
                <a16:creationId xmlns:a16="http://schemas.microsoft.com/office/drawing/2014/main" id="{8C08855E-5DD2-4DC1-8503-6DCE6CDE0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4937125"/>
            <a:ext cx="725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FF0000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Bad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47F1F27-D5E6-46AE-9700-AAF023F4EBFA}"/>
              </a:ext>
            </a:extLst>
          </p:cNvPr>
          <p:cNvCxnSpPr>
            <a:cxnSpLocks noChangeShapeType="1"/>
            <a:stCxn id="11269" idx="0"/>
            <a:endCxn id="11275" idx="3"/>
          </p:cNvCxnSpPr>
          <p:nvPr/>
        </p:nvCxnSpPr>
        <p:spPr bwMode="auto">
          <a:xfrm rot="5400000" flipH="1" flipV="1">
            <a:off x="2781300" y="4298950"/>
            <a:ext cx="295275" cy="2190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11DCAD0-A775-4CC7-BF1D-38B294E7BAD5}"/>
              </a:ext>
            </a:extLst>
          </p:cNvPr>
          <p:cNvCxnSpPr>
            <a:cxnSpLocks noChangeShapeType="1"/>
            <a:stCxn id="11276" idx="0"/>
            <a:endCxn id="11275" idx="4"/>
          </p:cNvCxnSpPr>
          <p:nvPr/>
        </p:nvCxnSpPr>
        <p:spPr bwMode="auto">
          <a:xfrm rot="5400000" flipH="1" flipV="1">
            <a:off x="2667000" y="4784725"/>
            <a:ext cx="990600" cy="762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CE90C5-4766-4406-89CD-04D5620B249F}"/>
              </a:ext>
            </a:extLst>
          </p:cNvPr>
          <p:cNvCxnSpPr>
            <a:cxnSpLocks noChangeShapeType="1"/>
            <a:stCxn id="11273" idx="4"/>
            <a:endCxn id="11274" idx="0"/>
          </p:cNvCxnSpPr>
          <p:nvPr/>
        </p:nvCxnSpPr>
        <p:spPr bwMode="auto">
          <a:xfrm rot="5400000">
            <a:off x="5952331" y="4639469"/>
            <a:ext cx="593725" cy="1588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E659DB1-CC87-4A8C-A7BF-5A2DD66A978B}"/>
              </a:ext>
            </a:extLst>
          </p:cNvPr>
          <p:cNvCxnSpPr>
            <a:cxnSpLocks noChangeShapeType="1"/>
            <a:stCxn id="11277" idx="6"/>
            <a:endCxn id="11274" idx="2"/>
          </p:cNvCxnSpPr>
          <p:nvPr/>
        </p:nvCxnSpPr>
        <p:spPr bwMode="auto">
          <a:xfrm>
            <a:off x="5257800" y="5013325"/>
            <a:ext cx="7620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4EB7F5A-FC7D-4698-8414-B8433261C4EA}"/>
              </a:ext>
            </a:extLst>
          </p:cNvPr>
          <p:cNvCxnSpPr>
            <a:cxnSpLocks noChangeShapeType="1"/>
            <a:stCxn id="11275" idx="5"/>
            <a:endCxn id="11271" idx="0"/>
          </p:cNvCxnSpPr>
          <p:nvPr/>
        </p:nvCxnSpPr>
        <p:spPr bwMode="auto">
          <a:xfrm rot="16200000" flipH="1">
            <a:off x="3430588" y="4192587"/>
            <a:ext cx="615950" cy="7524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44B396FE-7938-4687-9C01-B49ECD9C0FD1}"/>
              </a:ext>
            </a:extLst>
          </p:cNvPr>
          <p:cNvCxnSpPr>
            <a:cxnSpLocks noChangeShapeType="1"/>
            <a:stCxn id="11270" idx="2"/>
            <a:endCxn id="11275" idx="6"/>
          </p:cNvCxnSpPr>
          <p:nvPr/>
        </p:nvCxnSpPr>
        <p:spPr bwMode="auto">
          <a:xfrm rot="10800000">
            <a:off x="3429000" y="4098925"/>
            <a:ext cx="12192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E7E82C3-EBF7-442D-A94E-EC81E9B03E3C}"/>
              </a:ext>
            </a:extLst>
          </p:cNvPr>
          <p:cNvCxnSpPr>
            <a:cxnSpLocks noChangeShapeType="1"/>
            <a:stCxn id="11273" idx="2"/>
            <a:endCxn id="11270" idx="6"/>
          </p:cNvCxnSpPr>
          <p:nvPr/>
        </p:nvCxnSpPr>
        <p:spPr bwMode="auto">
          <a:xfrm rot="10800000" flipV="1">
            <a:off x="5105400" y="4114800"/>
            <a:ext cx="914400" cy="13652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 type="arrow" w="med" len="med"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F74F3FB-9512-4EAA-9102-F0708451B0E3}"/>
              </a:ext>
            </a:extLst>
          </p:cNvPr>
          <p:cNvCxnSpPr>
            <a:cxnSpLocks noChangeShapeType="1"/>
            <a:stCxn id="11277" idx="2"/>
            <a:endCxn id="11271" idx="6"/>
          </p:cNvCxnSpPr>
          <p:nvPr/>
        </p:nvCxnSpPr>
        <p:spPr bwMode="auto">
          <a:xfrm rot="10800000" flipV="1">
            <a:off x="4343400" y="5013325"/>
            <a:ext cx="457200" cy="920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442A3F54-0D1F-49E6-B540-2B0CC39CA902}"/>
              </a:ext>
            </a:extLst>
          </p:cNvPr>
          <p:cNvCxnSpPr>
            <a:cxnSpLocks noChangeShapeType="1"/>
            <a:stCxn id="11274" idx="4"/>
            <a:endCxn id="11272" idx="7"/>
          </p:cNvCxnSpPr>
          <p:nvPr/>
        </p:nvCxnSpPr>
        <p:spPr bwMode="auto">
          <a:xfrm rot="5400000">
            <a:off x="5153025" y="4822825"/>
            <a:ext cx="523875" cy="16668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BA076A0F-7308-4053-9717-104A43CE1D61}"/>
              </a:ext>
            </a:extLst>
          </p:cNvPr>
          <p:cNvCxnSpPr>
            <a:cxnSpLocks noChangeShapeType="1"/>
            <a:endCxn id="11276" idx="6"/>
          </p:cNvCxnSpPr>
          <p:nvPr/>
        </p:nvCxnSpPr>
        <p:spPr bwMode="auto">
          <a:xfrm rot="10800000">
            <a:off x="3352800" y="5546725"/>
            <a:ext cx="838200" cy="5492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E9EB1569-CE41-4CD2-887C-595A433E6B9C}"/>
              </a:ext>
            </a:extLst>
          </p:cNvPr>
          <p:cNvCxnSpPr>
            <a:cxnSpLocks noChangeShapeType="1"/>
            <a:stCxn id="11276" idx="6"/>
            <a:endCxn id="11271" idx="3"/>
          </p:cNvCxnSpPr>
          <p:nvPr/>
        </p:nvCxnSpPr>
        <p:spPr bwMode="auto">
          <a:xfrm flipV="1">
            <a:off x="3352800" y="5267325"/>
            <a:ext cx="600075" cy="279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01036EB6-3A3F-4879-B9E8-47E9CF2D277C}"/>
              </a:ext>
            </a:extLst>
          </p:cNvPr>
          <p:cNvCxnSpPr>
            <a:cxnSpLocks noChangeShapeType="1"/>
            <a:stCxn id="11271" idx="4"/>
            <a:endCxn id="11272" idx="0"/>
          </p:cNvCxnSpPr>
          <p:nvPr/>
        </p:nvCxnSpPr>
        <p:spPr bwMode="auto">
          <a:xfrm rot="16200000" flipH="1">
            <a:off x="4008437" y="5440363"/>
            <a:ext cx="517525" cy="3048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EA496609-BDD8-4CEA-8FA6-D57E6D2EC9B8}"/>
              </a:ext>
            </a:extLst>
          </p:cNvPr>
          <p:cNvCxnSpPr>
            <a:cxnSpLocks noChangeShapeType="1"/>
            <a:stCxn id="11277" idx="0"/>
            <a:endCxn id="11270" idx="4"/>
          </p:cNvCxnSpPr>
          <p:nvPr/>
        </p:nvCxnSpPr>
        <p:spPr bwMode="auto">
          <a:xfrm rot="16200000" flipV="1">
            <a:off x="4800600" y="4556125"/>
            <a:ext cx="3048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AFD6D5A-1CE8-4E6C-89EC-6BBFA1E25B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2EE74303-15E3-4BCE-B89A-C6F3A96F51E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Простая итеративная логика</a:t>
            </a:r>
            <a:endParaRPr lang="en-US" altLang="ru-RU" sz="3600"/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0EA2B228-769B-4DFC-BD36-D18736DF71C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196975"/>
            <a:ext cx="8229600" cy="5356225"/>
          </a:xfrm>
        </p:spPr>
        <p:txBody>
          <a:bodyPr/>
          <a:lstStyle/>
          <a:p>
            <a:pPr eaLnBrk="1" hangingPunct="1"/>
            <a:r>
              <a:rPr lang="en-US" altLang="ru-RU" sz="2800">
                <a:solidFill>
                  <a:srgbClr val="00A000"/>
                </a:solidFill>
              </a:rPr>
              <a:t>Good</a:t>
            </a:r>
            <a:r>
              <a:rPr lang="en-US" altLang="ru-RU" sz="2800"/>
              <a:t> </a:t>
            </a:r>
            <a:r>
              <a:rPr lang="ru-RU" altLang="ru-RU" sz="2800"/>
              <a:t>узлы не указывают на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Bad</a:t>
            </a:r>
            <a:r>
              <a:rPr lang="en-US" altLang="ru-RU" sz="2800"/>
              <a:t> </a:t>
            </a:r>
            <a:r>
              <a:rPr lang="ru-RU" altLang="ru-RU" sz="2800"/>
              <a:t>узлы</a:t>
            </a:r>
          </a:p>
          <a:p>
            <a:pPr eaLnBrk="1" hangingPunct="1"/>
            <a:r>
              <a:rPr lang="ru-RU" altLang="ru-RU" sz="2800"/>
              <a:t>Если на странице есть ссылка на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Bad</a:t>
            </a:r>
            <a:r>
              <a:rPr lang="en-US" altLang="ru-RU" sz="2800"/>
              <a:t> </a:t>
            </a:r>
            <a:r>
              <a:rPr lang="ru-RU" altLang="ru-RU" sz="2800"/>
              <a:t>узел</a:t>
            </a:r>
            <a:r>
              <a:rPr lang="en-US" altLang="ru-RU" sz="2800"/>
              <a:t>, </a:t>
            </a:r>
            <a:r>
              <a:rPr lang="ru-RU" altLang="ru-RU" sz="2800"/>
              <a:t>то данная страница - </a:t>
            </a:r>
            <a:r>
              <a:rPr lang="en-US" altLang="ru-RU" sz="2800"/>
              <a:t> </a:t>
            </a:r>
            <a:r>
              <a:rPr lang="en-US" altLang="ru-RU" sz="2800">
                <a:solidFill>
                  <a:srgbClr val="FF0000"/>
                </a:solidFill>
              </a:rPr>
              <a:t>Bad</a:t>
            </a:r>
            <a:endParaRPr lang="ru-RU" altLang="ru-RU" sz="2800">
              <a:solidFill>
                <a:srgbClr val="FF0000"/>
              </a:solidFill>
            </a:endParaRPr>
          </a:p>
          <a:p>
            <a:pPr eaLnBrk="1" hangingPunct="1"/>
            <a:r>
              <a:rPr lang="ru-RU" altLang="ru-RU" sz="2800"/>
              <a:t>Если</a:t>
            </a:r>
            <a:r>
              <a:rPr lang="en-US" altLang="ru-RU" sz="2800"/>
              <a:t> </a:t>
            </a:r>
            <a:r>
              <a:rPr lang="ru-RU" altLang="ru-RU" sz="2800"/>
              <a:t>есть ссылка от </a:t>
            </a:r>
            <a:r>
              <a:rPr lang="en-US" altLang="ru-RU" sz="2800">
                <a:solidFill>
                  <a:srgbClr val="00A000"/>
                </a:solidFill>
              </a:rPr>
              <a:t>Good</a:t>
            </a:r>
            <a:r>
              <a:rPr lang="en-US" altLang="ru-RU" sz="2800"/>
              <a:t> </a:t>
            </a:r>
            <a:r>
              <a:rPr lang="ru-RU" altLang="ru-RU" sz="2800"/>
              <a:t>узла</a:t>
            </a:r>
            <a:r>
              <a:rPr lang="en-US" altLang="ru-RU" sz="2800"/>
              <a:t>, </a:t>
            </a:r>
            <a:r>
              <a:rPr lang="ru-RU" altLang="ru-RU" sz="2800"/>
              <a:t>то – узел </a:t>
            </a:r>
            <a:r>
              <a:rPr lang="en-US" altLang="ru-RU" sz="2800">
                <a:solidFill>
                  <a:srgbClr val="00A000"/>
                </a:solidFill>
              </a:rPr>
              <a:t>Good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79BE12C1-D390-46BF-A754-88304E6CAC90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5532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41D67B8D-C2FC-4D2A-B7AE-19E57F313D58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pPr algn="r" eaLnBrk="1" hangingPunct="1"/>
              <a:t>7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sp>
        <p:nvSpPr>
          <p:cNvPr id="12293" name="Oval 4">
            <a:extLst>
              <a:ext uri="{FF2B5EF4-FFF2-40B4-BE49-F238E27FC236}">
                <a16:creationId xmlns:a16="http://schemas.microsoft.com/office/drawing/2014/main" id="{02CF5E59-ECF5-4584-A34B-E8992293D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5561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294" name="Oval 5">
            <a:extLst>
              <a:ext uri="{FF2B5EF4-FFF2-40B4-BE49-F238E27FC236}">
                <a16:creationId xmlns:a16="http://schemas.microsoft.com/office/drawing/2014/main" id="{855B69B3-8DE5-43EE-95E7-1CAE36EC5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022725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solidFill>
                <a:srgbClr val="FF0000"/>
              </a:solidFill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295" name="Oval 6">
            <a:extLst>
              <a:ext uri="{FF2B5EF4-FFF2-40B4-BE49-F238E27FC236}">
                <a16:creationId xmlns:a16="http://schemas.microsoft.com/office/drawing/2014/main" id="{2653C399-6BF6-4ED4-8205-484923399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8768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296" name="Oval 7">
            <a:extLst>
              <a:ext uri="{FF2B5EF4-FFF2-40B4-BE49-F238E27FC236}">
                <a16:creationId xmlns:a16="http://schemas.microsoft.com/office/drawing/2014/main" id="{DFDD95CF-C7BE-4C12-9717-3FEEA4F911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8515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297" name="Oval 8">
            <a:extLst>
              <a:ext uri="{FF2B5EF4-FFF2-40B4-BE49-F238E27FC236}">
                <a16:creationId xmlns:a16="http://schemas.microsoft.com/office/drawing/2014/main" id="{F0891280-2EA2-4F4E-B1EB-9C37B0A14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886200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298" name="Oval 9">
            <a:extLst>
              <a:ext uri="{FF2B5EF4-FFF2-40B4-BE49-F238E27FC236}">
                <a16:creationId xmlns:a16="http://schemas.microsoft.com/office/drawing/2014/main" id="{4C344DC4-E9F7-4A41-A466-DF0B3280F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4937125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299" name="Oval 23">
            <a:extLst>
              <a:ext uri="{FF2B5EF4-FFF2-40B4-BE49-F238E27FC236}">
                <a16:creationId xmlns:a16="http://schemas.microsoft.com/office/drawing/2014/main" id="{45A245D0-73C7-46B0-BF52-3891F743C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38703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300" name="Oval 24">
            <a:extLst>
              <a:ext uri="{FF2B5EF4-FFF2-40B4-BE49-F238E27FC236}">
                <a16:creationId xmlns:a16="http://schemas.microsoft.com/office/drawing/2014/main" id="{9969FDB1-A208-46FB-A29C-36B0FAE1A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5318125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301" name="Oval 25">
            <a:extLst>
              <a:ext uri="{FF2B5EF4-FFF2-40B4-BE49-F238E27FC236}">
                <a16:creationId xmlns:a16="http://schemas.microsoft.com/office/drawing/2014/main" id="{C45CC114-AB65-45AD-B188-D99DD087C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784725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sz="2400">
              <a:solidFill>
                <a:srgbClr val="FF0000"/>
              </a:solidFill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2302" name="TextBox 25">
            <a:extLst>
              <a:ext uri="{FF2B5EF4-FFF2-40B4-BE49-F238E27FC236}">
                <a16:creationId xmlns:a16="http://schemas.microsoft.com/office/drawing/2014/main" id="{44F12FC0-3D4A-4A62-BD20-66D4D2ABA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4784725"/>
            <a:ext cx="979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A000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Good</a:t>
            </a:r>
          </a:p>
        </p:txBody>
      </p:sp>
      <p:sp>
        <p:nvSpPr>
          <p:cNvPr id="12303" name="TextBox 27">
            <a:extLst>
              <a:ext uri="{FF2B5EF4-FFF2-40B4-BE49-F238E27FC236}">
                <a16:creationId xmlns:a16="http://schemas.microsoft.com/office/drawing/2014/main" id="{E3099BF3-F4B5-430A-82ED-D16340404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4937125"/>
            <a:ext cx="725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FF0000"/>
                </a:solidFill>
                <a:latin typeface="Lucida Sans" panose="020B0602030504020204" pitchFamily="34" charset="0"/>
                <a:ea typeface="MS PGothic" panose="020B0600070205080204" pitchFamily="34" charset="-128"/>
              </a:rPr>
              <a:t>Bad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D41CC8D-BD11-4AF9-9F4F-1923468F99D4}"/>
              </a:ext>
            </a:extLst>
          </p:cNvPr>
          <p:cNvCxnSpPr>
            <a:cxnSpLocks noChangeShapeType="1"/>
            <a:stCxn id="12293" idx="0"/>
            <a:endCxn id="12299" idx="3"/>
          </p:cNvCxnSpPr>
          <p:nvPr/>
        </p:nvCxnSpPr>
        <p:spPr bwMode="auto">
          <a:xfrm rot="5400000" flipH="1" flipV="1">
            <a:off x="2781300" y="4298950"/>
            <a:ext cx="295275" cy="2190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39436F9-603B-4B6B-AF76-122228D69353}"/>
              </a:ext>
            </a:extLst>
          </p:cNvPr>
          <p:cNvCxnSpPr>
            <a:cxnSpLocks noChangeShapeType="1"/>
            <a:stCxn id="12300" idx="0"/>
            <a:endCxn id="12299" idx="4"/>
          </p:cNvCxnSpPr>
          <p:nvPr/>
        </p:nvCxnSpPr>
        <p:spPr bwMode="auto">
          <a:xfrm rot="5400000" flipH="1" flipV="1">
            <a:off x="2667000" y="4784725"/>
            <a:ext cx="990600" cy="762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BBC2C7E-1D16-48D8-A50F-14E90B036B5D}"/>
              </a:ext>
            </a:extLst>
          </p:cNvPr>
          <p:cNvCxnSpPr>
            <a:cxnSpLocks noChangeShapeType="1"/>
            <a:stCxn id="12297" idx="4"/>
            <a:endCxn id="12298" idx="0"/>
          </p:cNvCxnSpPr>
          <p:nvPr/>
        </p:nvCxnSpPr>
        <p:spPr bwMode="auto">
          <a:xfrm rot="5400000">
            <a:off x="5952331" y="4639469"/>
            <a:ext cx="593725" cy="1588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908E13D-5029-4F60-A2F1-1FC4016DB688}"/>
              </a:ext>
            </a:extLst>
          </p:cNvPr>
          <p:cNvCxnSpPr>
            <a:cxnSpLocks noChangeShapeType="1"/>
            <a:stCxn id="12301" idx="6"/>
            <a:endCxn id="12298" idx="2"/>
          </p:cNvCxnSpPr>
          <p:nvPr/>
        </p:nvCxnSpPr>
        <p:spPr bwMode="auto">
          <a:xfrm>
            <a:off x="5257800" y="5013325"/>
            <a:ext cx="7620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7E9E133-2C6F-4644-8370-B32BDFB4DEEA}"/>
              </a:ext>
            </a:extLst>
          </p:cNvPr>
          <p:cNvCxnSpPr>
            <a:cxnSpLocks noChangeShapeType="1"/>
            <a:stCxn id="12299" idx="5"/>
            <a:endCxn id="12295" idx="0"/>
          </p:cNvCxnSpPr>
          <p:nvPr/>
        </p:nvCxnSpPr>
        <p:spPr bwMode="auto">
          <a:xfrm rot="16200000" flipH="1">
            <a:off x="3430588" y="4192587"/>
            <a:ext cx="615950" cy="7524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3CB2098-7575-4FBE-87DE-80845E62C604}"/>
              </a:ext>
            </a:extLst>
          </p:cNvPr>
          <p:cNvCxnSpPr>
            <a:cxnSpLocks noChangeShapeType="1"/>
            <a:stCxn id="12294" idx="2"/>
            <a:endCxn id="12299" idx="6"/>
          </p:cNvCxnSpPr>
          <p:nvPr/>
        </p:nvCxnSpPr>
        <p:spPr bwMode="auto">
          <a:xfrm rot="10800000">
            <a:off x="3429000" y="4098925"/>
            <a:ext cx="12192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DEEC5B9-EA98-4A4C-AAEE-FE9CC37F7865}"/>
              </a:ext>
            </a:extLst>
          </p:cNvPr>
          <p:cNvCxnSpPr>
            <a:cxnSpLocks noChangeShapeType="1"/>
            <a:stCxn id="12297" idx="2"/>
            <a:endCxn id="12294" idx="6"/>
          </p:cNvCxnSpPr>
          <p:nvPr/>
        </p:nvCxnSpPr>
        <p:spPr bwMode="auto">
          <a:xfrm rot="10800000" flipV="1">
            <a:off x="5105400" y="4114800"/>
            <a:ext cx="914400" cy="13652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 type="arrow" w="med" len="med"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7CAF98D1-F980-4F8C-8D01-A075FA19107D}"/>
              </a:ext>
            </a:extLst>
          </p:cNvPr>
          <p:cNvCxnSpPr>
            <a:cxnSpLocks noChangeShapeType="1"/>
            <a:stCxn id="12301" idx="2"/>
            <a:endCxn id="12295" idx="6"/>
          </p:cNvCxnSpPr>
          <p:nvPr/>
        </p:nvCxnSpPr>
        <p:spPr bwMode="auto">
          <a:xfrm rot="10800000" flipV="1">
            <a:off x="4343400" y="5013325"/>
            <a:ext cx="457200" cy="920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522E492-E96B-40FD-B348-0C40C7CC9C8E}"/>
              </a:ext>
            </a:extLst>
          </p:cNvPr>
          <p:cNvCxnSpPr>
            <a:cxnSpLocks noChangeShapeType="1"/>
            <a:stCxn id="12298" idx="4"/>
            <a:endCxn id="12296" idx="7"/>
          </p:cNvCxnSpPr>
          <p:nvPr/>
        </p:nvCxnSpPr>
        <p:spPr bwMode="auto">
          <a:xfrm rot="5400000">
            <a:off x="5153025" y="4822825"/>
            <a:ext cx="523875" cy="16668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D68F351-0649-483F-B5B2-5EED4264C6F0}"/>
              </a:ext>
            </a:extLst>
          </p:cNvPr>
          <p:cNvCxnSpPr>
            <a:cxnSpLocks noChangeShapeType="1"/>
            <a:endCxn id="12300" idx="6"/>
          </p:cNvCxnSpPr>
          <p:nvPr/>
        </p:nvCxnSpPr>
        <p:spPr bwMode="auto">
          <a:xfrm rot="10800000">
            <a:off x="3352800" y="5546725"/>
            <a:ext cx="838200" cy="549275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01823C85-ACCC-4A70-9890-BD74CFF2D6D7}"/>
              </a:ext>
            </a:extLst>
          </p:cNvPr>
          <p:cNvCxnSpPr>
            <a:cxnSpLocks noChangeShapeType="1"/>
            <a:stCxn id="12300" idx="6"/>
            <a:endCxn id="12295" idx="3"/>
          </p:cNvCxnSpPr>
          <p:nvPr/>
        </p:nvCxnSpPr>
        <p:spPr bwMode="auto">
          <a:xfrm flipV="1">
            <a:off x="3352800" y="5267325"/>
            <a:ext cx="600075" cy="279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1078B973-C048-4B59-A66D-48052CD50416}"/>
              </a:ext>
            </a:extLst>
          </p:cNvPr>
          <p:cNvCxnSpPr>
            <a:cxnSpLocks noChangeShapeType="1"/>
            <a:stCxn id="12295" idx="4"/>
            <a:endCxn id="12296" idx="0"/>
          </p:cNvCxnSpPr>
          <p:nvPr/>
        </p:nvCxnSpPr>
        <p:spPr bwMode="auto">
          <a:xfrm rot="16200000" flipH="1">
            <a:off x="4008437" y="5440363"/>
            <a:ext cx="517525" cy="3048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ACD40547-7A14-4434-A970-13A181ABB0B9}"/>
              </a:ext>
            </a:extLst>
          </p:cNvPr>
          <p:cNvCxnSpPr>
            <a:cxnSpLocks noChangeShapeType="1"/>
            <a:stCxn id="12301" idx="0"/>
            <a:endCxn id="12294" idx="4"/>
          </p:cNvCxnSpPr>
          <p:nvPr/>
        </p:nvCxnSpPr>
        <p:spPr bwMode="auto">
          <a:xfrm rot="16200000" flipV="1">
            <a:off x="4800600" y="4556125"/>
            <a:ext cx="304800" cy="15240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/>
          </a:extLst>
        </p:spPr>
      </p:cxnSp>
      <p:sp>
        <p:nvSpPr>
          <p:cNvPr id="12317" name="TextBox 28">
            <a:extLst>
              <a:ext uri="{FF2B5EF4-FFF2-40B4-BE49-F238E27FC236}">
                <a16:creationId xmlns:a16="http://schemas.microsoft.com/office/drawing/2014/main" id="{9A22B63E-F9F2-454C-8B59-A2B93A1BB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3960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AE77E9C-7276-432A-8629-1348C22651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414EF9D3-62F1-4D5C-B722-D7227221A0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z="3600"/>
              <a:t>Много других видов учета ссылок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C0418C78-F714-4F3E-98C0-74B9330A81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Социальные сети</a:t>
            </a:r>
          </a:p>
          <a:p>
            <a:pPr eaLnBrk="1" hangingPunct="1"/>
            <a:r>
              <a:rPr lang="ru-RU" altLang="ru-RU"/>
              <a:t>«Сообщества шопоголиков» (</a:t>
            </a:r>
            <a:r>
              <a:rPr lang="en-US" altLang="ja-JP">
                <a:ea typeface="MS PGothic" panose="020B0600070205080204" pitchFamily="34" charset="-128"/>
              </a:rPr>
              <a:t>Goel+Goldstein 2010</a:t>
            </a:r>
            <a:r>
              <a:rPr lang="ru-RU" altLang="ja-JP"/>
              <a:t>)</a:t>
            </a:r>
          </a:p>
          <a:p>
            <a:pPr lvl="1" eaLnBrk="1" hangingPunct="1"/>
            <a:r>
              <a:rPr lang="ru-RU" altLang="ru-RU"/>
              <a:t>Потребители, друзья которых много покупают, также много покупают</a:t>
            </a:r>
          </a:p>
          <a:p>
            <a:pPr lvl="1" eaLnBrk="1" hangingPunct="1"/>
            <a:endParaRPr lang="ru-RU" altLang="ru-RU"/>
          </a:p>
          <a:p>
            <a:pPr lvl="1" eaLnBrk="1" hangingPunct="1"/>
            <a:r>
              <a:rPr lang="ru-RU" altLang="ru-RU"/>
              <a:t>Выделение групп и лидеров групп в социальных сетях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ADD3A3E-0B6A-4A49-9AE8-5250E05D51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4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E220C814-9043-4ABA-97F2-16CF2524A3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Ссылки в информационном поиске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3CA866DB-4ABF-4C95-AD6C-A0E7947FE3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Анализ ссылок</a:t>
            </a:r>
          </a:p>
          <a:p>
            <a:pPr lvl="1" eaLnBrk="1" hangingPunct="1"/>
            <a:r>
              <a:rPr lang="ru-RU" altLang="ru-RU"/>
              <a:t>Вычисление веса и ранжирование</a:t>
            </a:r>
          </a:p>
          <a:p>
            <a:pPr lvl="1" eaLnBrk="1" hangingPunct="1"/>
            <a:r>
              <a:rPr lang="ru-RU" altLang="ru-RU"/>
              <a:t>Кластеризация, основанная на ссылках</a:t>
            </a:r>
          </a:p>
          <a:p>
            <a:pPr lvl="1" eaLnBrk="1" hangingPunct="1"/>
            <a:r>
              <a:rPr lang="ru-RU" altLang="ru-RU"/>
              <a:t>Ссылки как признаки в классификации</a:t>
            </a:r>
          </a:p>
          <a:p>
            <a:pPr lvl="2" eaLnBrk="1" hangingPunct="1"/>
            <a:r>
              <a:rPr lang="ru-RU" altLang="ru-RU"/>
              <a:t>Ссылки друг на друга</a:t>
            </a:r>
          </a:p>
          <a:p>
            <a:pPr lvl="2" eaLnBrk="1" hangingPunct="1"/>
            <a:r>
              <a:rPr lang="ru-RU" altLang="ru-RU"/>
              <a:t>Ссылки на другие документы</a:t>
            </a:r>
          </a:p>
          <a:p>
            <a:pPr lvl="1" eaLnBrk="1" hangingPunct="1"/>
            <a:r>
              <a:rPr lang="ru-RU" altLang="ru-RU"/>
              <a:t>Краулинг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909E358-3C5D-4332-AB76-4BC97C45C0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8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</TotalTime>
  <Words>1970</Words>
  <Application>Microsoft Office PowerPoint</Application>
  <PresentationFormat>Экран (4:3)</PresentationFormat>
  <Paragraphs>338</Paragraphs>
  <Slides>52</Slides>
  <Notes>3</Notes>
  <HiddenSlides>0</HiddenSlides>
  <MMClips>51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52</vt:i4>
      </vt:variant>
    </vt:vector>
  </HeadingPairs>
  <TitlesOfParts>
    <vt:vector size="61" baseType="lpstr">
      <vt:lpstr>Arial</vt:lpstr>
      <vt:lpstr>Calibri</vt:lpstr>
      <vt:lpstr>Lucida Sans</vt:lpstr>
      <vt:lpstr>Rockwell</vt:lpstr>
      <vt:lpstr>Times New Roman</vt:lpstr>
      <vt:lpstr>Оформление по умолчанию</vt:lpstr>
      <vt:lpstr>Equation</vt:lpstr>
      <vt:lpstr>Формула</vt:lpstr>
      <vt:lpstr>Picture</vt:lpstr>
      <vt:lpstr>Анализ ссылок</vt:lpstr>
      <vt:lpstr>Гипертекст и ссылки</vt:lpstr>
      <vt:lpstr>Ссылки – везде!</vt:lpstr>
      <vt:lpstr>Пример 1: Good/Bad/Unknown</vt:lpstr>
      <vt:lpstr>Простая итеративная логика</vt:lpstr>
      <vt:lpstr>Простая итеративная логика</vt:lpstr>
      <vt:lpstr>Простая итеративная логика</vt:lpstr>
      <vt:lpstr>Много других видов учета ссылок</vt:lpstr>
      <vt:lpstr>Ссылки в информационном поиске</vt:lpstr>
      <vt:lpstr>Веб как направленный граф</vt:lpstr>
      <vt:lpstr>Гипотеза 1: авторитетные сайты</vt:lpstr>
      <vt:lpstr>Текст ссылки (анкер)</vt:lpstr>
      <vt:lpstr>Индексирование анкеров</vt:lpstr>
      <vt:lpstr>Индексирование анкеров</vt:lpstr>
      <vt:lpstr>Анализ ссылок. PageRank</vt:lpstr>
      <vt:lpstr>Вес Pagerank</vt:lpstr>
      <vt:lpstr>Этого недостаточно</vt:lpstr>
      <vt:lpstr>«Телепортация»</vt:lpstr>
      <vt:lpstr>Формула PageRank</vt:lpstr>
      <vt:lpstr>Простой пример</vt:lpstr>
      <vt:lpstr>Итак, PR(..)=1</vt:lpstr>
      <vt:lpstr>Возьмем другое число, например, PR(..)=0</vt:lpstr>
      <vt:lpstr>Теперь пусть PR()=40</vt:lpstr>
      <vt:lpstr>Результат для иерархии</vt:lpstr>
      <vt:lpstr>Иерархия с возвратом ссылок</vt:lpstr>
      <vt:lpstr>Все взаимосвязано</vt:lpstr>
      <vt:lpstr>Еще пример</vt:lpstr>
      <vt:lpstr>PageRank страницы</vt:lpstr>
      <vt:lpstr>Уточнение по формуле</vt:lpstr>
      <vt:lpstr>Математическая основа PageRank</vt:lpstr>
      <vt:lpstr>Марковские цепи</vt:lpstr>
      <vt:lpstr>Марковские цепи-2</vt:lpstr>
      <vt:lpstr>Алгоритм составления матрицы переходов</vt:lpstr>
      <vt:lpstr>Эргодическая марковская цепь</vt:lpstr>
      <vt:lpstr>Теорема об эргодической цепи</vt:lpstr>
      <vt:lpstr>Изменения в векторе вероятности</vt:lpstr>
      <vt:lpstr>Аналитический подсчет вектора стационарного состояния</vt:lpstr>
      <vt:lpstr>Итеративный метод подсчета PageRank</vt:lpstr>
      <vt:lpstr>Из истории интернет-поисковиков</vt:lpstr>
      <vt:lpstr>Презентация PowerPoint</vt:lpstr>
      <vt:lpstr>Hyperlink-Induced Topic Search (HITS)</vt:lpstr>
      <vt:lpstr>Хабы и Авторитеты</vt:lpstr>
      <vt:lpstr>Предположение</vt:lpstr>
      <vt:lpstr>Основная схема</vt:lpstr>
      <vt:lpstr>Базовый набор страниц</vt:lpstr>
      <vt:lpstr>Корневой и базовый набор страниц</vt:lpstr>
      <vt:lpstr>Разделение хабов и авторитетов</vt:lpstr>
      <vt:lpstr>Итеративный пересчет</vt:lpstr>
      <vt:lpstr>Итеративный пересчет</vt:lpstr>
      <vt:lpstr>HITS vs. PageRank</vt:lpstr>
      <vt:lpstr>Недостатки HITS</vt:lpstr>
      <vt:lpstr>Задача на дом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ссылок. PageRank</dc:title>
  <dc:creator>boris</dc:creator>
  <cp:lastModifiedBy>Наталья Лукашевич</cp:lastModifiedBy>
  <cp:revision>78</cp:revision>
  <dcterms:created xsi:type="dcterms:W3CDTF">2014-10-19T17:40:11Z</dcterms:created>
  <dcterms:modified xsi:type="dcterms:W3CDTF">2019-06-08T13:52:20Z</dcterms:modified>
</cp:coreProperties>
</file>