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6" r:id="rId3"/>
    <p:sldId id="328" r:id="rId4"/>
    <p:sldId id="329" r:id="rId5"/>
    <p:sldId id="310" r:id="rId6"/>
    <p:sldId id="351" r:id="rId7"/>
    <p:sldId id="325" r:id="rId8"/>
    <p:sldId id="331" r:id="rId9"/>
    <p:sldId id="258" r:id="rId10"/>
    <p:sldId id="259" r:id="rId11"/>
    <p:sldId id="260" r:id="rId12"/>
    <p:sldId id="261" r:id="rId13"/>
    <p:sldId id="262" r:id="rId14"/>
    <p:sldId id="263" r:id="rId15"/>
    <p:sldId id="266" r:id="rId16"/>
    <p:sldId id="267" r:id="rId17"/>
    <p:sldId id="332" r:id="rId18"/>
    <p:sldId id="333" r:id="rId19"/>
    <p:sldId id="334" r:id="rId20"/>
    <p:sldId id="335" r:id="rId21"/>
    <p:sldId id="352" r:id="rId22"/>
    <p:sldId id="269" r:id="rId23"/>
    <p:sldId id="270" r:id="rId24"/>
    <p:sldId id="271" r:id="rId25"/>
    <p:sldId id="272" r:id="rId26"/>
    <p:sldId id="268" r:id="rId27"/>
    <p:sldId id="321" r:id="rId28"/>
    <p:sldId id="322" r:id="rId29"/>
    <p:sldId id="323" r:id="rId30"/>
    <p:sldId id="309" r:id="rId31"/>
    <p:sldId id="337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54" r:id="rId40"/>
    <p:sldId id="273" r:id="rId41"/>
    <p:sldId id="342" r:id="rId42"/>
    <p:sldId id="343" r:id="rId43"/>
    <p:sldId id="338" r:id="rId44"/>
    <p:sldId id="324" r:id="rId45"/>
    <p:sldId id="276" r:id="rId46"/>
    <p:sldId id="319" r:id="rId47"/>
    <p:sldId id="277" r:id="rId48"/>
    <p:sldId id="278" r:id="rId49"/>
    <p:sldId id="291" r:id="rId50"/>
    <p:sldId id="292" r:id="rId51"/>
    <p:sldId id="295" r:id="rId52"/>
    <p:sldId id="298" r:id="rId53"/>
    <p:sldId id="299" r:id="rId54"/>
    <p:sldId id="341" r:id="rId55"/>
    <p:sldId id="344" r:id="rId56"/>
    <p:sldId id="339" r:id="rId57"/>
    <p:sldId id="346" r:id="rId58"/>
    <p:sldId id="347" r:id="rId59"/>
    <p:sldId id="349" r:id="rId60"/>
    <p:sldId id="350" r:id="rId61"/>
    <p:sldId id="300" r:id="rId6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>
        <p:scale>
          <a:sx n="78" d="100"/>
          <a:sy n="78" d="100"/>
        </p:scale>
        <p:origin x="129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2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46EE5E-A6DC-4292-8078-B657798FB3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071F68-831B-49E0-A6EC-E6114CEBC3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D9ED8D-D0A1-4756-8414-E7E2C72CC1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386844-C132-47AB-BE09-E6EC128F0CD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031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603F5B5-1DCA-4270-8797-ECD2308E2F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F2EF3D-A794-4C3C-8441-BC2D8AAB31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2DF76F-C78D-4745-9E85-1F981DE9D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05148E-C19B-4399-9365-0B8D6CABDC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8561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BE2D482-A88F-4524-B33C-D87E3ED889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6198F6F-EDA1-4CEC-8083-279E8F36D0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C93B119-FE41-4DC7-B18B-813BE9B8A4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48B5C0-1D38-4492-82F0-446A9341B6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783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B183717-507B-4143-B59E-403657BC78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6EF9CE9-7A92-4E4C-AEEB-BB7DBD14CC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18EFA91-E848-4FB4-BC0D-CAF139C1E3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16C1B0-E012-4599-A4B6-D10F1D58CA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450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CDC4BCE-5E6A-4B74-B0A5-B0E721A0E2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E85F1E-1F68-4C71-B12C-82672A32B4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2FDD6EE-EE8C-450F-AF09-29529E4CA3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057A1F-9C8E-46D3-B8A0-A32789190A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8050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A25B7E-F70C-4FC1-A86F-3FEC790AB0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2CDC9D-A1D9-49CA-B5C5-79A9038850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3B8916-8125-406D-8E78-ED050D59C0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6E4767-104B-460E-8B49-5BDA36351A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219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C16488E-A287-4C74-A708-858E6DFEF9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AF8D45D-85B8-4E56-96D5-C62EFA4407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748EDFA-FA2E-48DF-8165-3E750053EE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AC98D5-7010-42CA-A4AD-E160658160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9322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D46ADEC-E02C-498A-A0A6-1CE1746FCF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B54FF78-F548-407E-B70B-8C7A652160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ED585D6-D655-4451-B59D-6F7903197B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21FD5A-8E4A-4722-92D0-F49B85E4AD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3825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719E194-EA90-4308-9C28-6927AB15AF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0B88578-7D9D-4760-B09D-8D7B25122F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0FB7265-8046-4B2B-818F-82194967EE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7F5784-DECE-458C-BE96-5EBF942032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875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3DA948-EA70-4E93-9F96-93554C2F77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7C8991-3A86-448B-A355-5431242F35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B1A494-E49B-40AB-9DC8-BD440088C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302B72-8129-497E-B09D-A229D20716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6088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FD32CA-3088-496A-AA91-A53A93E035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7F04E9-96F7-4573-A0C5-A6231AE633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CE756A-10EE-49BC-8C10-331620A177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5D9539-3027-4308-96D7-6B71AE4AEA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7468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ED1DBC2-177E-44CE-BB78-06B40F07C1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E806EEF7-5D14-4C78-AABF-629DD0B86B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0BB41AF-BD47-43B8-B692-25E00354879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78B8D6D-7F0A-46CD-A817-521DD030C11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860BA7D-9085-4811-8355-FE807816785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F0659F-85FC-463D-AACA-85421937AA3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1.png"/><Relationship Id="rId2" Type="http://schemas.microsoft.com/office/2007/relationships/media" Target="../media/media12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4a"/><Relationship Id="rId7" Type="http://schemas.openxmlformats.org/officeDocument/2006/relationships/image" Target="../media/image1.png"/><Relationship Id="rId2" Type="http://schemas.microsoft.com/office/2007/relationships/media" Target="../media/media32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3.m4a"/><Relationship Id="rId7" Type="http://schemas.openxmlformats.org/officeDocument/2006/relationships/image" Target="../media/image1.png"/><Relationship Id="rId2" Type="http://schemas.microsoft.com/office/2007/relationships/media" Target="../media/media33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4.m4a"/><Relationship Id="rId7" Type="http://schemas.openxmlformats.org/officeDocument/2006/relationships/image" Target="../media/image1.png"/><Relationship Id="rId2" Type="http://schemas.microsoft.com/office/2007/relationships/media" Target="../media/media34.m4a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media35.m4a"/><Relationship Id="rId7" Type="http://schemas.openxmlformats.org/officeDocument/2006/relationships/image" Target="../media/image1.png"/><Relationship Id="rId2" Type="http://schemas.microsoft.com/office/2007/relationships/media" Target="../media/media35.m4a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media36.m4a"/><Relationship Id="rId7" Type="http://schemas.openxmlformats.org/officeDocument/2006/relationships/image" Target="../media/image1.png"/><Relationship Id="rId2" Type="http://schemas.microsoft.com/office/2007/relationships/media" Target="../media/media36.m4a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6.bin"/><Relationship Id="rId4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7.m4a"/><Relationship Id="rId7" Type="http://schemas.openxmlformats.org/officeDocument/2006/relationships/image" Target="../media/image1.png"/><Relationship Id="rId2" Type="http://schemas.microsoft.com/office/2007/relationships/media" Target="../media/media37.m4a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7.bin"/><Relationship Id="rId4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8.m4a"/><Relationship Id="rId7" Type="http://schemas.openxmlformats.org/officeDocument/2006/relationships/image" Target="../media/image1.png"/><Relationship Id="rId2" Type="http://schemas.microsoft.com/office/2007/relationships/media" Target="../media/media38.m4a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8.bin"/><Relationship Id="rId4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3969D182-65B7-44AE-9074-3877D445945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3600" dirty="0"/>
              <a:t>Вопросно-ответные системы</a:t>
            </a:r>
            <a:br>
              <a:rPr lang="ru-RU" altLang="ru-RU" sz="3600" dirty="0"/>
            </a:br>
            <a:r>
              <a:rPr lang="ru-RU" altLang="ru-RU" sz="3600" dirty="0"/>
              <a:t>в информационном поиске</a:t>
            </a:r>
            <a:br>
              <a:rPr lang="ru-RU" altLang="ru-RU" sz="3600" dirty="0"/>
            </a:br>
            <a:endParaRPr lang="ru-RU" altLang="ru-RU" sz="3600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BF6A5EF-3D9D-4E33-A116-799840933E3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827BAB6-571A-44A2-BDD2-24979CE9E4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CFE6488-821D-4124-A93B-F8B88D2457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8856663" cy="1081087"/>
          </a:xfrm>
        </p:spPr>
        <p:txBody>
          <a:bodyPr/>
          <a:lstStyle/>
          <a:p>
            <a:pPr eaLnBrk="1" hangingPunct="1"/>
            <a:r>
              <a:rPr lang="ru-RU" altLang="ru-RU" sz="3200"/>
              <a:t>Этапы работы </a:t>
            </a:r>
            <a:br>
              <a:rPr lang="ru-RU" altLang="ru-RU" sz="3200"/>
            </a:br>
            <a:r>
              <a:rPr lang="ru-RU" altLang="ru-RU" sz="3200"/>
              <a:t>вопросно-ответной системы</a:t>
            </a:r>
            <a:r>
              <a:rPr lang="en-US" altLang="ru-RU" sz="3200"/>
              <a:t>-1</a:t>
            </a:r>
            <a:endParaRPr lang="ru-RU" altLang="ru-RU" sz="3200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53C6351-F48B-42DD-B3DD-4AAC132730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447800"/>
            <a:ext cx="9036050" cy="5076825"/>
          </a:xfrm>
        </p:spPr>
        <p:txBody>
          <a:bodyPr/>
          <a:lstStyle/>
          <a:p>
            <a:pPr eaLnBrk="1" hangingPunct="1"/>
            <a:r>
              <a:rPr lang="ru-RU" altLang="ru-RU" sz="2400"/>
              <a:t>1. </a:t>
            </a:r>
            <a:r>
              <a:rPr lang="ru-RU" altLang="ru-RU" sz="2800"/>
              <a:t>Анализ вопроса</a:t>
            </a:r>
          </a:p>
          <a:p>
            <a:pPr lvl="1" eaLnBrk="1" hangingPunct="1"/>
            <a:r>
              <a:rPr lang="ru-RU" altLang="ru-RU" sz="2400"/>
              <a:t>определяется тип вопроса (вопрос времени, места, количества и другие) и тип ответа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Формируется запрос в информационно-поисковую систему</a:t>
            </a:r>
          </a:p>
          <a:p>
            <a:pPr eaLnBrk="1" hangingPunct="1"/>
            <a:r>
              <a:rPr lang="ru-RU" altLang="ru-RU" sz="2400"/>
              <a:t>2. </a:t>
            </a:r>
            <a:r>
              <a:rPr lang="ru-RU" altLang="ru-RU" sz="2800"/>
              <a:t>Поиск релевантных документов или абзацев информационно-поисковой системой</a:t>
            </a:r>
          </a:p>
          <a:p>
            <a:pPr lvl="1" eaLnBrk="1" hangingPunct="1"/>
            <a:r>
              <a:rPr lang="ru-RU" altLang="ru-RU" sz="2400"/>
              <a:t>формируется упорядоченный список наиболее релевантных документов (абзацев)</a:t>
            </a:r>
          </a:p>
          <a:p>
            <a:pPr lvl="1" eaLnBrk="1" hangingPunct="1"/>
            <a:r>
              <a:rPr lang="ru-RU" altLang="ru-RU" sz="2400"/>
              <a:t>выбирается первых n (например, n=100-1000) документов  (абзацев) для дальнейшей обработки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3C2B1E9-F58C-45AB-AC51-0EB1B04D6B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BC186B7-1195-49B7-AE16-33AC1D0FF0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8856663" cy="1081087"/>
          </a:xfrm>
        </p:spPr>
        <p:txBody>
          <a:bodyPr/>
          <a:lstStyle/>
          <a:p>
            <a:pPr eaLnBrk="1" hangingPunct="1"/>
            <a:r>
              <a:rPr lang="ru-RU" altLang="ru-RU" sz="3200"/>
              <a:t>Этапы работы вопросно-ответной системы</a:t>
            </a:r>
            <a:r>
              <a:rPr lang="en-US" altLang="ru-RU" sz="3200"/>
              <a:t>-2</a:t>
            </a:r>
            <a:endParaRPr lang="ru-RU" altLang="ru-RU" sz="3200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2655B7AF-B92F-4DC9-809C-4C2FC8166B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676400"/>
            <a:ext cx="9036050" cy="4848225"/>
          </a:xfrm>
        </p:spPr>
        <p:txBody>
          <a:bodyPr/>
          <a:lstStyle/>
          <a:p>
            <a:pPr eaLnBrk="1" hangingPunct="1"/>
            <a:r>
              <a:rPr lang="ru-RU" altLang="ru-RU" sz="2400"/>
              <a:t>3. А</a:t>
            </a:r>
            <a:r>
              <a:rPr lang="ru-RU" altLang="ru-RU" sz="2800"/>
              <a:t>нализ полученных документов</a:t>
            </a:r>
          </a:p>
          <a:p>
            <a:pPr lvl="1" eaLnBrk="1" hangingPunct="1"/>
            <a:r>
              <a:rPr lang="ru-RU" altLang="ru-RU" sz="2400"/>
              <a:t>содержит ли документ требуемый тип ответа</a:t>
            </a:r>
          </a:p>
          <a:p>
            <a:pPr lvl="1" eaLnBrk="1" hangingPunct="1"/>
            <a:r>
              <a:rPr lang="ru-RU" altLang="ru-RU" sz="2400"/>
              <a:t>Анализ предложений: близость слов ответа и вопроса, сходство синтаксических структур и т.п. </a:t>
            </a:r>
            <a:r>
              <a:rPr lang="ru-RU" altLang="ru-RU" sz="2000"/>
              <a:t> </a:t>
            </a:r>
          </a:p>
          <a:p>
            <a:pPr lvl="1" eaLnBrk="1" hangingPunct="1"/>
            <a:endParaRPr lang="ru-RU" altLang="ru-RU" sz="2400"/>
          </a:p>
          <a:p>
            <a:pPr eaLnBrk="1" hangingPunct="1"/>
            <a:r>
              <a:rPr lang="ru-RU" altLang="ru-RU" sz="2800"/>
              <a:t>4. Извлечение ответа заданного типа</a:t>
            </a:r>
          </a:p>
          <a:p>
            <a:pPr lvl="1" eaLnBrk="1" hangingPunct="1"/>
            <a:r>
              <a:rPr lang="ru-RU" altLang="ru-RU" sz="2400"/>
              <a:t>суммирование ответов от разных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CFD0FE9-ACCD-4F83-9BF7-81BC469FFB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:a16="http://schemas.microsoft.com/office/drawing/2014/main" id="{6ED23756-3B09-46FD-BCC4-76E8720EF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026" name="Object 3">
            <a:extLst>
              <a:ext uri="{FF2B5EF4-FFF2-40B4-BE49-F238E27FC236}">
                <a16:creationId xmlns:a16="http://schemas.microsoft.com/office/drawing/2014/main" id="{2DD506DF-9753-4FD3-B8C1-1558D5CAD0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476250"/>
          <a:ext cx="8424863" cy="547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Слайд" r:id="rId5" imgW="4572000" imgH="3429000" progId="PowerPoint.Slide.8">
                  <p:embed/>
                </p:oleObj>
              </mc:Choice>
              <mc:Fallback>
                <p:oleObj name="Слайд" r:id="rId5" imgW="4572000" imgH="3429000" progId="PowerPoint.Slid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76250"/>
                        <a:ext cx="8424863" cy="547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4">
            <a:extLst>
              <a:ext uri="{FF2B5EF4-FFF2-40B4-BE49-F238E27FC236}">
                <a16:creationId xmlns:a16="http://schemas.microsoft.com/office/drawing/2014/main" id="{FC4C8375-0482-4216-973E-80D42AB44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260350"/>
            <a:ext cx="7921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/>
              <a:t>Схема вопросно-ответной системы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B8CAB83-16E2-4F03-BF21-5321FAEA585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ACF9076-B368-4A7E-912E-D5BC67F301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вопросов-1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6C287D3B-5CAE-44E3-9E54-D0A2389EF7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 типа почему</a:t>
            </a:r>
          </a:p>
          <a:p>
            <a:pPr lvl="1" eaLnBrk="1" hangingPunct="1"/>
            <a:r>
              <a:rPr lang="ru-RU" altLang="ru-RU" sz="2400">
                <a:cs typeface="Times New Roman" panose="02020603050405020304" pitchFamily="18" charset="0"/>
              </a:rPr>
              <a:t>по какой причине, на каком основании, с какой целью, какова причина, какова цель, зачем, для чего, из-за чего, благодаря чему, и т.п. все предлоги из типа фрагм.</a:t>
            </a:r>
          </a:p>
          <a:p>
            <a:pPr lvl="1" eaLnBrk="1" hangingPunct="1"/>
            <a:r>
              <a:rPr lang="ru-RU" altLang="ru-RU" sz="2400">
                <a:cs typeface="Times New Roman" panose="02020603050405020304" pitchFamily="18" charset="0"/>
              </a:rPr>
              <a:t>что + (вызвать/ вызывать/ обуславливать/ обусловить/ определить/ определять/ повлечь/ повлиять/ породить/  порождать/  привести/  приводить/ способствовать</a:t>
            </a:r>
            <a:r>
              <a:rPr lang="ru-RU" altLang="ru-RU" sz="2400"/>
              <a:t>)</a:t>
            </a:r>
            <a:r>
              <a:rPr lang="ru-RU" altLang="ru-RU"/>
              <a:t> </a:t>
            </a:r>
          </a:p>
          <a:p>
            <a:pPr eaLnBrk="1" hangingPunct="1"/>
            <a:r>
              <a:rPr lang="ru-RU" altLang="ru-RU" sz="2800"/>
              <a:t>Вопрос типа когда</a:t>
            </a:r>
          </a:p>
          <a:p>
            <a:pPr lvl="1" eaLnBrk="1" hangingPunct="1"/>
            <a:r>
              <a:rPr lang="ru-RU" altLang="ru-RU" sz="2400">
                <a:cs typeface="Times New Roman" panose="02020603050405020304" pitchFamily="18" charset="0"/>
              </a:rPr>
              <a:t>в какое время </a:t>
            </a:r>
            <a:r>
              <a:rPr lang="ru-RU" altLang="ru-RU" sz="2400"/>
              <a:t>(</a:t>
            </a:r>
            <a:r>
              <a:rPr lang="ru-RU" altLang="ru-RU" sz="2400">
                <a:cs typeface="Times New Roman" panose="02020603050405020304" pitchFamily="18" charset="0"/>
              </a:rPr>
              <a:t>_ / случиться / происходить / быть / произойти /cовершиться / случаться / приключиться / приключаться ; с какого времени, до какого времени /  к какому сроку / к какому времени</a:t>
            </a:r>
            <a:r>
              <a:rPr lang="ru-RU" altLang="ru-RU" sz="2400"/>
              <a:t>)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3C9DAC1-C549-49E3-A2BD-64CF6E0F3B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0D8574E-5E28-4227-A084-629210F6E3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86836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вопросов-2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7344A46F-33CD-45B1-B2A8-503CA3EAB4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«где»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«как»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«кто»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«что такое»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«куда»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«сколько»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«какой параметр»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«что»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типа «как называется»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Вопрос на сравнение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B254DD4-A173-4B7E-A605-71D61AA7B3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ADAB67FD-4CB9-427B-AD93-2C21660D2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ответов-1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510D084C-4C0A-41D2-97EF-DF8715D38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Имя</a:t>
            </a:r>
          </a:p>
          <a:p>
            <a:pPr lvl="1" eaLnBrk="1" hangingPunct="1"/>
            <a:r>
              <a:rPr lang="ru-RU" altLang="ru-RU" sz="2000" dirty="0"/>
              <a:t>Имя человека (вопрос Кто?)</a:t>
            </a:r>
          </a:p>
          <a:p>
            <a:pPr lvl="1" eaLnBrk="1" hangingPunct="1"/>
            <a:r>
              <a:rPr lang="ru-RU" altLang="ru-RU" sz="2000" dirty="0"/>
              <a:t>Название организации</a:t>
            </a:r>
          </a:p>
          <a:p>
            <a:pPr lvl="1" eaLnBrk="1" hangingPunct="1"/>
            <a:r>
              <a:rPr lang="ru-RU" altLang="ru-RU" sz="2000" dirty="0"/>
              <a:t>Название товара</a:t>
            </a:r>
          </a:p>
          <a:p>
            <a:pPr eaLnBrk="1" hangingPunct="1"/>
            <a:r>
              <a:rPr lang="ru-RU" altLang="ru-RU" sz="2400" dirty="0"/>
              <a:t>Выражение из списка </a:t>
            </a:r>
          </a:p>
          <a:p>
            <a:pPr lvl="1" eaLnBrk="1" hangingPunct="1"/>
            <a:r>
              <a:rPr lang="ru-RU" altLang="ru-RU" sz="2000" dirty="0"/>
              <a:t>Список месяцев</a:t>
            </a:r>
          </a:p>
          <a:p>
            <a:pPr lvl="1" eaLnBrk="1" hangingPunct="1"/>
            <a:r>
              <a:rPr lang="ru-RU" altLang="ru-RU" sz="2000" dirty="0"/>
              <a:t>Список государств</a:t>
            </a:r>
          </a:p>
          <a:p>
            <a:pPr eaLnBrk="1" hangingPunct="1"/>
            <a:r>
              <a:rPr lang="ru-RU" altLang="ru-RU" sz="2400" dirty="0"/>
              <a:t>Число</a:t>
            </a:r>
          </a:p>
          <a:p>
            <a:pPr lvl="1" eaLnBrk="1" hangingPunct="1"/>
            <a:r>
              <a:rPr lang="ru-RU" altLang="ru-RU" sz="2000" dirty="0"/>
              <a:t>Календарные даты</a:t>
            </a:r>
          </a:p>
          <a:p>
            <a:pPr lvl="1" eaLnBrk="1" hangingPunct="1"/>
            <a:r>
              <a:rPr lang="ru-RU" altLang="ru-RU" sz="2000" dirty="0"/>
              <a:t>Число с единицами измерения</a:t>
            </a:r>
          </a:p>
          <a:p>
            <a:pPr eaLnBrk="1" hangingPunct="1"/>
            <a:r>
              <a:rPr lang="ru-RU" altLang="ru-RU" sz="2400" dirty="0"/>
              <a:t>Фрагменты предложения</a:t>
            </a:r>
          </a:p>
          <a:p>
            <a:pPr lvl="1" eaLnBrk="1" hangingPunct="1"/>
            <a:r>
              <a:rPr lang="ru-RU" altLang="ru-RU" sz="2000" dirty="0"/>
              <a:t>Именные группы (из-за болезни)</a:t>
            </a:r>
          </a:p>
          <a:p>
            <a:pPr lvl="1" eaLnBrk="1" hangingPunct="1"/>
            <a:r>
              <a:rPr lang="ru-RU" altLang="ru-RU" sz="2000" dirty="0"/>
              <a:t>Обороты (потому что …)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9F54869-FEAD-4F35-B388-03EC1F309D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DE043BA-3132-4616-A1D6-63BBC761A8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ответов на вопрос «когда»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27751A3B-5F3B-4904-8C4C-B268158925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Ответ типа ФРАГМЕНТ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в начале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в конце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в то время как …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Ответ типа СПИСОК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день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ночь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Утро…</a:t>
            </a:r>
            <a:endParaRPr lang="ru-RU" altLang="ru-RU" sz="2400" b="1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Ответ типа ЧИСЛО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Даты, точное время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BAA3BB4-FC73-497E-ADBF-1C486924B3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DA3BFCD6-20FC-4D38-9A22-FB4E6CD07F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Таксономия ответов (</a:t>
            </a:r>
            <a:r>
              <a:rPr lang="en-US" altLang="ru-RU" sz="3600"/>
              <a:t>Li, Roth, 2002)</a:t>
            </a:r>
            <a:endParaRPr lang="ru-RU" altLang="ru-RU" sz="3600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E4BAACAB-0883-4B50-B536-B952E4123F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ru-RU" altLang="ru-RU"/>
              <a:t>6 классов верхнего уровня</a:t>
            </a:r>
          </a:p>
          <a:p>
            <a:pPr lvl="1"/>
            <a:r>
              <a:rPr lang="ru-RU" altLang="ru-RU"/>
              <a:t>Сокращение, сущность,  определение,  человек, место, число</a:t>
            </a:r>
            <a:endParaRPr lang="en-US" altLang="ru-RU"/>
          </a:p>
          <a:p>
            <a:r>
              <a:rPr lang="en-US" altLang="ru-RU"/>
              <a:t> 50 </a:t>
            </a:r>
            <a:r>
              <a:rPr lang="ru-RU" altLang="ru-RU"/>
              <a:t>классов второго уровня</a:t>
            </a:r>
          </a:p>
          <a:p>
            <a:pPr lvl="1"/>
            <a:r>
              <a:rPr lang="ru-RU" altLang="ru-RU"/>
              <a:t>Место: город, страна, гора</a:t>
            </a:r>
          </a:p>
          <a:p>
            <a:pPr lvl="1"/>
            <a:r>
              <a:rPr lang="ru-RU" altLang="ru-RU"/>
              <a:t>Человек: группа, титул, персона,</a:t>
            </a:r>
          </a:p>
          <a:p>
            <a:pPr lvl="1"/>
            <a:r>
              <a:rPr lang="ru-RU" altLang="ru-RU"/>
              <a:t>Сущность: животное, тело, цвет, валюта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3B6C8D2-CD1F-4878-930A-7B2527730E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E4D619C9-5F13-4D77-B007-DF373A45BE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200"/>
              <a:t>Типы ответов (</a:t>
            </a:r>
            <a:r>
              <a:rPr lang="en-US" altLang="ru-RU" sz="3200"/>
              <a:t>Li, Roth, 2002)</a:t>
            </a:r>
            <a:endParaRPr lang="ru-RU" altLang="ru-RU" sz="3200"/>
          </a:p>
        </p:txBody>
      </p:sp>
      <p:pic>
        <p:nvPicPr>
          <p:cNvPr id="27651" name="Picture 4">
            <a:extLst>
              <a:ext uri="{FF2B5EF4-FFF2-40B4-BE49-F238E27FC236}">
                <a16:creationId xmlns:a16="http://schemas.microsoft.com/office/drawing/2014/main" id="{79230C90-42EA-451C-88C9-89CB7381D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82073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ABBA422-837D-4787-9506-D8BD6B3544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186046A8-9446-46B5-B22C-6D2D01D20F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/>
              <a:t>Как можно выделить в вопросе тип ответа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9AC9AE21-2A8E-4531-BCB9-812A6AA054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5327650"/>
          </a:xfrm>
        </p:spPr>
        <p:txBody>
          <a:bodyPr/>
          <a:lstStyle/>
          <a:p>
            <a:r>
              <a:rPr lang="ru-RU" altLang="ru-RU" sz="2400" dirty="0"/>
              <a:t>1) </a:t>
            </a:r>
            <a:r>
              <a:rPr lang="ru-RU" altLang="ru-RU" sz="2800" dirty="0"/>
              <a:t>Написать правила</a:t>
            </a:r>
          </a:p>
          <a:p>
            <a:pPr lvl="1"/>
            <a:r>
              <a:rPr lang="ru-RU" altLang="ru-RU" sz="2400" dirty="0"/>
              <a:t>Регулярное выражение</a:t>
            </a:r>
          </a:p>
          <a:p>
            <a:pPr lvl="1"/>
            <a:r>
              <a:rPr lang="ru-RU" altLang="ru-RU" sz="2400" dirty="0"/>
              <a:t>Анализ существительных после вопросительного слова</a:t>
            </a:r>
          </a:p>
          <a:p>
            <a:pPr lvl="1"/>
            <a:endParaRPr lang="ru-RU" altLang="ru-RU" sz="2400" dirty="0"/>
          </a:p>
          <a:p>
            <a:r>
              <a:rPr lang="ru-RU" altLang="ru-RU" sz="2400" dirty="0"/>
              <a:t>2) </a:t>
            </a:r>
            <a:r>
              <a:rPr lang="ru-RU" altLang="ru-RU" sz="2800" dirty="0"/>
              <a:t>Машинное обучение</a:t>
            </a:r>
          </a:p>
          <a:p>
            <a:pPr lvl="1"/>
            <a:r>
              <a:rPr lang="ru-RU" altLang="ru-RU" sz="2400" dirty="0"/>
              <a:t>Коллекция вопросов и ответов  с разметкой по типам ответов</a:t>
            </a:r>
          </a:p>
          <a:p>
            <a:pPr lvl="1"/>
            <a:r>
              <a:rPr lang="ru-RU" altLang="ru-RU" sz="2400" dirty="0"/>
              <a:t>Признаки</a:t>
            </a:r>
          </a:p>
          <a:p>
            <a:pPr lvl="2"/>
            <a:r>
              <a:rPr lang="ru-RU" altLang="ru-RU" sz="2000" dirty="0"/>
              <a:t>Тип вопросительного слова</a:t>
            </a:r>
          </a:p>
          <a:p>
            <a:pPr lvl="2"/>
            <a:r>
              <a:rPr lang="ru-RU" altLang="ru-RU" sz="2000" dirty="0"/>
              <a:t>Части речи</a:t>
            </a:r>
          </a:p>
          <a:p>
            <a:pPr lvl="2"/>
            <a:r>
              <a:rPr lang="ru-RU" altLang="ru-RU" sz="2000" dirty="0"/>
              <a:t>Именованные сущности и др.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96F8F0E-3F51-48AA-8566-BBAE4831E5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3FD7EAB-2CB4-453D-8193-7C3B228787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Вопросно-ответные системы</a:t>
            </a:r>
            <a:br>
              <a:rPr lang="ru-RU" altLang="ru-RU" sz="3200"/>
            </a:br>
            <a:r>
              <a:rPr lang="ru-RU" altLang="ru-RU" sz="3200"/>
              <a:t>задача с 60-х годов </a:t>
            </a:r>
            <a:br>
              <a:rPr lang="ru-RU" altLang="ru-RU" sz="3200"/>
            </a:br>
            <a:r>
              <a:rPr lang="ru-RU" altLang="ru-RU" sz="2400"/>
              <a:t>(рис. из работы 1964 года)</a:t>
            </a:r>
            <a:r>
              <a:rPr lang="ru-RU" altLang="ru-RU" sz="3200"/>
              <a:t> </a:t>
            </a:r>
            <a:r>
              <a:rPr lang="ru-RU" altLang="ru-RU" sz="4000"/>
              <a:t> </a:t>
            </a:r>
          </a:p>
        </p:txBody>
      </p:sp>
      <p:pic>
        <p:nvPicPr>
          <p:cNvPr id="11267" name="Picture 5">
            <a:extLst>
              <a:ext uri="{FF2B5EF4-FFF2-40B4-BE49-F238E27FC236}">
                <a16:creationId xmlns:a16="http://schemas.microsoft.com/office/drawing/2014/main" id="{B94688B7-3B20-40AB-8A7B-3FAC95B63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28775"/>
            <a:ext cx="8713788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10C34FA-C5AC-4F8B-A6BD-2FCB5E919F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907887DF-1EE5-415A-B392-E2DACADAA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863600"/>
          </a:xfrm>
        </p:spPr>
        <p:txBody>
          <a:bodyPr/>
          <a:lstStyle/>
          <a:p>
            <a:r>
              <a:rPr lang="ru-RU" altLang="ru-RU" sz="3200"/>
              <a:t>Формирование запроса в поисковую систему 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35174681-EE59-4E58-A7D7-F14772BFDF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18488" cy="5256212"/>
          </a:xfrm>
        </p:spPr>
        <p:txBody>
          <a:bodyPr/>
          <a:lstStyle/>
          <a:p>
            <a:r>
              <a:rPr lang="ru-RU" altLang="ru-RU" sz="2800"/>
              <a:t>Нужно отобрать самые значимые слова</a:t>
            </a:r>
          </a:p>
          <a:p>
            <a:pPr lvl="1"/>
            <a:r>
              <a:rPr lang="ru-RU" altLang="ru-RU" sz="2400"/>
              <a:t>Векторная модель не всегда может отобрать наиболее значимые слова</a:t>
            </a:r>
          </a:p>
          <a:p>
            <a:r>
              <a:rPr lang="en-US" altLang="ru-RU" sz="2800"/>
              <a:t>(Moldovan et</a:t>
            </a:r>
            <a:r>
              <a:rPr lang="ru-RU" altLang="ru-RU" sz="2800"/>
              <a:t> </a:t>
            </a:r>
            <a:r>
              <a:rPr lang="en-US" altLang="ru-RU" sz="2800"/>
              <a:t>al, 1999)</a:t>
            </a:r>
            <a:r>
              <a:rPr lang="ru-RU" altLang="ru-RU" sz="2800"/>
              <a:t> итеративно пополняем  пока находится нужное число документов (1000)</a:t>
            </a:r>
          </a:p>
          <a:p>
            <a:pPr lvl="1"/>
            <a:r>
              <a:rPr lang="ru-RU" altLang="ru-RU" sz="2400"/>
              <a:t>Выражения в кавычках</a:t>
            </a:r>
          </a:p>
          <a:p>
            <a:pPr lvl="1"/>
            <a:r>
              <a:rPr lang="ru-RU" altLang="ru-RU" sz="2400"/>
              <a:t>Слова из именованных сущностей</a:t>
            </a:r>
          </a:p>
          <a:p>
            <a:pPr lvl="1"/>
            <a:r>
              <a:rPr lang="ru-RU" altLang="ru-RU" sz="2400"/>
              <a:t>Существительные и прилагательные</a:t>
            </a:r>
          </a:p>
          <a:p>
            <a:pPr lvl="1"/>
            <a:r>
              <a:rPr lang="ru-RU" altLang="ru-RU" sz="2400"/>
              <a:t>Глаголы</a:t>
            </a:r>
          </a:p>
          <a:p>
            <a:pPr lvl="1"/>
            <a:r>
              <a:rPr lang="ru-RU" altLang="ru-RU" sz="2400"/>
              <a:t>Наречия</a:t>
            </a:r>
          </a:p>
          <a:p>
            <a:pPr lvl="1"/>
            <a:r>
              <a:rPr lang="ru-RU" altLang="ru-RU" sz="2400"/>
              <a:t>Остальное</a:t>
            </a:r>
            <a:endParaRPr lang="en-US" altLang="ru-RU" sz="2400"/>
          </a:p>
          <a:p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FAB0885-61B2-41A6-94E7-85E24F6BBB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EB76DA9-47BA-413E-9B94-39DFA6FEC9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200"/>
              <a:t>Ранжирование предложений</a:t>
            </a:r>
            <a:r>
              <a:rPr lang="en-US" altLang="ru-RU" sz="3200"/>
              <a:t>/</a:t>
            </a:r>
            <a:r>
              <a:rPr lang="ru-RU" altLang="ru-RU" sz="3200"/>
              <a:t>абзацев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13BF7FE4-BF7D-49D6-9185-E4A7AEE25C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r>
              <a:rPr lang="ru-RU" altLang="ru-RU" sz="2800"/>
              <a:t>После ответа системы нужно выделить предложение (абзац), в котором возможно находится ответ</a:t>
            </a:r>
          </a:p>
          <a:p>
            <a:r>
              <a:rPr lang="ru-RU" altLang="ru-RU" sz="2800"/>
              <a:t>Признаки</a:t>
            </a:r>
          </a:p>
          <a:p>
            <a:pPr lvl="1"/>
            <a:r>
              <a:rPr lang="ru-RU" altLang="ru-RU" sz="2400"/>
              <a:t>Число слов запроса во фрагменте</a:t>
            </a:r>
          </a:p>
          <a:p>
            <a:pPr lvl="1"/>
            <a:r>
              <a:rPr lang="ru-RU" altLang="ru-RU" sz="2400"/>
              <a:t>Близость между словами запроса</a:t>
            </a:r>
          </a:p>
          <a:p>
            <a:pPr lvl="1"/>
            <a:r>
              <a:rPr lang="ru-RU" altLang="ru-RU" sz="2400"/>
              <a:t>Наиболее длинная последовательность слов запроса</a:t>
            </a:r>
          </a:p>
          <a:p>
            <a:pPr lvl="1"/>
            <a:r>
              <a:rPr lang="ru-RU" altLang="ru-RU" sz="2400"/>
              <a:t>Ранк документа в выдаче</a:t>
            </a:r>
          </a:p>
          <a:p>
            <a:pPr lvl="1"/>
            <a:r>
              <a:rPr lang="ru-RU" altLang="ru-RU" sz="2400"/>
              <a:t>И др.</a:t>
            </a:r>
          </a:p>
          <a:p>
            <a:pPr lvl="1"/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5944F56-DADE-4AD1-A933-D17A0E9868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8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20EA1598-B88A-45D7-B199-FEFF39059C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620000" cy="838200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Вопросно-ответные системы: </a:t>
            </a:r>
            <a:br>
              <a:rPr lang="ru-RU" altLang="ru-RU" sz="2800"/>
            </a:br>
            <a:r>
              <a:rPr lang="ru-RU" altLang="ru-RU" sz="2800"/>
              <a:t>что можно отбросить из вопроса</a:t>
            </a:r>
            <a:endParaRPr lang="en-US" altLang="ru-RU" sz="2800"/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D87342BD-F3E3-4EDC-BD13-0DF197B4D1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54864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US" altLang="ru-RU" sz="2400"/>
              <a:t>Кто из великих целителей прошлого написал трактат </a:t>
            </a:r>
            <a:br>
              <a:rPr lang="ru-RU" altLang="ru-RU" sz="2400"/>
            </a:br>
            <a:r>
              <a:rPr lang="en-US" altLang="ru-RU" sz="2400"/>
              <a:t>"О медицине“?</a:t>
            </a:r>
          </a:p>
          <a:p>
            <a:pPr eaLnBrk="1" hangingPunct="1">
              <a:buClr>
                <a:schemeClr val="tx1"/>
              </a:buClr>
            </a:pPr>
            <a:endParaRPr lang="en-US" altLang="ru-RU" sz="2400"/>
          </a:p>
          <a:p>
            <a:pPr eaLnBrk="1" hangingPunct="1">
              <a:buClr>
                <a:schemeClr val="tx1"/>
              </a:buClr>
            </a:pPr>
            <a:r>
              <a:rPr lang="en-US" altLang="ru-RU" sz="2400" i="1"/>
              <a:t>ЦЕЛЬС (Celsus) Авл Корнелий (I в. до н. э.), древнеримский автор энциклопедических трудов </a:t>
            </a:r>
            <a:r>
              <a:rPr lang="ru-RU" altLang="ru-RU" sz="2400" i="1"/>
              <a:t>«</a:t>
            </a:r>
            <a:r>
              <a:rPr lang="en-US" altLang="ru-RU" sz="2400" i="1"/>
              <a:t>Artes</a:t>
            </a:r>
            <a:r>
              <a:rPr lang="ru-RU" altLang="ru-RU" sz="2400" i="1"/>
              <a:t>» </a:t>
            </a:r>
            <a:r>
              <a:rPr lang="en-US" altLang="ru-RU" sz="2400" i="1"/>
              <a:t>(сохранился </a:t>
            </a:r>
            <a:r>
              <a:rPr lang="en-US" altLang="ru-RU" sz="2400" b="1" i="1"/>
              <a:t>трактат</a:t>
            </a:r>
            <a:r>
              <a:rPr lang="en-US" altLang="ru-RU" sz="2400" i="1"/>
              <a:t> "</a:t>
            </a:r>
            <a:r>
              <a:rPr lang="en-US" altLang="ru-RU" sz="2400" b="1" i="1"/>
              <a:t>О медицине</a:t>
            </a:r>
            <a:r>
              <a:rPr lang="en-US" altLang="ru-RU" sz="2400" i="1"/>
              <a:t>", </a:t>
            </a:r>
            <a:br>
              <a:rPr lang="ru-RU" altLang="ru-RU" sz="2400" i="1"/>
            </a:br>
            <a:r>
              <a:rPr lang="en-US" altLang="ru-RU" sz="2400" i="1"/>
              <a:t>книги 1 - 8, с ценными сведениями по гигиене, хирургии, дерматологии).</a:t>
            </a:r>
          </a:p>
          <a:p>
            <a:pPr eaLnBrk="1" hangingPunct="1">
              <a:buClr>
                <a:schemeClr val="tx1"/>
              </a:buClr>
            </a:pPr>
            <a:endParaRPr lang="en-US" altLang="ru-RU" sz="2400" i="1"/>
          </a:p>
          <a:p>
            <a:pPr eaLnBrk="1" hangingPunct="1">
              <a:buClr>
                <a:schemeClr val="tx1"/>
              </a:buClr>
            </a:pPr>
            <a:r>
              <a:rPr lang="en-US" altLang="ru-RU" sz="2400"/>
              <a:t> </a:t>
            </a:r>
            <a:r>
              <a:rPr lang="en-US" altLang="ru-RU" sz="2400" i="1"/>
              <a:t>А.Е. Ферсман приводит отрывок из </a:t>
            </a:r>
            <a:r>
              <a:rPr lang="en-US" altLang="ru-RU" sz="2400" b="1" i="1"/>
              <a:t>трактата</a:t>
            </a:r>
            <a:r>
              <a:rPr lang="en-US" altLang="ru-RU" sz="2400" i="1"/>
              <a:t> "Сокровищница лекарств",</a:t>
            </a:r>
            <a:r>
              <a:rPr lang="ru-RU" altLang="ru-RU" sz="2400" i="1"/>
              <a:t> </a:t>
            </a:r>
            <a:br>
              <a:rPr lang="ru-RU" altLang="ru-RU" sz="2400" i="1"/>
            </a:br>
            <a:r>
              <a:rPr lang="en-US" altLang="ru-RU" sz="2400" b="1" i="1"/>
              <a:t> написанного</a:t>
            </a:r>
            <a:r>
              <a:rPr lang="en-US" altLang="ru-RU" sz="2400" i="1"/>
              <a:t> арабским </a:t>
            </a:r>
            <a:r>
              <a:rPr lang="en-US" altLang="ru-RU" sz="2400" b="1" i="1"/>
              <a:t>целителем</a:t>
            </a:r>
            <a:r>
              <a:rPr lang="en-US" altLang="ru-RU" sz="2400" i="1"/>
              <a:t> около тысячи лет</a:t>
            </a:r>
            <a:r>
              <a:rPr lang="ru-RU" altLang="ru-RU" sz="2400" i="1"/>
              <a:t> </a:t>
            </a:r>
            <a:br>
              <a:rPr lang="ru-RU" altLang="ru-RU" sz="2400" i="1"/>
            </a:br>
            <a:r>
              <a:rPr lang="en-US" altLang="ru-RU" sz="2400" i="1"/>
              <a:t> назад: "Ношение бирюзы,</a:t>
            </a:r>
            <a:r>
              <a:rPr lang="ru-RU" altLang="ru-RU" sz="2400" i="1"/>
              <a:t> ….</a:t>
            </a:r>
            <a:endParaRPr lang="en-US" altLang="ru-RU" sz="2400" i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75B0C70-B1D7-4BE1-822F-E44BF68E2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E97F168-70BC-483E-B9A4-F6747E13B2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Вопросно-ответные системы: </a:t>
            </a:r>
            <a:br>
              <a:rPr lang="ru-RU" altLang="ru-RU" sz="2800"/>
            </a:br>
            <a:r>
              <a:rPr lang="ru-RU" altLang="ru-RU" sz="2800"/>
              <a:t>нужно найти конкретный ответ, </a:t>
            </a:r>
            <a:br>
              <a:rPr lang="ru-RU" altLang="ru-RU" sz="2800"/>
            </a:br>
            <a:r>
              <a:rPr lang="ru-RU" altLang="ru-RU" sz="2800"/>
              <a:t>зависящий от вопроса</a:t>
            </a:r>
            <a:endParaRPr lang="en-US" altLang="ru-RU" sz="2800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0F724DF-183D-4251-A417-AE865FDCD8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991600" cy="54102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US" altLang="ru-RU" sz="2400"/>
              <a:t>Где находится Море космонавтов?</a:t>
            </a:r>
          </a:p>
          <a:p>
            <a:pPr eaLnBrk="1" hangingPunct="1">
              <a:spcBef>
                <a:spcPct val="45000"/>
              </a:spcBef>
              <a:buClr>
                <a:schemeClr val="tx1"/>
              </a:buClr>
            </a:pPr>
            <a:r>
              <a:rPr lang="ru-RU" altLang="ru-RU" sz="2400" i="1"/>
              <a:t>Ответ: </a:t>
            </a:r>
            <a:r>
              <a:rPr lang="en-US" altLang="ru-RU" sz="2400" i="1"/>
              <a:t>Главная база Советской антарктической экспедиции находится в западной части Земли Эндерби, на южном берегу залива Алашеева моря Космонавтов. </a:t>
            </a:r>
            <a:endParaRPr lang="ru-RU" altLang="ru-RU" sz="2400" i="1"/>
          </a:p>
          <a:p>
            <a:pPr eaLnBrk="1" hangingPunct="1">
              <a:spcBef>
                <a:spcPct val="45000"/>
              </a:spcBef>
              <a:buClr>
                <a:schemeClr val="tx1"/>
              </a:buClr>
            </a:pPr>
            <a:endParaRPr lang="ru-RU" altLang="ru-RU" sz="2400"/>
          </a:p>
          <a:p>
            <a:pPr eaLnBrk="1" hangingPunct="1">
              <a:buClr>
                <a:schemeClr val="tx1"/>
              </a:buClr>
            </a:pPr>
            <a:r>
              <a:rPr lang="ru-RU" altLang="ru-RU" sz="2400">
                <a:cs typeface="Times New Roman" panose="02020603050405020304" pitchFamily="18" charset="0"/>
              </a:rPr>
              <a:t>Какая организация разработала браузер MOSAIC?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ru-RU" altLang="ru-RU" sz="2400" i="1">
                <a:cs typeface="Times New Roman" panose="02020603050405020304" pitchFamily="18" charset="0"/>
              </a:rPr>
              <a:t>Ответ:</a:t>
            </a:r>
            <a:r>
              <a:rPr lang="ru-RU" altLang="ru-RU" sz="2400" i="1"/>
              <a:t> </a:t>
            </a:r>
            <a:r>
              <a:rPr lang="ru-RU" altLang="ru-RU" sz="2400" i="1">
                <a:cs typeface="Times New Roman" panose="02020603050405020304" pitchFamily="18" charset="0"/>
              </a:rPr>
              <a:t>Компания Spyglass сообщила, что Sony будет использовать ее встроенный Web-браузер и другое программное обеспечение в телевизионных компьютерных приставках. Spyglass разработала браузер Mosaic - один из первых Web-браузеров, однако в последние годы она перенесла свое внимание на рынок устройств доступа к Сети.</a:t>
            </a:r>
            <a:r>
              <a:rPr lang="en-US" altLang="ru-RU" sz="2400" i="1"/>
              <a:t>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4643C64-8613-4920-8E6E-AE2EDDAAB3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F2F4FEC-3ED0-43F8-8C42-7528066AA0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Вопросно-ответные системы: </a:t>
            </a:r>
            <a:br>
              <a:rPr lang="ru-RU" altLang="ru-RU" sz="2800"/>
            </a:br>
            <a:r>
              <a:rPr lang="ru-RU" altLang="ru-RU" sz="2800"/>
              <a:t>лексические замены</a:t>
            </a:r>
            <a:endParaRPr lang="en-US" altLang="ru-RU" sz="280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10DF8234-D7ED-41C2-B54E-F0AE26C75B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7772400" cy="49530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ru-RU" altLang="ru-RU" sz="2800"/>
              <a:t>Как умер Сократ?</a:t>
            </a:r>
          </a:p>
          <a:p>
            <a:pPr eaLnBrk="1" hangingPunct="1">
              <a:buClr>
                <a:schemeClr val="tx1"/>
              </a:buClr>
            </a:pPr>
            <a:r>
              <a:rPr lang="ru-RU" altLang="ru-RU" sz="2800" i="1"/>
              <a:t>Сократ был отравлен</a:t>
            </a:r>
          </a:p>
          <a:p>
            <a:pPr eaLnBrk="1" hangingPunct="1"/>
            <a:endParaRPr lang="ru-RU" altLang="ru-RU" sz="2800"/>
          </a:p>
          <a:p>
            <a:pPr eaLnBrk="1" hangingPunct="1"/>
            <a:endParaRPr lang="ru-RU" altLang="ru-RU" sz="2800"/>
          </a:p>
          <a:p>
            <a:pPr eaLnBrk="1" hangingPunct="1">
              <a:buClr>
                <a:schemeClr val="tx1"/>
              </a:buClr>
            </a:pPr>
            <a:r>
              <a:rPr lang="ru-RU" altLang="ru-RU" sz="2800"/>
              <a:t>Почему электрические батареи быстрее разряжаются на холоде?</a:t>
            </a:r>
          </a:p>
          <a:p>
            <a:pPr eaLnBrk="1" hangingPunct="1">
              <a:buClr>
                <a:schemeClr val="tx1"/>
              </a:buClr>
            </a:pPr>
            <a:r>
              <a:rPr lang="ru-RU" altLang="ru-RU" sz="2800" i="1"/>
              <a:t>Батарейки быстрее садятся на морозе, потому что ….</a:t>
            </a:r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3D0A332-E9FD-4D68-8AB0-C803ED3E53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A0FE1009-3863-4E6A-98B5-CAD8AC868C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pPr eaLnBrk="1" hangingPunct="1"/>
            <a:r>
              <a:rPr lang="ru-RU" altLang="ru-RU" sz="2400"/>
              <a:t>Вопросно-ответные системы: </a:t>
            </a:r>
            <a:br>
              <a:rPr lang="ru-RU" altLang="ru-RU" sz="2400"/>
            </a:br>
            <a:r>
              <a:rPr lang="ru-RU" altLang="ru-RU" sz="2400"/>
              <a:t>сложные случаи</a:t>
            </a:r>
            <a:endParaRPr lang="en-US" altLang="ru-RU" sz="2400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93CAF54E-B9E3-4DE4-8CF9-10AA943029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8991600" cy="5867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 b="1"/>
              <a:t>Глубокий семантический анализ предложения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endParaRPr lang="ru-RU" altLang="ru-RU" sz="2400" b="1"/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 b="1"/>
              <a:t>Кто был первым лауреатом Нобелевской премии по физике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ru-RU" altLang="ru-RU" sz="2400" b="1"/>
              <a:t>   </a:t>
            </a:r>
            <a:r>
              <a:rPr lang="ru-RU" altLang="ru-RU" sz="2400" i="1"/>
              <a:t>Он стал первым после Михаила Горбачева российским лауреатом</a:t>
            </a:r>
            <a:r>
              <a:rPr lang="en-US" altLang="ru-RU" sz="2400" i="1"/>
              <a:t> </a:t>
            </a:r>
            <a:r>
              <a:rPr lang="ru-RU" altLang="ru-RU" sz="2400" i="1"/>
              <a:t>Нобелевской премии с 1990 года и первым    россиянином, заслужившим Нобелевку по физике, после академика Капицы, который получил ее в 1978 году</a:t>
            </a:r>
            <a:r>
              <a:rPr lang="ru-RU" altLang="ru-RU" sz="2400" b="1" i="1"/>
              <a:t>. </a:t>
            </a:r>
          </a:p>
          <a:p>
            <a:pPr eaLnBrk="1" hangingPunct="1">
              <a:lnSpc>
                <a:spcPct val="90000"/>
              </a:lnSpc>
            </a:pPr>
            <a:endParaRPr lang="ru-RU" altLang="ru-RU" sz="2400" b="1" i="1"/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 b="1"/>
              <a:t>Ответ содержится в нескольких разных текстах. </a:t>
            </a:r>
            <a:endParaRPr lang="en-US" altLang="ru-RU" sz="2400" b="1"/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Для создания ответа необходимо уметь выполнять автоматическое аннотирование по многим документам (</a:t>
            </a:r>
            <a:r>
              <a:rPr lang="en-US" altLang="ru-RU" sz="2400"/>
              <a:t>Multidocument summarization)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Тестирование в конференции </a:t>
            </a:r>
            <a:r>
              <a:rPr lang="en-US" altLang="ru-RU" sz="2400"/>
              <a:t>DUC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F71C40E-AB96-4779-B2A4-EF46BC44A2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5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8CD7950-FE10-4B2E-8F8D-EE89771F3A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Вопросно-ответные системы в </a:t>
            </a:r>
            <a:r>
              <a:rPr lang="en-US" altLang="ru-RU" sz="2800"/>
              <a:t>TREC</a:t>
            </a:r>
            <a:r>
              <a:rPr lang="ru-RU" altLang="ru-RU" sz="2800"/>
              <a:t>:</a:t>
            </a:r>
            <a:r>
              <a:rPr lang="en-US" altLang="ru-RU" sz="2800"/>
              <a:t> </a:t>
            </a:r>
            <a:r>
              <a:rPr lang="ru-RU" altLang="ru-RU" sz="2800"/>
              <a:t>Методы оценки </a:t>
            </a:r>
            <a:endParaRPr lang="en-US" altLang="ru-RU" sz="2800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6B032687-650B-40F6-99DD-04B2A72D0D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8991600" cy="54864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chemeClr val="tx1"/>
              </a:buClr>
            </a:pPr>
            <a:r>
              <a:rPr lang="ru-RU" altLang="ru-RU" sz="2400"/>
              <a:t>Рассылается массив (несколько Гбайт) </a:t>
            </a:r>
            <a:br>
              <a:rPr lang="ru-RU" altLang="ru-RU" sz="2400"/>
            </a:br>
            <a:r>
              <a:rPr lang="ru-RU" altLang="ru-RU" sz="2400"/>
              <a:t>и порядка 200 вопросов</a:t>
            </a:r>
          </a:p>
          <a:p>
            <a:pPr eaLnBrk="1" hangingPunct="1">
              <a:lnSpc>
                <a:spcPct val="150000"/>
              </a:lnSpc>
              <a:spcBef>
                <a:spcPct val="80000"/>
              </a:spcBef>
              <a:buClr>
                <a:schemeClr val="tx1"/>
              </a:buClr>
            </a:pPr>
            <a:r>
              <a:rPr lang="ru-RU" altLang="ru-RU" sz="2400"/>
              <a:t>Нужно прислать текстовые фрагменты 50 и 250 байт</a:t>
            </a:r>
          </a:p>
          <a:p>
            <a:pPr eaLnBrk="1" hangingPunct="1">
              <a:lnSpc>
                <a:spcPct val="150000"/>
              </a:lnSpc>
              <a:spcBef>
                <a:spcPct val="80000"/>
              </a:spcBef>
              <a:buClr>
                <a:schemeClr val="tx1"/>
              </a:buClr>
            </a:pPr>
            <a:r>
              <a:rPr lang="ru-RU" altLang="ru-RU" sz="2400"/>
              <a:t>Ответы упорядочены, засчитываются первые три</a:t>
            </a:r>
          </a:p>
          <a:p>
            <a:pPr eaLnBrk="1" hangingPunct="1">
              <a:lnSpc>
                <a:spcPct val="125000"/>
              </a:lnSpc>
              <a:spcBef>
                <a:spcPct val="25000"/>
              </a:spcBef>
              <a:buClr>
                <a:schemeClr val="tx1"/>
              </a:buClr>
            </a:pPr>
            <a:r>
              <a:rPr lang="ru-RU" altLang="ru-RU" sz="2400"/>
              <a:t>Метрика MRR</a:t>
            </a:r>
          </a:p>
          <a:p>
            <a:pPr lvl="1" eaLnBrk="1" hangingPunct="1">
              <a:lnSpc>
                <a:spcPct val="125000"/>
              </a:lnSpc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ru-RU" altLang="ru-RU" sz="2000"/>
              <a:t>За правильный ответ на первом месте </a:t>
            </a:r>
            <a:r>
              <a:rPr lang="en-US" altLang="ru-RU" sz="2000"/>
              <a:t> --- </a:t>
            </a:r>
            <a:r>
              <a:rPr lang="ru-RU" altLang="ru-RU" sz="2000"/>
              <a:t>1, </a:t>
            </a:r>
            <a:br>
              <a:rPr lang="ru-RU" altLang="ru-RU" sz="2000"/>
            </a:br>
            <a:r>
              <a:rPr lang="ru-RU" altLang="ru-RU" sz="2000"/>
              <a:t>на втором месте </a:t>
            </a:r>
            <a:r>
              <a:rPr lang="en-US" altLang="ru-RU" sz="2000"/>
              <a:t>---</a:t>
            </a:r>
            <a:r>
              <a:rPr lang="ru-RU" altLang="ru-RU" sz="2000"/>
              <a:t> 0.5, на третьем </a:t>
            </a:r>
            <a:r>
              <a:rPr lang="en-US" altLang="ru-RU" sz="2000"/>
              <a:t>---</a:t>
            </a:r>
            <a:r>
              <a:rPr lang="ru-RU" altLang="ru-RU" sz="2000"/>
              <a:t> 0.33</a:t>
            </a:r>
          </a:p>
          <a:p>
            <a:pPr eaLnBrk="1" hangingPunct="1">
              <a:lnSpc>
                <a:spcPct val="150000"/>
              </a:lnSpc>
              <a:spcBef>
                <a:spcPct val="80000"/>
              </a:spcBef>
              <a:buClr>
                <a:schemeClr val="tx1"/>
              </a:buClr>
            </a:pPr>
            <a:r>
              <a:rPr lang="ru-RU" altLang="ru-RU" sz="2400"/>
              <a:t>Вычисление среднего по всему множеству вопросов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AD37F69-0343-4B06-9498-058698C599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1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84FED220-0410-44FE-85FB-03846C09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748713" cy="614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41AF2C-FD9A-487F-880B-541CC95801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>
            <a:extLst>
              <a:ext uri="{FF2B5EF4-FFF2-40B4-BE49-F238E27FC236}">
                <a16:creationId xmlns:a16="http://schemas.microsoft.com/office/drawing/2014/main" id="{71140DDC-9903-4338-91A4-932477722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49630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4CACE8-07AB-4AAF-9614-94CE3A2EC6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01320D14-7A1D-43F3-AD88-ED6B1BA91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893175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8798724-2923-47AE-AC43-4FFA83FCFE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>
            <a:extLst>
              <a:ext uri="{FF2B5EF4-FFF2-40B4-BE49-F238E27FC236}">
                <a16:creationId xmlns:a16="http://schemas.microsoft.com/office/drawing/2014/main" id="{B6F8E33A-773C-48D3-9677-31B3441C2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87122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3646983-6CF8-4D41-9A22-66A46D1498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>
            <a:extLst>
              <a:ext uri="{FF2B5EF4-FFF2-40B4-BE49-F238E27FC236}">
                <a16:creationId xmlns:a16="http://schemas.microsoft.com/office/drawing/2014/main" id="{F020F885-3004-439E-8F8A-909D03FF7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39D3ED-F31D-40B2-B87D-8F1CAE0DD5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>
            <a:extLst>
              <a:ext uri="{FF2B5EF4-FFF2-40B4-BE49-F238E27FC236}">
                <a16:creationId xmlns:a16="http://schemas.microsoft.com/office/drawing/2014/main" id="{65ADFF97-85CD-4BC9-8D20-50D2910845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Комбинированные подходы</a:t>
            </a:r>
          </a:p>
        </p:txBody>
      </p:sp>
      <p:sp>
        <p:nvSpPr>
          <p:cNvPr id="40963" name="Rectangle 5">
            <a:extLst>
              <a:ext uri="{FF2B5EF4-FFF2-40B4-BE49-F238E27FC236}">
                <a16:creationId xmlns:a16="http://schemas.microsoft.com/office/drawing/2014/main" id="{4DCB9157-DE51-4898-9D4B-25E854238E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Использование знаний</a:t>
            </a:r>
          </a:p>
          <a:p>
            <a:pPr lvl="1"/>
            <a:r>
              <a:rPr lang="ru-RU" altLang="ru-RU"/>
              <a:t>Базы знаний, графы знаний</a:t>
            </a:r>
          </a:p>
          <a:p>
            <a:pPr lvl="1"/>
            <a:r>
              <a:rPr lang="ru-RU" altLang="ru-RU"/>
              <a:t>Логический вывод</a:t>
            </a:r>
          </a:p>
          <a:p>
            <a:pPr lvl="2"/>
            <a:r>
              <a:rPr lang="ru-RU" altLang="ru-RU"/>
              <a:t>Временной вывод</a:t>
            </a:r>
          </a:p>
          <a:p>
            <a:pPr lvl="2"/>
            <a:r>
              <a:rPr lang="ru-RU" altLang="ru-RU"/>
              <a:t>Географический вывод</a:t>
            </a:r>
          </a:p>
          <a:p>
            <a:endParaRPr lang="ru-RU" altLang="ru-RU"/>
          </a:p>
          <a:p>
            <a:r>
              <a:rPr lang="ru-RU" altLang="ru-RU"/>
              <a:t>И текстовые коллекции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0074272-4F36-4874-87CF-9AA61D48E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id="{CF687D48-4166-4F96-AFFF-0FA5F0DA4A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288" y="549275"/>
          <a:ext cx="8280400" cy="604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49275"/>
                        <a:ext cx="8280400" cy="604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3">
            <a:extLst>
              <a:ext uri="{FF2B5EF4-FFF2-40B4-BE49-F238E27FC236}">
                <a16:creationId xmlns:a16="http://schemas.microsoft.com/office/drawing/2014/main" id="{58378E07-4CC0-467C-AD2A-CF55FDEB8B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765175"/>
          </a:xfrm>
        </p:spPr>
        <p:txBody>
          <a:bodyPr/>
          <a:lstStyle/>
          <a:p>
            <a:pPr eaLnBrk="1" hangingPunct="1"/>
            <a:r>
              <a:rPr lang="en-US" altLang="ru-RU" sz="3600"/>
              <a:t>IBM Watson: </a:t>
            </a:r>
            <a:r>
              <a:rPr lang="ru-RU" altLang="ru-RU" sz="3600"/>
              <a:t>Схема системы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A87F07CF-8B35-4592-A07F-A09B9D292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6EA27A-2035-49F8-AB46-8D73DBB95F6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6114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>
            <a:extLst>
              <a:ext uri="{FF2B5EF4-FFF2-40B4-BE49-F238E27FC236}">
                <a16:creationId xmlns:a16="http://schemas.microsoft.com/office/drawing/2014/main" id="{577ACF00-F60D-4819-B3B4-DDE71CEC1D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981075"/>
          <a:ext cx="8675688" cy="568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81075"/>
                        <a:ext cx="8675688" cy="568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3">
            <a:extLst>
              <a:ext uri="{FF2B5EF4-FFF2-40B4-BE49-F238E27FC236}">
                <a16:creationId xmlns:a16="http://schemas.microsoft.com/office/drawing/2014/main" id="{AD3F9205-0A0F-400B-91DE-61E2D1A04A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075613" cy="792162"/>
          </a:xfrm>
        </p:spPr>
        <p:txBody>
          <a:bodyPr/>
          <a:lstStyle/>
          <a:p>
            <a:pPr eaLnBrk="1" hangingPunct="1"/>
            <a:r>
              <a:rPr lang="ru-RU" altLang="ru-RU" sz="3600"/>
              <a:t>Анализ вопроса Jeopardy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B44FC4C-3819-4474-AF3C-EDB0863C0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6858301-231B-4E2C-980C-62C6BF4CE96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>
            <a:extLst>
              <a:ext uri="{FF2B5EF4-FFF2-40B4-BE49-F238E27FC236}">
                <a16:creationId xmlns:a16="http://schemas.microsoft.com/office/drawing/2014/main" id="{6D9FCB8E-E8E1-4800-846E-5D2E1E12DA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9388" y="981075"/>
          <a:ext cx="8785225" cy="561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981075"/>
                        <a:ext cx="8785225" cy="561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3">
            <a:extLst>
              <a:ext uri="{FF2B5EF4-FFF2-40B4-BE49-F238E27FC236}">
                <a16:creationId xmlns:a16="http://schemas.microsoft.com/office/drawing/2014/main" id="{0ACBE57A-AB2D-41AD-AD06-247D006241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Синтаксический и семантический анализ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5B2BB52-32DD-4BE7-803F-EA4242C3B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8035962-E40B-4862-BCCC-229984B26BE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>
            <a:extLst>
              <a:ext uri="{FF2B5EF4-FFF2-40B4-BE49-F238E27FC236}">
                <a16:creationId xmlns:a16="http://schemas.microsoft.com/office/drawing/2014/main" id="{0CD4C54A-4101-4D30-B6B7-4EBFC1082D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76262"/>
          </a:xfrm>
        </p:spPr>
        <p:txBody>
          <a:bodyPr/>
          <a:lstStyle/>
          <a:p>
            <a:pPr eaLnBrk="1" hangingPunct="1"/>
            <a:r>
              <a:rPr lang="ru-RU" altLang="ru-RU" sz="3600"/>
              <a:t>Поиск в документах и базах</a:t>
            </a:r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F618D40-B620-44F1-99B1-AAA51CAC0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5122" name="Object 4">
            <a:extLst>
              <a:ext uri="{FF2B5EF4-FFF2-40B4-BE49-F238E27FC236}">
                <a16:creationId xmlns:a16="http://schemas.microsoft.com/office/drawing/2014/main" id="{DC7111D7-DFB5-4209-8117-46705C02DC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1188" y="1125538"/>
          <a:ext cx="7848600" cy="538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125538"/>
                        <a:ext cx="7848600" cy="5380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9FE7A1D-B546-46C7-B59D-3CE34045996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>
            <a:extLst>
              <a:ext uri="{FF2B5EF4-FFF2-40B4-BE49-F238E27FC236}">
                <a16:creationId xmlns:a16="http://schemas.microsoft.com/office/drawing/2014/main" id="{18C16749-FC3F-4156-91DD-E2C6EBE902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8F4E00AD-605E-43AB-AF2D-8EB36A915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146" name="Object 4">
            <a:extLst>
              <a:ext uri="{FF2B5EF4-FFF2-40B4-BE49-F238E27FC236}">
                <a16:creationId xmlns:a16="http://schemas.microsoft.com/office/drawing/2014/main" id="{D9693B3C-DAD2-4E3C-99EA-47D779B6B9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188913"/>
          <a:ext cx="8424863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88913"/>
                        <a:ext cx="8424863" cy="648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EC1624D-F69E-4327-B779-88A52185C75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>
            <a:extLst>
              <a:ext uri="{FF2B5EF4-FFF2-40B4-BE49-F238E27FC236}">
                <a16:creationId xmlns:a16="http://schemas.microsoft.com/office/drawing/2014/main" id="{81BFB024-7CF7-466C-B576-9F101C7C2C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836613"/>
          </a:xfrm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8D0078A6-2EB6-4511-89D6-AB0D43BDD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170" name="Object 4">
            <a:extLst>
              <a:ext uri="{FF2B5EF4-FFF2-40B4-BE49-F238E27FC236}">
                <a16:creationId xmlns:a16="http://schemas.microsoft.com/office/drawing/2014/main" id="{8D6FB1C6-C1B5-43C3-B621-4D20BBB705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8748713" cy="645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748713" cy="6453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08DEE2D-B446-4C72-A955-628E73CE731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>
            <a:extLst>
              <a:ext uri="{FF2B5EF4-FFF2-40B4-BE49-F238E27FC236}">
                <a16:creationId xmlns:a16="http://schemas.microsoft.com/office/drawing/2014/main" id="{BFD9E4A9-ABF4-43C5-BE0A-4AA218A056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EDFD6731-E4B7-4827-B0B8-4E4E38F69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194" name="Object 4">
            <a:extLst>
              <a:ext uri="{FF2B5EF4-FFF2-40B4-BE49-F238E27FC236}">
                <a16:creationId xmlns:a16="http://schemas.microsoft.com/office/drawing/2014/main" id="{3E30AB79-66A3-49FD-8520-D44E89F2FE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115888"/>
          <a:ext cx="8893175" cy="648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Точечный рисунок" r:id="rId5" imgW="6096044" imgH="4876836" progId="Paint.Picture">
                  <p:embed/>
                </p:oleObj>
              </mc:Choice>
              <mc:Fallback>
                <p:oleObj name="Точечный рисунок" r:id="rId5" imgW="6096044" imgH="487683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888"/>
                        <a:ext cx="8893175" cy="6481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F32DBAD-F15F-4E26-9B84-2D828CCC577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8E3BFB-8E18-4ADE-9A8B-746C307369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/>
              <a:t>Обработка </a:t>
            </a:r>
            <a:r>
              <a:rPr lang="ru-RU" sz="3200" dirty="0" err="1"/>
              <a:t>нефактоидных</a:t>
            </a:r>
            <a:r>
              <a:rPr lang="ru-RU" sz="3200" dirty="0"/>
              <a:t> запросов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C94CB26-56C0-4AC2-8B88-19E4B36DAC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65F3090-666B-45FC-8D66-C450EB10AD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8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>
            <a:extLst>
              <a:ext uri="{FF2B5EF4-FFF2-40B4-BE49-F238E27FC236}">
                <a16:creationId xmlns:a16="http://schemas.microsoft.com/office/drawing/2014/main" id="{3F363AE4-C61B-4F9F-A49A-8AEDCE02B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353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1C02699-E2C0-4AFA-BE50-FEB2DBFB40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C2AE644E-FB58-4FEF-8930-3C3C53A79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pPr eaLnBrk="1" hangingPunct="1"/>
            <a:r>
              <a:rPr lang="ru-RU" altLang="ru-RU" sz="3200"/>
              <a:t>Нефактоидные вопросы. Компьютерный форум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0C5744DE-E277-4EC3-BF11-DE8154587E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229600" cy="5029200"/>
          </a:xfrm>
        </p:spPr>
        <p:txBody>
          <a:bodyPr/>
          <a:lstStyle/>
          <a:p>
            <a:pPr algn="just" eaLnBrk="1" hangingPunct="1"/>
            <a:r>
              <a:rPr lang="ru-RU" altLang="ru-RU" sz="2000" i="1">
                <a:ea typeface="Arial Unicode MS" pitchFamily="34" charset="-128"/>
              </a:rPr>
              <a:t>Ноутбук Compaq nx9010, месяц от роду, лицензионная русская XP Home SP1, каждые 3-4 дня загадочно исчезают точки восстановления: просто стираются соответствующие папки. Похоже, что при перезагрузке. Но не уверен. В календаре мастера восстановления - тоже исчезают. На диске свободно 27 Гб, движок стоит на все 12%. На десктопе со времён установки XP ничего подобного никогда не наблюдалось (там без сервиспака). Принятые меры: выключение и снова включение восстановления - ноль внимания. Снесение системы, установка заново - аналогично. Где копать? Машина хорошая, претензий нет. К виндам во всём остальном - тоже. Железо? Винды? Хитрые дрова? Что?</a:t>
            </a:r>
            <a:endParaRPr lang="ru-RU" altLang="ru-RU" sz="2000">
              <a:ea typeface="Arial Unicode MS" pitchFamily="34" charset="-128"/>
            </a:endParaRPr>
          </a:p>
          <a:p>
            <a:pPr eaLnBrk="1" hangingPunct="1"/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276AB19-1E93-4C64-AD52-02814D15FC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BA15B5C2-834D-436A-962A-D24BE05558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868362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вопросов: </a:t>
            </a:r>
            <a:br>
              <a:rPr lang="ru-RU" altLang="ru-RU" sz="3600"/>
            </a:br>
            <a:r>
              <a:rPr lang="ru-RU" altLang="ru-RU" sz="3600"/>
              <a:t>компьютерная область-1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571FDCF2-AEB4-4C84-A0C6-E0AD01E102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772025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 «почему» в компьютерной предметной области </a:t>
            </a:r>
          </a:p>
          <a:p>
            <a:pPr lvl="1" eaLnBrk="1" hangingPunct="1"/>
            <a:r>
              <a:rPr lang="ru-RU" altLang="ru-RU" sz="2000"/>
              <a:t>Что я неправильно делаю?</a:t>
            </a:r>
          </a:p>
          <a:p>
            <a:pPr lvl="1" eaLnBrk="1" hangingPunct="1"/>
            <a:r>
              <a:rPr lang="ru-RU" altLang="ru-RU" sz="2400">
                <a:cs typeface="Times New Roman" panose="02020603050405020304" pitchFamily="18" charset="0"/>
              </a:rPr>
              <a:t>может (кто | кто-то) (никто не)) (сталкивался | встречался | знаком )  с (похожей | подобной | такой) (проблемой | _)</a:t>
            </a:r>
            <a:endParaRPr lang="ru-RU" altLang="ru-RU" sz="2400"/>
          </a:p>
          <a:p>
            <a:pPr lvl="1" eaLnBrk="1" hangingPunct="1"/>
            <a:r>
              <a:rPr lang="ru-RU" altLang="ru-RU" sz="2400"/>
              <a:t>Что за хрень такая</a:t>
            </a:r>
          </a:p>
          <a:p>
            <a:pPr lvl="1" eaLnBrk="1" hangingPunct="1"/>
            <a:r>
              <a:rPr lang="ru-RU" altLang="ru-RU" sz="2400"/>
              <a:t>Как убить</a:t>
            </a:r>
          </a:p>
          <a:p>
            <a:pPr lvl="1" eaLnBrk="1" hangingPunct="1"/>
            <a:r>
              <a:rPr lang="ru-RU" altLang="ru-RU" sz="2400"/>
              <a:t>Не пойму, что происходит</a:t>
            </a:r>
          </a:p>
          <a:p>
            <a:pPr lvl="1" eaLnBrk="1" hangingPunct="1"/>
            <a:r>
              <a:rPr lang="ru-RU" altLang="ru-RU" sz="2400"/>
              <a:t>Кто с этим уже знаком</a:t>
            </a:r>
          </a:p>
          <a:p>
            <a:pPr lvl="1" eaLnBrk="1" hangingPunct="1"/>
            <a:r>
              <a:rPr lang="ru-RU" altLang="ru-RU" sz="2400"/>
              <a:t>Где искать собаку</a:t>
            </a:r>
            <a:r>
              <a:rPr lang="ru-RU" altLang="ru-RU" sz="2400">
                <a:cs typeface="Times New Roman" panose="02020603050405020304" pitchFamily="18" charset="0"/>
              </a:rPr>
              <a:t>|</a:t>
            </a:r>
            <a:r>
              <a:rPr lang="ru-RU" altLang="ru-RU" sz="2400"/>
              <a:t> проблему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BAB3F16-A094-4D2A-8F44-A20E57CC26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810AAAF5-6581-4C06-91FB-D7B6EA770A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153400" cy="914400"/>
          </a:xfrm>
        </p:spPr>
        <p:txBody>
          <a:bodyPr/>
          <a:lstStyle/>
          <a:p>
            <a:pPr eaLnBrk="1" hangingPunct="1"/>
            <a:r>
              <a:rPr lang="ru-RU" altLang="ru-RU" sz="3600"/>
              <a:t>Типы вопросов: </a:t>
            </a:r>
            <a:br>
              <a:rPr lang="ru-RU" altLang="ru-RU" sz="3600"/>
            </a:br>
            <a:r>
              <a:rPr lang="ru-RU" altLang="ru-RU" sz="3600"/>
              <a:t>компьютерная область-2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5BD899A0-D3AE-40D1-89B6-E55526F914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Предметно-ориентированные типы вопросов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>
                <a:solidFill>
                  <a:srgbClr val="000000"/>
                </a:solidFill>
              </a:rPr>
              <a:t>Как сделать?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(Что | Как | Хочу) (можно | нужно | правильно | реально  | оптимально</a:t>
            </a:r>
            <a:r>
              <a:rPr lang="ru-RU" altLang="ru-RU" i="1">
                <a:solidFill>
                  <a:srgbClr val="000000"/>
                </a:solidFill>
                <a:cs typeface="Times New Roman" panose="02020603050405020304" pitchFamily="18" charset="0"/>
              </a:rPr>
              <a:t>) (</a:t>
            </a:r>
            <a:r>
              <a:rPr lang="ru-RU" altLang="ru-RU">
                <a:solidFill>
                  <a:srgbClr val="000000"/>
                </a:solidFill>
                <a:cs typeface="Times New Roman" panose="02020603050405020304" pitchFamily="18" charset="0"/>
              </a:rPr>
              <a:t>делать | сделать | выполнить | осуществить | исполнить | справиться | добиться | заставит</a:t>
            </a:r>
            <a:r>
              <a:rPr lang="ru-RU" altLang="ru-RU">
                <a:solidFill>
                  <a:srgbClr val="000000"/>
                </a:solidFill>
              </a:rPr>
              <a:t>ь) 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ru-RU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r>
              <a:rPr lang="ru-RU" altLang="ru-RU">
                <a:solidFill>
                  <a:srgbClr val="000000"/>
                </a:solidFill>
              </a:rPr>
              <a:t>Последствия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ru-RU">
                <a:solidFill>
                  <a:srgbClr val="000000"/>
                </a:solidFill>
                <a:ea typeface="Arial Unicode MS" pitchFamily="34" charset="-128"/>
              </a:rPr>
              <a:t>(Что из этого получится | ((а что | а вот| _) если ) … (что| _) будет |  </a:t>
            </a:r>
            <a:r>
              <a:rPr lang="ru-RU" altLang="ru-RU">
                <a:solidFill>
                  <a:srgbClr val="000000"/>
                </a:solidFill>
              </a:rPr>
              <a:t>к</a:t>
            </a:r>
            <a:r>
              <a:rPr lang="en-US" altLang="ru-RU">
                <a:solidFill>
                  <a:srgbClr val="000000"/>
                </a:solidFill>
                <a:ea typeface="Arial Unicode MS" pitchFamily="34" charset="-128"/>
              </a:rPr>
              <a:t>акие могут быть подводные камни |  Есть ли какие-либо проблемы | Чем может обернут</a:t>
            </a:r>
            <a:r>
              <a:rPr lang="ru-RU" altLang="ru-RU">
                <a:solidFill>
                  <a:srgbClr val="000000"/>
                </a:solidFill>
              </a:rPr>
              <a:t>ь</a:t>
            </a:r>
            <a:r>
              <a:rPr lang="en-US" altLang="ru-RU">
                <a:solidFill>
                  <a:srgbClr val="000000"/>
                </a:solidFill>
                <a:ea typeface="Arial Unicode MS" pitchFamily="34" charset="-128"/>
              </a:rPr>
              <a:t>ся данная ситуация )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898AD46-61EC-4017-B267-DF14A8E934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>
            <a:extLst>
              <a:ext uri="{FF2B5EF4-FFF2-40B4-BE49-F238E27FC236}">
                <a16:creationId xmlns:a16="http://schemas.microsoft.com/office/drawing/2014/main" id="{70EE15C9-6DB4-4B8F-8221-6A3BFFFEED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/>
              <a:t>Обработка нефактоидных вопросов</a:t>
            </a:r>
          </a:p>
        </p:txBody>
      </p:sp>
      <p:sp>
        <p:nvSpPr>
          <p:cNvPr id="45059" name="Содержимое 3">
            <a:extLst>
              <a:ext uri="{FF2B5EF4-FFF2-40B4-BE49-F238E27FC236}">
                <a16:creationId xmlns:a16="http://schemas.microsoft.com/office/drawing/2014/main" id="{ADAD8835-AF12-47EC-AD13-AD43C0D12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r>
              <a:rPr lang="ru-RU" altLang="ru-RU" sz="2800"/>
              <a:t>Система должна предъявить фрагмент текста, отвечающий на заданный вопрос</a:t>
            </a:r>
          </a:p>
          <a:p>
            <a:r>
              <a:rPr lang="ru-RU" altLang="ru-RU" sz="2800"/>
              <a:t>Используется совокупность факторов, назначение которых установить сходство между вопрос и ответом</a:t>
            </a:r>
          </a:p>
          <a:p>
            <a:pPr lvl="1"/>
            <a:r>
              <a:rPr lang="ru-RU" altLang="ru-RU" sz="2400"/>
              <a:t>Несколько моделей (булевская, векторная, вероятностная, тематическая…)</a:t>
            </a:r>
          </a:p>
          <a:p>
            <a:pPr lvl="1"/>
            <a:r>
              <a:rPr lang="ru-RU" altLang="ru-RU" sz="2400"/>
              <a:t>Синтаксический и семантический анализ (для установления сходства отношений между словами в вопросе и ответе) и многое другое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81BE0EB-02B8-47E4-BD1C-4377174EF7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6A9F294B-A00A-4843-9FDB-ECDC10336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748713" cy="624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E7BA53B-65C0-4B31-A37A-3828904AC5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>
            <a:extLst>
              <a:ext uri="{FF2B5EF4-FFF2-40B4-BE49-F238E27FC236}">
                <a16:creationId xmlns:a16="http://schemas.microsoft.com/office/drawing/2014/main" id="{C86757B8-E503-4EAE-A2B9-B8A6E9054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84313"/>
            <a:ext cx="7864475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>
                <a:solidFill>
                  <a:srgbClr val="000000"/>
                </a:solidFill>
              </a:rPr>
              <a:t> </a:t>
            </a:r>
            <a:endParaRPr lang="ru-RU" alt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0" i="1">
                <a:solidFill>
                  <a:srgbClr val="000000"/>
                </a:solidFill>
              </a:rPr>
              <a:t>Вопрос: Туристическая фирма (турагент) занимается реализацией путевок сторонних организаций в санаторно-курортные и оздоровительные учреждения. В соответствии с действующим законодательством реализация такого продукта не подлежит обложению НДС. Однако в ходе проверки налоговой инспекцией нам были предъявлены санкции за неуплату налога с суммы агентского вознаграждения. Правы ли в данном случае налоговые органы? ("Консультант бухгалтера", N 7, июль 2001 г.)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  <a:endParaRPr lang="ru-RU" alt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47107" name="Text Box 3">
            <a:extLst>
              <a:ext uri="{FF2B5EF4-FFF2-40B4-BE49-F238E27FC236}">
                <a16:creationId xmlns:a16="http://schemas.microsoft.com/office/drawing/2014/main" id="{3C0B8DDA-A41B-4F65-9F3A-34D869AA0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738" y="84138"/>
            <a:ext cx="6556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/>
              <a:t>Нефактоидные вопросы: проект с компанией Гарант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55F7B04-184E-4CCB-B68C-1C9372CEF7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C2094B3A-A630-4A98-94B4-DB5D495C89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Обработка сложных вопросов </a:t>
            </a:r>
            <a:br>
              <a:rPr lang="ru-RU" altLang="ru-RU" sz="3200"/>
            </a:br>
            <a:r>
              <a:rPr lang="ru-RU" altLang="ru-RU" sz="3200"/>
              <a:t>в правовой области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468B2B93-2040-4A9A-AFAD-78CFE7E84E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pPr eaLnBrk="1" hangingPunct="1"/>
            <a:r>
              <a:rPr lang="ru-RU" altLang="ru-RU"/>
              <a:t>Проект с компанией Гарант</a:t>
            </a:r>
          </a:p>
          <a:p>
            <a:pPr lvl="1" eaLnBrk="1" hangingPunct="1"/>
            <a:r>
              <a:rPr lang="ru-RU" altLang="ru-RU"/>
              <a:t>Проблемы векторной модели</a:t>
            </a:r>
          </a:p>
          <a:p>
            <a:pPr lvl="1" eaLnBrk="1" hangingPunct="1"/>
            <a:r>
              <a:rPr lang="ru-RU" altLang="ru-RU"/>
              <a:t>Автоматическое формирование булевского выражения</a:t>
            </a:r>
          </a:p>
          <a:p>
            <a:pPr lvl="2" eaLnBrk="1" hangingPunct="1"/>
            <a:r>
              <a:rPr lang="ru-RU" altLang="ru-RU"/>
              <a:t>С использованием тезауруса РуТез</a:t>
            </a:r>
          </a:p>
          <a:p>
            <a:pPr lvl="2" eaLnBrk="1" hangingPunct="1"/>
            <a:r>
              <a:rPr lang="ru-RU" altLang="ru-RU"/>
              <a:t>Дизъюнкции состоят из близких по смыслу понятий</a:t>
            </a:r>
          </a:p>
          <a:p>
            <a:pPr lvl="2" eaLnBrk="1" hangingPunct="1"/>
            <a:r>
              <a:rPr lang="ru-RU" altLang="ru-RU"/>
              <a:t>Найти нужно документ, а не конкретный ответ</a:t>
            </a:r>
          </a:p>
          <a:p>
            <a:pPr lvl="1" eaLnBrk="1" hangingPunct="1"/>
            <a:r>
              <a:rPr lang="ru-RU" altLang="ru-RU"/>
              <a:t>Комбинированная модель</a:t>
            </a:r>
          </a:p>
          <a:p>
            <a:pPr lvl="1" eaLnBrk="1" hangingPunct="1"/>
            <a:r>
              <a:rPr lang="ru-RU" altLang="ru-RU"/>
              <a:t>Тестирование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7A582BB-74D8-4973-AA44-3469D595D7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208F424F-7C29-4105-B76C-DEED418D9E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pPr eaLnBrk="1" hangingPunct="1"/>
            <a:r>
              <a:rPr lang="ru-RU" altLang="ru-RU" sz="3200"/>
              <a:t>Векторная модель для обработки длинных запросов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12A53664-6BC6-48A4-A66B-3D089C9B4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5344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Способна установить частичное соответствие между запросом и документом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Однако: Может отбросить </a:t>
            </a:r>
            <a:r>
              <a:rPr lang="en-US" altLang="ru-RU" sz="2800"/>
              <a:t>(</a:t>
            </a:r>
            <a:r>
              <a:rPr lang="ru-RU" altLang="ru-RU" sz="2800"/>
              <a:t>резко снизить вес) важные слова запроса (налоги)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Причина:  В векторной модели предполагается, что чем чаще слово встречается в коллекции, тем оно менее важное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 правовой области это не совсем так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Правовые термины могут быть очень частыми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Редкие для коллекции слова «случайны» в длинном запросе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2F0E79-B017-43FA-875C-67D0A92349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9A6C1D90-B130-470C-B50C-ABF24C2FA8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Автоматическое формирование булевской модели запроса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BC63D1A4-4ED1-4AD2-9C32-05C627ACD9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Векторная модель помогает найти самое важное понятие в тезаурусе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Оно становится зародышем булевского выражения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Итерации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Много документов в выдаче – добавляем конъюнкты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Мало документов – расширяем по тезаурусу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Для всех действий контекстное подтверждение (=ассоциативный контекст) – характерные понятия из текущей выдачи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49A1CBA-BEF0-4E0A-BEAB-57C9DA414D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49A004C3-3890-43F3-BE8F-B323CE2D6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078163"/>
            <a:ext cx="1901825" cy="412750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санаторно- </a:t>
            </a:r>
            <a:br>
              <a:rPr lang="en-US" altLang="ru-RU" sz="800" b="1"/>
            </a:br>
            <a:r>
              <a:rPr lang="en-US" altLang="ru-RU" sz="800" b="1"/>
              <a:t>курортное лечение</a:t>
            </a:r>
          </a:p>
        </p:txBody>
      </p:sp>
      <p:sp>
        <p:nvSpPr>
          <p:cNvPr id="51203" name="Text Box 3">
            <a:extLst>
              <a:ext uri="{FF2B5EF4-FFF2-40B4-BE49-F238E27FC236}">
                <a16:creationId xmlns:a16="http://schemas.microsoft.com/office/drawing/2014/main" id="{0D63FC90-EC4F-4737-823D-C14BFE27C4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2663825"/>
            <a:ext cx="1901825" cy="414338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Туристическая </a:t>
            </a:r>
            <a:br>
              <a:rPr lang="en-US" altLang="ru-RU" sz="800" b="1"/>
            </a:br>
            <a:r>
              <a:rPr lang="en-US" altLang="ru-RU" sz="800" b="1"/>
              <a:t>фирма</a:t>
            </a: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9BD7F751-C2F4-4CEF-96BF-95AC57EDA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813" y="1698625"/>
            <a:ext cx="1584325" cy="412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Туристический </a:t>
            </a:r>
            <a:br>
              <a:rPr lang="en-US" altLang="ru-RU" sz="800" b="1"/>
            </a:br>
            <a:r>
              <a:rPr lang="en-US" altLang="ru-RU" sz="800" b="1"/>
              <a:t>сервис</a:t>
            </a:r>
          </a:p>
        </p:txBody>
      </p:sp>
      <p:sp>
        <p:nvSpPr>
          <p:cNvPr id="51205" name="Text Box 5">
            <a:extLst>
              <a:ext uri="{FF2B5EF4-FFF2-40B4-BE49-F238E27FC236}">
                <a16:creationId xmlns:a16="http://schemas.microsoft.com/office/drawing/2014/main" id="{ACB4F4F9-878E-49B8-B212-A794A7F37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733425"/>
            <a:ext cx="1585912" cy="412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ТуриЗМ</a:t>
            </a:r>
          </a:p>
        </p:txBody>
      </p:sp>
      <p:sp>
        <p:nvSpPr>
          <p:cNvPr id="51206" name="Text Box 6">
            <a:extLst>
              <a:ext uri="{FF2B5EF4-FFF2-40B4-BE49-F238E27FC236}">
                <a16:creationId xmlns:a16="http://schemas.microsoft.com/office/drawing/2014/main" id="{16042058-28CD-430A-8F25-17A8F4EAD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4313" y="457200"/>
            <a:ext cx="1585912" cy="414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СФЕРА </a:t>
            </a:r>
            <a:br>
              <a:rPr lang="en-US" altLang="ru-RU" sz="800" b="1"/>
            </a:br>
            <a:r>
              <a:rPr lang="en-US" altLang="ru-RU" sz="800" b="1"/>
              <a:t>УСЛУГ</a:t>
            </a:r>
          </a:p>
        </p:txBody>
      </p:sp>
      <p:sp>
        <p:nvSpPr>
          <p:cNvPr id="51207" name="Text Box 7">
            <a:extLst>
              <a:ext uri="{FF2B5EF4-FFF2-40B4-BE49-F238E27FC236}">
                <a16:creationId xmlns:a16="http://schemas.microsoft.com/office/drawing/2014/main" id="{6599477A-EF3F-4BDB-BD96-5D378D077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1138" y="4179888"/>
            <a:ext cx="1901825" cy="414337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Турагент</a:t>
            </a:r>
          </a:p>
        </p:txBody>
      </p:sp>
      <p:sp>
        <p:nvSpPr>
          <p:cNvPr id="51208" name="Text Box 8">
            <a:extLst>
              <a:ext uri="{FF2B5EF4-FFF2-40B4-BE49-F238E27FC236}">
                <a16:creationId xmlns:a16="http://schemas.microsoft.com/office/drawing/2014/main" id="{A33BDD98-4201-4D1D-9A1D-377288AFC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3352800"/>
            <a:ext cx="1585912" cy="414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агент</a:t>
            </a:r>
          </a:p>
        </p:txBody>
      </p:sp>
      <p:sp>
        <p:nvSpPr>
          <p:cNvPr id="51209" name="Text Box 9">
            <a:extLst>
              <a:ext uri="{FF2B5EF4-FFF2-40B4-BE49-F238E27FC236}">
                <a16:creationId xmlns:a16="http://schemas.microsoft.com/office/drawing/2014/main" id="{FDE68439-BE96-426C-8F48-89137BEEE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75" y="2663825"/>
            <a:ext cx="1584325" cy="414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агентская </a:t>
            </a:r>
            <a:br>
              <a:rPr lang="en-US" altLang="ru-RU" sz="800" b="1"/>
            </a:br>
            <a:r>
              <a:rPr lang="en-US" altLang="ru-RU" sz="800" b="1"/>
              <a:t>деятельность</a:t>
            </a:r>
          </a:p>
        </p:txBody>
      </p:sp>
      <p:sp>
        <p:nvSpPr>
          <p:cNvPr id="51210" name="Text Box 10">
            <a:extLst>
              <a:ext uri="{FF2B5EF4-FFF2-40B4-BE49-F238E27FC236}">
                <a16:creationId xmlns:a16="http://schemas.microsoft.com/office/drawing/2014/main" id="{07AE53E0-62D6-4224-8523-49C33964A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7625" y="1146175"/>
            <a:ext cx="1743075" cy="414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посреднеческая </a:t>
            </a:r>
            <a:br>
              <a:rPr lang="en-US" altLang="ru-RU" sz="800" b="1"/>
            </a:br>
            <a:r>
              <a:rPr lang="en-US" altLang="ru-RU" sz="800" b="1"/>
              <a:t>деятельность</a:t>
            </a:r>
          </a:p>
        </p:txBody>
      </p:sp>
      <p:sp>
        <p:nvSpPr>
          <p:cNvPr id="51211" name="Text Box 11">
            <a:extLst>
              <a:ext uri="{FF2B5EF4-FFF2-40B4-BE49-F238E27FC236}">
                <a16:creationId xmlns:a16="http://schemas.microsoft.com/office/drawing/2014/main" id="{2C8B4636-601F-4C08-B238-FDA4228E2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713" y="1974850"/>
            <a:ext cx="1584325" cy="412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посредник</a:t>
            </a:r>
          </a:p>
        </p:txBody>
      </p:sp>
      <p:sp>
        <p:nvSpPr>
          <p:cNvPr id="51212" name="Text Box 12">
            <a:extLst>
              <a:ext uri="{FF2B5EF4-FFF2-40B4-BE49-F238E27FC236}">
                <a16:creationId xmlns:a16="http://schemas.microsoft.com/office/drawing/2014/main" id="{D6C0ADE6-CC55-4A96-9D35-665849EBD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2963" y="5283200"/>
            <a:ext cx="1901825" cy="414338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агентское вознаграждение</a:t>
            </a:r>
          </a:p>
        </p:txBody>
      </p:sp>
      <p:sp>
        <p:nvSpPr>
          <p:cNvPr id="51213" name="Text Box 13">
            <a:extLst>
              <a:ext uri="{FF2B5EF4-FFF2-40B4-BE49-F238E27FC236}">
                <a16:creationId xmlns:a16="http://schemas.microsoft.com/office/drawing/2014/main" id="{81FD6921-0CCE-47CD-A7FC-EFC87A345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9788" y="4456113"/>
            <a:ext cx="1268412" cy="412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агентский </a:t>
            </a:r>
            <a:br>
              <a:rPr lang="en-US" altLang="ru-RU" sz="800" b="1"/>
            </a:br>
            <a:r>
              <a:rPr lang="en-US" altLang="ru-RU" sz="800" b="1"/>
              <a:t>договор</a:t>
            </a:r>
          </a:p>
        </p:txBody>
      </p:sp>
      <p:sp>
        <p:nvSpPr>
          <p:cNvPr id="51214" name="Text Box 14" descr="Крупная сетка">
            <a:extLst>
              <a:ext uri="{FF2B5EF4-FFF2-40B4-BE49-F238E27FC236}">
                <a16:creationId xmlns:a16="http://schemas.microsoft.com/office/drawing/2014/main" id="{0ADBA7EF-5990-425D-B55F-B3E45988F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813" y="4870450"/>
            <a:ext cx="1901825" cy="412750"/>
          </a:xfrm>
          <a:prstGeom prst="rect">
            <a:avLst/>
          </a:prstGeom>
          <a:pattFill prst="lgGrid">
            <a:fgClr>
              <a:srgbClr val="C0C0C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Путевка для </a:t>
            </a:r>
            <a:br>
              <a:rPr lang="en-US" altLang="ru-RU" sz="800" b="1"/>
            </a:br>
            <a:r>
              <a:rPr lang="en-US" altLang="ru-RU" sz="800" b="1"/>
              <a:t>отдыха (м)</a:t>
            </a:r>
          </a:p>
        </p:txBody>
      </p:sp>
      <p:sp>
        <p:nvSpPr>
          <p:cNvPr id="51215" name="Text Box 15">
            <a:extLst>
              <a:ext uri="{FF2B5EF4-FFF2-40B4-BE49-F238E27FC236}">
                <a16:creationId xmlns:a16="http://schemas.microsoft.com/office/drawing/2014/main" id="{50489407-B6FD-484E-8614-F76378562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650" y="4043363"/>
            <a:ext cx="1901825" cy="412750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700" b="1"/>
              <a:t>оздоровительное </a:t>
            </a:r>
            <a:br>
              <a:rPr lang="en-US" altLang="ru-RU" sz="700" b="1"/>
            </a:br>
            <a:r>
              <a:rPr lang="en-US" altLang="ru-RU" sz="700" b="1"/>
              <a:t>учреждение</a:t>
            </a:r>
          </a:p>
        </p:txBody>
      </p:sp>
      <p:sp>
        <p:nvSpPr>
          <p:cNvPr id="51216" name="Text Box 16">
            <a:extLst>
              <a:ext uri="{FF2B5EF4-FFF2-40B4-BE49-F238E27FC236}">
                <a16:creationId xmlns:a16="http://schemas.microsoft.com/office/drawing/2014/main" id="{932123BC-FEBA-4AE4-BE53-44D8C7B04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" y="5834063"/>
            <a:ext cx="1901825" cy="414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800" b="1"/>
              <a:t>санаторно-</a:t>
            </a:r>
            <a:br>
              <a:rPr lang="en-US" altLang="ru-RU" sz="800" b="1"/>
            </a:br>
            <a:r>
              <a:rPr lang="en-US" altLang="ru-RU" sz="800" b="1"/>
              <a:t>курортнАЯ путевка</a:t>
            </a:r>
          </a:p>
        </p:txBody>
      </p:sp>
      <p:sp>
        <p:nvSpPr>
          <p:cNvPr id="51217" name="Line 17">
            <a:extLst>
              <a:ext uri="{FF2B5EF4-FFF2-40B4-BE49-F238E27FC236}">
                <a16:creationId xmlns:a16="http://schemas.microsoft.com/office/drawing/2014/main" id="{0342902D-4FED-4B10-9D21-391945200F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76475" y="5283200"/>
            <a:ext cx="317500" cy="552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18" name="Line 18">
            <a:extLst>
              <a:ext uri="{FF2B5EF4-FFF2-40B4-BE49-F238E27FC236}">
                <a16:creationId xmlns:a16="http://schemas.microsoft.com/office/drawing/2014/main" id="{610B0011-90E3-40C7-854A-20E9346E538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01813" y="3490913"/>
            <a:ext cx="0" cy="552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19" name="Line 19">
            <a:extLst>
              <a:ext uri="{FF2B5EF4-FFF2-40B4-BE49-F238E27FC236}">
                <a16:creationId xmlns:a16="http://schemas.microsoft.com/office/drawing/2014/main" id="{69C289D5-1C77-4CEE-AAD5-CC3F69B2651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80125" y="2387600"/>
            <a:ext cx="317500" cy="965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0" name="Line 20">
            <a:extLst>
              <a:ext uri="{FF2B5EF4-FFF2-40B4-BE49-F238E27FC236}">
                <a16:creationId xmlns:a16="http://schemas.microsoft.com/office/drawing/2014/main" id="{64AFCE0D-3D66-46B1-BD4D-71C9B9935E8C}"/>
              </a:ext>
            </a:extLst>
          </p:cNvPr>
          <p:cNvSpPr>
            <a:spLocks noChangeShapeType="1"/>
          </p:cNvSpPr>
          <p:nvPr/>
        </p:nvSpPr>
        <p:spPr bwMode="auto">
          <a:xfrm>
            <a:off x="7507288" y="1560513"/>
            <a:ext cx="317500" cy="11033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1" name="Line 21">
            <a:extLst>
              <a:ext uri="{FF2B5EF4-FFF2-40B4-BE49-F238E27FC236}">
                <a16:creationId xmlns:a16="http://schemas.microsoft.com/office/drawing/2014/main" id="{19793F38-D20E-4EAA-B308-0648B167F6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3975" y="2111375"/>
            <a:ext cx="792163" cy="27590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2" name="Line 22">
            <a:extLst>
              <a:ext uri="{FF2B5EF4-FFF2-40B4-BE49-F238E27FC236}">
                <a16:creationId xmlns:a16="http://schemas.microsoft.com/office/drawing/2014/main" id="{A1C95E85-7A81-48F5-9B0C-22F8E8C028A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52725" y="1146175"/>
            <a:ext cx="1425575" cy="55245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3" name="Line 23">
            <a:extLst>
              <a:ext uri="{FF2B5EF4-FFF2-40B4-BE49-F238E27FC236}">
                <a16:creationId xmlns:a16="http://schemas.microsoft.com/office/drawing/2014/main" id="{68BE8419-8496-4DC8-ACAE-3725B82FE4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6475" y="871538"/>
            <a:ext cx="158750" cy="82708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4" name="Line 24">
            <a:extLst>
              <a:ext uri="{FF2B5EF4-FFF2-40B4-BE49-F238E27FC236}">
                <a16:creationId xmlns:a16="http://schemas.microsoft.com/office/drawing/2014/main" id="{3F32D4B1-66ED-41B1-9AEC-56CC6C3EE9A6}"/>
              </a:ext>
            </a:extLst>
          </p:cNvPr>
          <p:cNvSpPr>
            <a:spLocks noChangeShapeType="1"/>
          </p:cNvSpPr>
          <p:nvPr/>
        </p:nvSpPr>
        <p:spPr bwMode="auto">
          <a:xfrm>
            <a:off x="692150" y="3490913"/>
            <a:ext cx="158750" cy="23447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5" name="Line 25">
            <a:extLst>
              <a:ext uri="{FF2B5EF4-FFF2-40B4-BE49-F238E27FC236}">
                <a16:creationId xmlns:a16="http://schemas.microsoft.com/office/drawing/2014/main" id="{FF66B6DE-3DFC-4A93-AE66-59AF59D2FBA9}"/>
              </a:ext>
            </a:extLst>
          </p:cNvPr>
          <p:cNvSpPr>
            <a:spLocks noChangeShapeType="1"/>
          </p:cNvSpPr>
          <p:nvPr/>
        </p:nvSpPr>
        <p:spPr bwMode="auto">
          <a:xfrm>
            <a:off x="4021138" y="3078163"/>
            <a:ext cx="474662" cy="11017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6" name="Line 26">
            <a:extLst>
              <a:ext uri="{FF2B5EF4-FFF2-40B4-BE49-F238E27FC236}">
                <a16:creationId xmlns:a16="http://schemas.microsoft.com/office/drawing/2014/main" id="{E09425A1-41D4-4F76-B909-5947F8648A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29213" y="3767138"/>
            <a:ext cx="793750" cy="4127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7" name="Line 27">
            <a:extLst>
              <a:ext uri="{FF2B5EF4-FFF2-40B4-BE49-F238E27FC236}">
                <a16:creationId xmlns:a16="http://schemas.microsoft.com/office/drawing/2014/main" id="{83414E1F-0025-4253-B577-9A6D9A35ADB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2725" y="2111375"/>
            <a:ext cx="1109663" cy="55245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8" name="Line 28">
            <a:extLst>
              <a:ext uri="{FF2B5EF4-FFF2-40B4-BE49-F238E27FC236}">
                <a16:creationId xmlns:a16="http://schemas.microsoft.com/office/drawing/2014/main" id="{D037700D-773B-44DA-BD9A-6ABEF058B7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38875" y="1560513"/>
            <a:ext cx="792163" cy="4143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29" name="Line 29">
            <a:extLst>
              <a:ext uri="{FF2B5EF4-FFF2-40B4-BE49-F238E27FC236}">
                <a16:creationId xmlns:a16="http://schemas.microsoft.com/office/drawing/2014/main" id="{1B77FEEF-9BED-4D28-A743-7856D3ED24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56375" y="3078163"/>
            <a:ext cx="633413" cy="2746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0" name="Line 30">
            <a:extLst>
              <a:ext uri="{FF2B5EF4-FFF2-40B4-BE49-F238E27FC236}">
                <a16:creationId xmlns:a16="http://schemas.microsoft.com/office/drawing/2014/main" id="{9A834F0A-0A39-4126-88B1-6E2CEA93A0E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97625" y="3078163"/>
            <a:ext cx="1109663" cy="2205037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1" name="Line 31">
            <a:extLst>
              <a:ext uri="{FF2B5EF4-FFF2-40B4-BE49-F238E27FC236}">
                <a16:creationId xmlns:a16="http://schemas.microsoft.com/office/drawing/2014/main" id="{B732B2F1-6144-4E3B-923F-820EA23DCAEF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4788" y="3078163"/>
            <a:ext cx="157162" cy="1377950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2" name="Line 32">
            <a:extLst>
              <a:ext uri="{FF2B5EF4-FFF2-40B4-BE49-F238E27FC236}">
                <a16:creationId xmlns:a16="http://schemas.microsoft.com/office/drawing/2014/main" id="{5D3991B0-E4BA-4966-BB40-7967842FF67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7625" y="3767138"/>
            <a:ext cx="1268413" cy="68897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3" name="Line 33">
            <a:extLst>
              <a:ext uri="{FF2B5EF4-FFF2-40B4-BE49-F238E27FC236}">
                <a16:creationId xmlns:a16="http://schemas.microsoft.com/office/drawing/2014/main" id="{9C4886D9-98C5-4578-A35E-E34A01D51F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0125" y="3767138"/>
            <a:ext cx="158750" cy="1516062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4" name="Text Box 34">
            <a:extLst>
              <a:ext uri="{FF2B5EF4-FFF2-40B4-BE49-F238E27FC236}">
                <a16:creationId xmlns:a16="http://schemas.microsoft.com/office/drawing/2014/main" id="{EEEA2272-3286-4C26-A3FA-78DA4878E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5325" y="-7938"/>
            <a:ext cx="3036888" cy="6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Фрагмент тезауруса РуТез</a:t>
            </a:r>
          </a:p>
          <a:p>
            <a:pPr eaLnBrk="1" hangingPunct="1"/>
            <a:r>
              <a:rPr lang="ru-RU" altLang="ru-RU"/>
              <a:t>о туризме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EEE5770-7949-4238-9D54-B388F5A193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CB2A63A-4523-4940-B3DF-310D547BD2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/>
              <a:t>IBM Watson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F4ADCDC4-AC10-4275-AE4E-A1D77EF130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42900" indent="-342900" algn="l" eaLnBrk="1" hangingPunct="1">
              <a:buFontTx/>
              <a:buChar char="•"/>
            </a:pPr>
            <a:r>
              <a:rPr lang="ru-RU" altLang="ru-RU"/>
              <a:t>Выигрыш в игру </a:t>
            </a:r>
            <a:r>
              <a:rPr lang="en-US" altLang="ru-RU"/>
              <a:t>Jeopardy (</a:t>
            </a:r>
            <a:r>
              <a:rPr lang="ru-RU" altLang="ru-RU"/>
              <a:t>Своя игра) в 2011</a:t>
            </a:r>
          </a:p>
          <a:p>
            <a:pPr marL="342900" indent="-342900" algn="l" eaLnBrk="1" hangingPunct="1">
              <a:buFontTx/>
              <a:buChar char="•"/>
            </a:pPr>
            <a:endParaRPr lang="en-US" altLang="ru-RU"/>
          </a:p>
          <a:p>
            <a:pPr marL="342900" indent="-342900" algn="l" eaLnBrk="1" hangingPunct="1">
              <a:buFontTx/>
              <a:buChar char="•"/>
            </a:pPr>
            <a:r>
              <a:rPr lang="ru-RU" altLang="ru-RU"/>
              <a:t>Вопросы типа</a:t>
            </a:r>
          </a:p>
          <a:p>
            <a:pPr marL="342900" indent="-342900" algn="l" eaLnBrk="1" hangingPunct="1">
              <a:buFontTx/>
              <a:buChar char="•"/>
            </a:pPr>
            <a:r>
              <a:rPr lang="ru-RU" altLang="ru-RU"/>
              <a:t>Она рассказывала сказки в книге «Тысяча и одна ночь»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E75A450-02EC-40AB-B315-BBE8CCF041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>
            <a:extLst>
              <a:ext uri="{FF2B5EF4-FFF2-40B4-BE49-F238E27FC236}">
                <a16:creationId xmlns:a16="http://schemas.microsoft.com/office/drawing/2014/main" id="{4CE5220A-5261-440B-B07B-8D49B8879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27" name="Group 3">
            <a:extLst>
              <a:ext uri="{FF2B5EF4-FFF2-40B4-BE49-F238E27FC236}">
                <a16:creationId xmlns:a16="http://schemas.microsoft.com/office/drawing/2014/main" id="{4AAA4739-3D13-480A-B5CD-42610F29447E}"/>
              </a:ext>
            </a:extLst>
          </p:cNvPr>
          <p:cNvGrpSpPr>
            <a:grpSpLocks/>
          </p:cNvGrpSpPr>
          <p:nvPr/>
        </p:nvGrpSpPr>
        <p:grpSpPr bwMode="auto">
          <a:xfrm>
            <a:off x="88900" y="0"/>
            <a:ext cx="7005638" cy="5599113"/>
            <a:chOff x="56" y="0"/>
            <a:chExt cx="4413" cy="3527"/>
          </a:xfrm>
        </p:grpSpPr>
        <p:sp>
          <p:nvSpPr>
            <p:cNvPr id="52237" name="Text Box 4">
              <a:extLst>
                <a:ext uri="{FF2B5EF4-FFF2-40B4-BE49-F238E27FC236}">
                  <a16:creationId xmlns:a16="http://schemas.microsoft.com/office/drawing/2014/main" id="{3F20B97B-0FB2-4462-9803-5EF98E423A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" y="0"/>
              <a:ext cx="3941" cy="234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/GRNT_TYPE="КОММЕНТАРИИ, РАЗЪЯСНЕНИЯ, СХЕМЫ\ВОПРОС-ОТВЕТ"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(/Термин="ТУРИСТИЧЕСКАЯ ФИРМА" ИЛИ /Термин="ТУРАГЕНТ"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/Термин="ТУРИЗМ" ИЛИ /Термин="ЭКСКУРСИЯ")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(/Термин="САНАТОРНО-КУРОРТНОЕ ЛЕЧЕНИЕ"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/Термин="ОЗДОРОВИТЕЛЬНОЕ УЧРЕЖДЕНИЕ"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/Термин="САНАТОРИЙ" ИЛИ /Термин="КУРОРТ“</a:t>
              </a:r>
              <a:endParaRPr lang="en-US" altLang="ru-RU" sz="140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eaLnBrk="1" hangingPunct="1"/>
              <a:r>
                <a:rPr lang="en-US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ИЛИ /Термин="ДОМ ОТДЫХА"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/Термин="ДЕТСКОЕ ОЗДОРОВИТЕЛЬНОЕ УЧРЕЖДЕНИЕ"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/Термин="ПРОФИЛАКТОРИЙ")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 b="1">
                  <a:latin typeface="Courier New" panose="02070309020205020404" pitchFamily="49" charset="0"/>
                  <a:cs typeface="Courier New" panose="02070309020205020404" pitchFamily="49" charset="0"/>
                </a:rPr>
                <a:t>(/Термин="НАЛОГОВОЕ ОСВОБОЖДЕНИЕ"</a:t>
              </a:r>
              <a:endParaRPr lang="ru-RU" altLang="ru-RU" sz="1400" b="1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 b="1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/Термин="ФЕДЕРАЛЬНАЯ НАЛОГОВАЯ СЛУЖБА"</a:t>
              </a:r>
              <a:endParaRPr lang="ru-RU" altLang="ru-RU" sz="1400" b="1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 b="1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/Термин="НАЛОГОВАЯ ИНСПЕКЦИЯ"</a:t>
              </a:r>
              <a:endParaRPr lang="ru-RU" altLang="ru-RU" sz="1400" b="1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 b="1">
                  <a:latin typeface="Courier New" panose="02070309020205020404" pitchFamily="49" charset="0"/>
                  <a:cs typeface="Courier New" panose="02070309020205020404" pitchFamily="49" charset="0"/>
                </a:rPr>
                <a:t>  </a:t>
              </a:r>
              <a:r>
                <a:rPr lang="ru-RU" altLang="ru-RU" sz="1400" b="1" u="sng">
                  <a:latin typeface="Courier New" panose="02070309020205020404" pitchFamily="49" charset="0"/>
                  <a:cs typeface="Courier New" panose="02070309020205020404" pitchFamily="49" charset="0"/>
                </a:rPr>
                <a:t>ИЛИ /Термин="НАЛОГ НА ДОБАВЛЕННУЮ СТОИМОСТЬ")</a:t>
              </a:r>
              <a:endParaRPr lang="ru-RU" altLang="ru-RU" sz="1400" b="1" u="sng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((АГЕНТСКИЙ И ВОЗНАГРАЖДЕНИЕ)</a:t>
              </a:r>
              <a:endParaRPr lang="en-US" altLang="ru-RU" sz="140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eaLnBrk="1" hangingPunct="1"/>
              <a:r>
                <a:rPr lang="en-US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ИЛИ /Термин="АГЕНТ (ПРЕДСТАВИТЕЛЬ)"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/Термин="ТУРАГЕНТ" ИЛИ /Термин="АГЕНТСКИЙ ДОГОВОР"</a:t>
              </a:r>
              <a:endParaRPr lang="ru-RU" altLang="ru-RU" sz="1400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400">
                  <a:latin typeface="Courier New" panose="02070309020205020404" pitchFamily="49" charset="0"/>
                  <a:cs typeface="Courier New" panose="02070309020205020404" pitchFamily="49" charset="0"/>
                </a:rPr>
                <a:t>  ИЛИ /Термин="ПОСРЕДНИЧЕСКОЕ ВОЗНАГРАЖДЕНИЕ")</a:t>
              </a:r>
            </a:p>
          </p:txBody>
        </p:sp>
        <p:sp>
          <p:nvSpPr>
            <p:cNvPr id="52238" name="Text Box 5">
              <a:extLst>
                <a:ext uri="{FF2B5EF4-FFF2-40B4-BE49-F238E27FC236}">
                  <a16:creationId xmlns:a16="http://schemas.microsoft.com/office/drawing/2014/main" id="{BFB52C73-B7F5-4A4B-85FD-92D584A0CB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" y="3060"/>
              <a:ext cx="4282" cy="467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ru-RU" b="1">
                  <a:latin typeface="Courier New" panose="02070309020205020404" pitchFamily="49" charset="0"/>
                  <a:cs typeface="Courier New" panose="02070309020205020404" pitchFamily="49" charset="0"/>
                </a:rPr>
                <a:t>ok</a:t>
              </a:r>
              <a:endParaRPr lang="ru-RU" altLang="ru-RU" b="1">
                <a:latin typeface="Courier New" panose="02070309020205020404" pitchFamily="49" charset="0"/>
                <a:cs typeface="Times New Roman" panose="02020603050405020304" pitchFamily="18" charset="0"/>
              </a:endParaRPr>
            </a:p>
            <a:p>
              <a:pPr eaLnBrk="1" hangingPunct="1"/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52239" name="Oval 6">
              <a:extLst>
                <a:ext uri="{FF2B5EF4-FFF2-40B4-BE49-F238E27FC236}">
                  <a16:creationId xmlns:a16="http://schemas.microsoft.com/office/drawing/2014/main" id="{75B5654E-D5F9-4C8A-B5B4-E40239F58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" y="624"/>
              <a:ext cx="400" cy="396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Times New Roman" panose="02020603050405020304" pitchFamily="18" charset="0"/>
                </a:rPr>
                <a:t>12</a:t>
              </a:r>
              <a:endParaRPr lang="ru-RU" altLang="ru-RU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52228" name="Oval 7">
            <a:extLst>
              <a:ext uri="{FF2B5EF4-FFF2-40B4-BE49-F238E27FC236}">
                <a16:creationId xmlns:a16="http://schemas.microsoft.com/office/drawing/2014/main" id="{82CD8052-4BDD-4BE9-B211-E4FF8138F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4478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29" name="Oval 8">
            <a:extLst>
              <a:ext uri="{FF2B5EF4-FFF2-40B4-BE49-F238E27FC236}">
                <a16:creationId xmlns:a16="http://schemas.microsoft.com/office/drawing/2014/main" id="{DF9A677B-C14F-4652-B073-096BBD88D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7526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0" name="Oval 9">
            <a:extLst>
              <a:ext uri="{FF2B5EF4-FFF2-40B4-BE49-F238E27FC236}">
                <a16:creationId xmlns:a16="http://schemas.microsoft.com/office/drawing/2014/main" id="{EED5938B-64ED-46CA-81A9-F72F291A3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1430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1" name="Oval 10">
            <a:extLst>
              <a:ext uri="{FF2B5EF4-FFF2-40B4-BE49-F238E27FC236}">
                <a16:creationId xmlns:a16="http://schemas.microsoft.com/office/drawing/2014/main" id="{C4D4ED94-6D65-437D-8F6A-1F4AF65AE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6670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2" name="Oval 11">
            <a:extLst>
              <a:ext uri="{FF2B5EF4-FFF2-40B4-BE49-F238E27FC236}">
                <a16:creationId xmlns:a16="http://schemas.microsoft.com/office/drawing/2014/main" id="{D0A80A52-71AC-41E3-A1CB-15F9A1407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30480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3" name="Oval 12">
            <a:extLst>
              <a:ext uri="{FF2B5EF4-FFF2-40B4-BE49-F238E27FC236}">
                <a16:creationId xmlns:a16="http://schemas.microsoft.com/office/drawing/2014/main" id="{D41727C5-65A5-443D-A8AE-1887839FE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41148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4" name="Oval 13">
            <a:extLst>
              <a:ext uri="{FF2B5EF4-FFF2-40B4-BE49-F238E27FC236}">
                <a16:creationId xmlns:a16="http://schemas.microsoft.com/office/drawing/2014/main" id="{66ADCD75-E3BC-45E8-99E1-6A869A5F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44958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5" name="Oval 14">
            <a:extLst>
              <a:ext uri="{FF2B5EF4-FFF2-40B4-BE49-F238E27FC236}">
                <a16:creationId xmlns:a16="http://schemas.microsoft.com/office/drawing/2014/main" id="{4E4CDF89-D60F-46F6-9B9E-EFDFB2307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48768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36" name="Oval 15">
            <a:extLst>
              <a:ext uri="{FF2B5EF4-FFF2-40B4-BE49-F238E27FC236}">
                <a16:creationId xmlns:a16="http://schemas.microsoft.com/office/drawing/2014/main" id="{7E278052-48CD-42F3-85B4-7A16DE9D3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5867400"/>
            <a:ext cx="2133600" cy="4572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F27EC4D-2CB3-4149-9708-7F2493F93F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0D8CDF28-2633-4ADA-8518-3D62D879C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696200" cy="685800"/>
          </a:xfrm>
        </p:spPr>
        <p:txBody>
          <a:bodyPr/>
          <a:lstStyle/>
          <a:p>
            <a:pPr eaLnBrk="1" hangingPunct="1"/>
            <a:r>
              <a:rPr lang="ru-RU" altLang="ru-RU" sz="3600"/>
              <a:t>Комплексная модель обработки вопроса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09361AC9-5010-4657-9A11-74D6BD6B32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458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1) </a:t>
            </a:r>
            <a:r>
              <a:rPr lang="ru-RU" altLang="ru-RU" sz="2400">
                <a:cs typeface="Times New Roman" panose="02020603050405020304" pitchFamily="18" charset="0"/>
              </a:rPr>
              <a:t>векторная модель сравнения запроса с документами на основе лемм запроса</a:t>
            </a:r>
            <a:r>
              <a:rPr lang="ru-RU" altLang="ru-RU" sz="240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2) </a:t>
            </a:r>
            <a:r>
              <a:rPr lang="ru-RU" altLang="ru-RU" sz="2400">
                <a:cs typeface="Times New Roman" panose="02020603050405020304" pitchFamily="18" charset="0"/>
              </a:rPr>
              <a:t>векторная модель сравнения запроса с </a:t>
            </a:r>
            <a:r>
              <a:rPr lang="ru-RU" altLang="ru-RU" sz="2400"/>
              <a:t>д</a:t>
            </a:r>
            <a:r>
              <a:rPr lang="ru-RU" altLang="ru-RU" sz="2400">
                <a:cs typeface="Times New Roman" panose="02020603050405020304" pitchFamily="18" charset="0"/>
              </a:rPr>
              <a:t>окументами на основе концептов тезауруса, выявленных в запросе.</a:t>
            </a:r>
            <a:endParaRPr lang="ru-RU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3)</a:t>
            </a:r>
            <a:r>
              <a:rPr lang="ru-RU" altLang="ru-RU" sz="2400">
                <a:cs typeface="Times New Roman" panose="02020603050405020304" pitchFamily="18" charset="0"/>
              </a:rPr>
              <a:t> многошаговая модель построения булевского запроса и расширения запроса по тезаурусу,</a:t>
            </a:r>
            <a:r>
              <a:rPr lang="ru-RU" altLang="ru-RU" sz="240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4) обработка вопросительных слов</a:t>
            </a:r>
            <a:r>
              <a:rPr lang="ru-RU" altLang="ru-RU" sz="2400">
                <a:cs typeface="Times New Roman" panose="02020603050405020304" pitchFamily="18" charset="0"/>
              </a:rPr>
              <a:t>, обнаруженных в формулировке запроса</a:t>
            </a:r>
            <a:r>
              <a:rPr lang="ru-RU" altLang="ru-RU" sz="2400"/>
              <a:t>   (Когда)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5) Фиксация наиболее важных терминов, которые должны содержаться в документе (НДС)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6) В</a:t>
            </a:r>
            <a:r>
              <a:rPr lang="ru-RU" altLang="ru-RU" sz="2400">
                <a:cs typeface="Times New Roman" panose="02020603050405020304" pitchFamily="18" charset="0"/>
              </a:rPr>
              <a:t>се важные элементы формулировки запроса </a:t>
            </a:r>
            <a:r>
              <a:rPr lang="ru-RU" altLang="ru-RU" sz="2400"/>
              <a:t>должны располагаться компактно в документе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Веса слов в документе в целом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Веса слов в двух соседних предложениях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89C72F8-CB16-4C7F-862E-62DC81AE4E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F840232E-B495-497B-9782-3F11D09F5F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304800"/>
          </a:xfrm>
        </p:spPr>
        <p:txBody>
          <a:bodyPr/>
          <a:lstStyle/>
          <a:p>
            <a:pPr eaLnBrk="1" hangingPunct="1"/>
            <a:r>
              <a:rPr lang="ru-RU" altLang="ru-RU" sz="3200">
                <a:latin typeface="Comic Sans MS" panose="030F0702030302020204" pitchFamily="66" charset="0"/>
              </a:rPr>
              <a:t>Результаты поиска по леммам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7A687F55-6B8A-4D36-AD5B-6FB77FF44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14600"/>
            <a:ext cx="9144000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000066"/>
                </a:solidFill>
                <a:latin typeface="Lucida Console" panose="020B0609040504020204" pitchFamily="49" charset="0"/>
              </a:rPr>
              <a:t>Леммы с предложениями</a:t>
            </a:r>
          </a:p>
          <a:p>
            <a:pPr eaLnBrk="1" hangingPunct="1"/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1.00,1.00,0.00,0.00,0.00,0.00,1.0,1.0,1.0 #tfidf_w=0.0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  <a:p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TOP_N_DOCS CUT_DISTANCE  COVER PREC_COVER   PREC   RECL  FMEAS       DOCS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  <a:p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---------- ------------ ------ ---------- ------ ------ ------ ----------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  <a:p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5            0         75,27</a:t>
            </a:r>
            <a:r>
              <a:rPr lang="ru-RU" altLang="ru-RU" sz="1600" b="1">
                <a:latin typeface="Lucida Console" panose="020B0609040504020204" pitchFamily="49" charset="0"/>
              </a:rPr>
              <a:t> 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 78,28  </a:t>
            </a:r>
            <a:r>
              <a:rPr lang="en-US" altLang="ru-RU" sz="1600" b="1">
                <a:solidFill>
                  <a:srgbClr val="CC3300"/>
                </a:solidFill>
                <a:latin typeface="Lucida Console" panose="020B0609040504020204" pitchFamily="49" charset="0"/>
                <a:cs typeface="Times New Roman" panose="02020603050405020304" pitchFamily="18" charset="0"/>
              </a:rPr>
              <a:t>60,00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9,48  15,79        165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  <a:p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10            0         66,12 </a:t>
            </a:r>
            <a:r>
              <a:rPr lang="ru-RU" altLang="ru-RU" sz="1600" b="1">
                <a:latin typeface="Lucida Console" panose="020B0609040504020204" pitchFamily="49" charset="0"/>
              </a:rPr>
              <a:t>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 73,99  50,18  15,41  22,37        165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  <a:p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15            0         60,69 </a:t>
            </a:r>
            <a:r>
              <a:rPr lang="ru-RU" altLang="ru-RU" sz="1600" b="1">
                <a:latin typeface="Lucida Console" panose="020B0609040504020204" pitchFamily="49" charset="0"/>
              </a:rPr>
              <a:t>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 72,80  45,66  20,80  26,78        165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  <a:p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20            0         57,55 </a:t>
            </a:r>
            <a:r>
              <a:rPr lang="ru-RU" altLang="ru-RU" sz="1600" b="1">
                <a:latin typeface="Lucida Console" panose="020B0609040504020204" pitchFamily="49" charset="0"/>
              </a:rPr>
              <a:t>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 70,15  42,15  25,15  29,36        165</a:t>
            </a:r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B4AE2539-E88F-4222-810E-E0FA2AFCC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1000"/>
            <a:ext cx="91440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000066"/>
                </a:solidFill>
                <a:latin typeface="Lucida Console" panose="020B0609040504020204" pitchFamily="49" charset="0"/>
              </a:rPr>
              <a:t>Леммы </a:t>
            </a:r>
            <a:r>
              <a:rPr lang="en-US" altLang="ru-RU" sz="1600" b="1">
                <a:solidFill>
                  <a:srgbClr val="000066"/>
                </a:solidFill>
                <a:latin typeface="Lucida Console" panose="020B0609040504020204" pitchFamily="49" charset="0"/>
              </a:rPr>
              <a:t>tf*idf</a:t>
            </a:r>
            <a:endParaRPr lang="ru-RU" altLang="ru-RU" sz="1600" b="1">
              <a:solidFill>
                <a:srgbClr val="000066"/>
              </a:solidFill>
              <a:latin typeface="Lucida Console" panose="020B0609040504020204" pitchFamily="49" charset="0"/>
            </a:endParaRP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0.25,0.60,0.15,0.80,0.80,0.50,1.0,1.0,1.0 #tfidf_w=10000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TOP_N_DOCS CUT_DISTANCE  COVER PREC_COVER   PREC   RECL  FMEAS       DOCS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---------- ------------ ------ ---------- ------ ------ ------ ----------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5            0          71,39      73,20  </a:t>
            </a:r>
            <a:r>
              <a:rPr lang="ru-RU" altLang="ru-RU" sz="1600" b="1">
                <a:solidFill>
                  <a:srgbClr val="CC3300"/>
                </a:solidFill>
                <a:latin typeface="Lucida Console" panose="020B0609040504020204" pitchFamily="49" charset="0"/>
                <a:cs typeface="Times New Roman" panose="02020603050405020304" pitchFamily="18" charset="0"/>
              </a:rPr>
              <a:t>55,88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8,95  14,79        165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10            0          64,00      72,77  49,45  15,63  22,30        165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15            0          58,06      72,50  44,28  20,57  26,15        165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20            0          54,52      70,70  40,55  24,80  28,54        165</a:t>
            </a:r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F763C523-360C-431C-9E9C-701107C4F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810125"/>
            <a:ext cx="91440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000066"/>
                </a:solidFill>
                <a:latin typeface="Lucida Console" panose="020B0609040504020204" pitchFamily="49" charset="0"/>
              </a:rPr>
              <a:t>Леммы </a:t>
            </a:r>
            <a:r>
              <a:rPr lang="en-US" altLang="ru-RU" sz="1600" b="1">
                <a:solidFill>
                  <a:srgbClr val="000066"/>
                </a:solidFill>
                <a:latin typeface="Lucida Console" panose="020B0609040504020204" pitchFamily="49" charset="0"/>
              </a:rPr>
              <a:t>tf*idf + </a:t>
            </a:r>
            <a:r>
              <a:rPr lang="ru-RU" altLang="ru-RU" sz="1600" b="1">
                <a:solidFill>
                  <a:srgbClr val="000066"/>
                </a:solidFill>
                <a:latin typeface="Lucida Console" panose="020B0609040504020204" pitchFamily="49" charset="0"/>
              </a:rPr>
              <a:t>предложения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1.00,1.00,0.00,0.00,0.00,0.00,1.0,1.0,1.0 #tfidf_w=20.0</a:t>
            </a:r>
            <a:endParaRPr lang="ru-RU" altLang="ru-RU" sz="1600" b="1">
              <a:latin typeface="Lucida Console" panose="020B0609040504020204" pitchFamily="49" charset="0"/>
            </a:endParaRP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TOP_N_DOCS CUT_DISTANCE  COVER PREC_COVER   PREC   RECL  FMEAS       DOCS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---------- ------------ ------ ---------- ------ ------ ------ ----------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5            0       87,15   </a:t>
            </a:r>
            <a:r>
              <a:rPr lang="ru-RU" altLang="ru-RU" sz="1600" b="1">
                <a:latin typeface="Lucida Console" panose="020B0609040504020204" pitchFamily="49" charset="0"/>
              </a:rPr>
              <a:t>  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76,88  </a:t>
            </a:r>
            <a:r>
              <a:rPr lang="ru-RU" altLang="ru-RU" b="1">
                <a:solidFill>
                  <a:srgbClr val="CC3300"/>
                </a:solidFill>
                <a:latin typeface="Lucida Console" panose="020B0609040504020204" pitchFamily="49" charset="0"/>
                <a:cs typeface="Times New Roman" panose="02020603050405020304" pitchFamily="18" charset="0"/>
              </a:rPr>
              <a:t>68,00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10,78  17,91       165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10            0       79,03  </a:t>
            </a:r>
            <a:r>
              <a:rPr lang="ru-RU" altLang="ru-RU" sz="1600" b="1">
                <a:latin typeface="Lucida Console" panose="020B0609040504020204" pitchFamily="49" charset="0"/>
              </a:rPr>
              <a:t>  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70,87  57,70  17,81  25,72        165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15            0       74,26  </a:t>
            </a:r>
            <a:r>
              <a:rPr lang="ru-RU" altLang="ru-RU" sz="1600" b="1">
                <a:latin typeface="Lucida Console" panose="020B0609040504020204" pitchFamily="49" charset="0"/>
              </a:rPr>
              <a:t>  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68,20  52,89  23,69  30,72        165</a:t>
            </a:r>
          </a:p>
          <a:p>
            <a:pPr eaLnBrk="1" hangingPunct="1"/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20            0       69,12  </a:t>
            </a:r>
            <a:r>
              <a:rPr lang="ru-RU" altLang="ru-RU" sz="1600" b="1">
                <a:latin typeface="Lucida Console" panose="020B0609040504020204" pitchFamily="49" charset="0"/>
              </a:rPr>
              <a:t> 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</a:t>
            </a:r>
            <a:r>
              <a:rPr lang="ru-RU" altLang="ru-RU" sz="1600" b="1">
                <a:latin typeface="Lucida Console" panose="020B0609040504020204" pitchFamily="49" charset="0"/>
              </a:rPr>
              <a:t>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65,77  47,70  27,96  32,93        165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5730E55-97DF-4A92-BD2A-4059FF84A6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09D72AED-37E7-4F63-83E8-CE1058BB3E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/>
            <a:r>
              <a:rPr lang="ru-RU" altLang="ru-RU" sz="3200">
                <a:latin typeface="Comic Sans MS" panose="030F0702030302020204" pitchFamily="66" charset="0"/>
              </a:rPr>
              <a:t>Результаты поиска по </a:t>
            </a:r>
            <a:r>
              <a:rPr lang="en-US" altLang="ru-RU" sz="3200">
                <a:latin typeface="Comic Sans MS" panose="030F0702030302020204" pitchFamily="66" charset="0"/>
              </a:rPr>
              <a:t>QA</a:t>
            </a:r>
            <a:r>
              <a:rPr lang="ru-RU" altLang="ru-RU" sz="3200"/>
              <a:t> (Гарант)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F21AF6EF-EB7A-4417-A4E1-E2429664A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76400"/>
            <a:ext cx="91440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0.60,0.60,0.15,0.80,0.80,0.50,1.0,1.0,1.0 #tfidf_w=5.0</a:t>
            </a:r>
          </a:p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TOP_N_DOCS CUT_DISTANCE  COVER PREC_COVER   PREC   RECL  FMEAS     DOCS</a:t>
            </a:r>
          </a:p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---------- ------------ ------ ---------- ------ ------ ------ ----------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5            0       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87,64      85,63  </a:t>
            </a:r>
            <a:r>
              <a:rPr lang="ru-RU" altLang="ru-RU" sz="2000" b="1">
                <a:solidFill>
                  <a:srgbClr val="CC3399"/>
                </a:solidFill>
                <a:latin typeface="Lucida Console" panose="020B0609040504020204" pitchFamily="49" charset="0"/>
                <a:cs typeface="Times New Roman" panose="02020603050405020304" pitchFamily="18" charset="0"/>
              </a:rPr>
              <a:t>76,48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12,47  20,53      165</a:t>
            </a:r>
          </a:p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10            0          80,24      78,74  </a:t>
            </a:r>
            <a:r>
              <a:rPr lang="ru-RU" altLang="ru-RU" sz="2000" b="1">
                <a:latin typeface="Lucida Console" panose="020B0609040504020204" pitchFamily="49" charset="0"/>
                <a:cs typeface="Times New Roman" panose="02020603050405020304" pitchFamily="18" charset="0"/>
              </a:rPr>
              <a:t>65,21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20,62  29,46      165</a:t>
            </a:r>
          </a:p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15            0 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   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73,78      75,17  </a:t>
            </a:r>
            <a:r>
              <a:rPr lang="ru-RU" altLang="ru-RU" sz="2000" b="1">
                <a:latin typeface="Lucida Console" panose="020B0609040504020204" pitchFamily="49" charset="0"/>
                <a:cs typeface="Times New Roman" panose="02020603050405020304" pitchFamily="18" charset="0"/>
              </a:rPr>
              <a:t>57,54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26,63  34,00      165</a:t>
            </a:r>
          </a:p>
          <a:p>
            <a:pPr eaLnBrk="1" hangingPunct="1">
              <a:spcBef>
                <a:spcPct val="40000"/>
              </a:spcBef>
            </a:pP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20            0  </a:t>
            </a:r>
            <a:r>
              <a:rPr lang="en-US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      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68,18      73,07  </a:t>
            </a:r>
            <a:r>
              <a:rPr lang="ru-RU" altLang="ru-RU" sz="2000" b="1">
                <a:latin typeface="Lucida Console" panose="020B0609040504020204" pitchFamily="49" charset="0"/>
                <a:cs typeface="Times New Roman" panose="02020603050405020304" pitchFamily="18" charset="0"/>
              </a:rPr>
              <a:t>51,82</a:t>
            </a:r>
            <a:r>
              <a:rPr lang="ru-RU" altLang="ru-RU" sz="1600" b="1">
                <a:latin typeface="Lucida Console" panose="020B0609040504020204" pitchFamily="49" charset="0"/>
                <a:cs typeface="Times New Roman" panose="02020603050405020304" pitchFamily="18" charset="0"/>
              </a:rPr>
              <a:t>  31,19  36,24      165 </a:t>
            </a:r>
          </a:p>
          <a:p>
            <a:pPr eaLnBrk="1" hangingPunct="1"/>
            <a:endParaRPr lang="ru-RU" altLang="ru-RU" sz="1600" b="1">
              <a:latin typeface="Lucida Console" panose="020B0609040504020204" pitchFamily="49" charset="0"/>
              <a:cs typeface="Times New Roman" panose="02020603050405020304" pitchFamily="18" charset="0"/>
            </a:endParaRPr>
          </a:p>
        </p:txBody>
      </p:sp>
      <p:sp>
        <p:nvSpPr>
          <p:cNvPr id="55300" name="Text Box 5">
            <a:extLst>
              <a:ext uri="{FF2B5EF4-FFF2-40B4-BE49-F238E27FC236}">
                <a16:creationId xmlns:a16="http://schemas.microsoft.com/office/drawing/2014/main" id="{365AE0AD-6E2F-4412-A001-3C738C84D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813" y="712788"/>
            <a:ext cx="6643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Комбинированная модель, включая тезаурус и другие виды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1F72C19-EEC5-4504-B1CA-F9C2B611B3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>
            <a:extLst>
              <a:ext uri="{FF2B5EF4-FFF2-40B4-BE49-F238E27FC236}">
                <a16:creationId xmlns:a16="http://schemas.microsoft.com/office/drawing/2014/main" id="{08370B3B-D72A-4AA4-8D93-3123CF9E0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12875"/>
            <a:ext cx="799147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Rectangle 5">
            <a:extLst>
              <a:ext uri="{FF2B5EF4-FFF2-40B4-BE49-F238E27FC236}">
                <a16:creationId xmlns:a16="http://schemas.microsoft.com/office/drawing/2014/main" id="{CA5EDF00-E40D-4063-A890-26F3668AD4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863600"/>
          </a:xfrm>
        </p:spPr>
        <p:txBody>
          <a:bodyPr/>
          <a:lstStyle/>
          <a:p>
            <a:r>
              <a:rPr lang="ru-RU" altLang="ru-RU" sz="3200"/>
              <a:t>Настоящее время: использование нейронных сетей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C0CF098-D359-4775-B75F-685CAC6405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9FEC69D5-C6AE-4EE6-A40D-7357635118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Настоящее время: использование нейронных сетей - 2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44640C40-730C-4067-B8F2-32566F10C3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000"/>
              <a:t>При поиске ответа на вопрос необходимо найти соответствие между вопросом и ответов, хотя они могут не совпадать во многих словах</a:t>
            </a:r>
          </a:p>
          <a:p>
            <a:r>
              <a:rPr lang="ru-RU" altLang="ru-RU" sz="2000"/>
              <a:t>Нейронная сеть обучается по парам вопрос-ответ, чтобы найти представление кандидата в ответы (</a:t>
            </a:r>
            <a:r>
              <a:rPr lang="en-US" altLang="ru-RU" sz="2000"/>
              <a:t>Answer ConvNet) </a:t>
            </a:r>
            <a:r>
              <a:rPr lang="ru-RU" altLang="ru-RU" sz="2000"/>
              <a:t>и вопроса </a:t>
            </a:r>
            <a:r>
              <a:rPr lang="en-US" altLang="ru-RU" sz="2000"/>
              <a:t>(Question ConvNet) </a:t>
            </a:r>
            <a:r>
              <a:rPr lang="ru-RU" altLang="ru-RU" sz="2000"/>
              <a:t>в виде векторов небольшой размерности (например, 300)</a:t>
            </a:r>
          </a:p>
          <a:p>
            <a:r>
              <a:rPr lang="ru-RU" altLang="ru-RU" sz="2000"/>
              <a:t>Далее могут быть добавлены дополнительные признаки (например, тип вопроса)</a:t>
            </a:r>
          </a:p>
          <a:p>
            <a:r>
              <a:rPr lang="ru-RU" altLang="ru-RU" sz="2000"/>
              <a:t>Последний слой нейронной сети вырабатывает результат: подходит ли кандидат в качестве ответа на вопрос</a:t>
            </a:r>
          </a:p>
          <a:p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3A0548C-FAC3-4086-BC29-20ABAA30E6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2">
            <a:extLst>
              <a:ext uri="{FF2B5EF4-FFF2-40B4-BE49-F238E27FC236}">
                <a16:creationId xmlns:a16="http://schemas.microsoft.com/office/drawing/2014/main" id="{528604BD-4F64-448A-A79C-9AFE36A2CB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15888"/>
            <a:ext cx="8229600" cy="936625"/>
          </a:xfrm>
        </p:spPr>
        <p:txBody>
          <a:bodyPr/>
          <a:lstStyle/>
          <a:p>
            <a:r>
              <a:rPr lang="ru-RU" altLang="ru-RU" sz="3200">
                <a:solidFill>
                  <a:schemeClr val="tx1"/>
                </a:solidFill>
              </a:rPr>
              <a:t>Настоящее время: вопросно-ответные системы и диалоговые системы</a:t>
            </a:r>
          </a:p>
        </p:txBody>
      </p:sp>
      <p:sp>
        <p:nvSpPr>
          <p:cNvPr id="58371" name="Содержимое 3">
            <a:extLst>
              <a:ext uri="{FF2B5EF4-FFF2-40B4-BE49-F238E27FC236}">
                <a16:creationId xmlns:a16="http://schemas.microsoft.com/office/drawing/2014/main" id="{F65AAFAF-3B42-40D2-B6C2-FB1D309B777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435975" cy="5545138"/>
          </a:xfrm>
        </p:spPr>
        <p:txBody>
          <a:bodyPr/>
          <a:lstStyle/>
          <a:p>
            <a:r>
              <a:rPr lang="ru-RU" altLang="ru-RU" sz="2800"/>
              <a:t>Диалоговые системы</a:t>
            </a:r>
          </a:p>
          <a:p>
            <a:pPr lvl="1"/>
            <a:r>
              <a:rPr lang="ru-RU" altLang="ru-RU" sz="2400"/>
              <a:t>Вопросно-ответная система, которая «помнит» прошлое</a:t>
            </a:r>
          </a:p>
          <a:p>
            <a:pPr lvl="1"/>
            <a:r>
              <a:rPr lang="ru-RU" altLang="ru-RU" sz="2400"/>
              <a:t>Разрабатываются много лет, но сейчас новые возможности: много данных, роль чатов (письменных коротких сообщений) возросла, рост</a:t>
            </a:r>
          </a:p>
          <a:p>
            <a:r>
              <a:rPr lang="ru-RU" altLang="ru-RU" sz="2800"/>
              <a:t>Ответы на вопросы пользователя в колл-центрах</a:t>
            </a:r>
          </a:p>
          <a:p>
            <a:pPr lvl="2"/>
            <a:r>
              <a:rPr lang="ru-RU" altLang="ru-RU" sz="2000"/>
              <a:t>Включает поиск  в существующих вопросах-ответах</a:t>
            </a:r>
          </a:p>
          <a:p>
            <a:r>
              <a:rPr lang="ru-RU" altLang="ru-RU" sz="2800"/>
              <a:t>Чат-боты</a:t>
            </a:r>
          </a:p>
          <a:p>
            <a:pPr lvl="2"/>
            <a:r>
              <a:rPr lang="ru-RU" altLang="ru-RU" sz="2000"/>
              <a:t>поддерживают беседу на разные темы</a:t>
            </a:r>
          </a:p>
          <a:p>
            <a:pPr lvl="2"/>
            <a:r>
              <a:rPr lang="ru-RU" altLang="ru-RU" sz="2000"/>
              <a:t>Не порождают ответы, а находят среди имеющихся</a:t>
            </a:r>
          </a:p>
          <a:p>
            <a:pPr lvl="1"/>
            <a:endParaRPr lang="ru-RU" altLang="ru-RU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>
            <a:extLst>
              <a:ext uri="{FF2B5EF4-FFF2-40B4-BE49-F238E27FC236}">
                <a16:creationId xmlns:a16="http://schemas.microsoft.com/office/drawing/2014/main" id="{3D256CD7-288B-4582-A39A-F2FF8DA7F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7488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Text Box 3">
            <a:extLst>
              <a:ext uri="{FF2B5EF4-FFF2-40B4-BE49-F238E27FC236}">
                <a16:creationId xmlns:a16="http://schemas.microsoft.com/office/drawing/2014/main" id="{4281FA93-5968-4212-B96B-CB841B7B0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3" y="5465763"/>
            <a:ext cx="862330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Сбербанк</a:t>
            </a:r>
            <a:r>
              <a:rPr lang="ru-RU" altLang="ru-RU"/>
              <a:t> и Московский физико-технический институт (МФТИ) заключили</a:t>
            </a:r>
          </a:p>
          <a:p>
            <a:pPr eaLnBrk="1" hangingPunct="1"/>
            <a:r>
              <a:rPr lang="ru-RU" altLang="ru-RU"/>
              <a:t>соглашение о сотрудничестве…. Студенты МФТИ, в частности, помогут банку </a:t>
            </a:r>
          </a:p>
          <a:p>
            <a:pPr eaLnBrk="1" hangingPunct="1"/>
            <a:r>
              <a:rPr lang="ru-RU" altLang="ru-RU"/>
              <a:t>с созданием «разговорного» машинного интеллекта. До 2020 года Сбербанк </a:t>
            </a:r>
          </a:p>
          <a:p>
            <a:pPr eaLnBrk="1" hangingPunct="1"/>
            <a:r>
              <a:rPr lang="ru-RU" altLang="ru-RU"/>
              <a:t>и МФТИ планируют разработать алгоритмы обучения с учетом архитектурных </a:t>
            </a:r>
          </a:p>
          <a:p>
            <a:pPr eaLnBrk="1" hangingPunct="1"/>
            <a:r>
              <a:rPr lang="ru-RU" altLang="ru-RU"/>
              <a:t>принципов работы мозга.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>
            <a:extLst>
              <a:ext uri="{FF2B5EF4-FFF2-40B4-BE49-F238E27FC236}">
                <a16:creationId xmlns:a16="http://schemas.microsoft.com/office/drawing/2014/main" id="{0DE3D00F-9DF3-4B32-8DB0-1A69B737C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>
            <a:extLst>
              <a:ext uri="{FF2B5EF4-FFF2-40B4-BE49-F238E27FC236}">
                <a16:creationId xmlns:a16="http://schemas.microsoft.com/office/drawing/2014/main" id="{3B2AA733-2C40-48DD-8CAD-506BB657E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8047038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5D532FC-79C2-4428-88C4-4E44772180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r>
              <a:rPr lang="ru-RU" altLang="ru-RU" sz="3600"/>
              <a:t>Парадигмы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7CEBC4B2-53A1-4D9C-9A80-DA5D2EAACD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r>
              <a:rPr lang="ru-RU" altLang="ru-RU" sz="2800" dirty="0"/>
              <a:t>Вопросно-ответные системы, основанные на ответах по текстовым коллекциям</a:t>
            </a:r>
          </a:p>
          <a:p>
            <a:pPr lvl="1"/>
            <a:r>
              <a:rPr lang="ru-RU" altLang="ru-RU" sz="2400" dirty="0"/>
              <a:t>Конференция </a:t>
            </a:r>
            <a:r>
              <a:rPr lang="en-US" altLang="ru-RU" sz="2400" dirty="0"/>
              <a:t>TREC, </a:t>
            </a:r>
          </a:p>
          <a:p>
            <a:pPr lvl="1"/>
            <a:r>
              <a:rPr lang="ru-RU" altLang="ru-RU" sz="2400" dirty="0"/>
              <a:t>Основное отличие от стандартного информационного поиска: выдача точного ответа, а не просто документа</a:t>
            </a:r>
            <a:endParaRPr lang="en-US" altLang="ru-RU" sz="2400" dirty="0"/>
          </a:p>
          <a:p>
            <a:pPr lvl="1"/>
            <a:endParaRPr lang="ru-RU" altLang="ru-RU" sz="2400" dirty="0"/>
          </a:p>
          <a:p>
            <a:r>
              <a:rPr lang="ru-RU" altLang="ru-RU" sz="2800" dirty="0"/>
              <a:t>Вопросно-ответные системы, основанные на знаниях и гибридные системы</a:t>
            </a:r>
            <a:endParaRPr lang="en-US" altLang="ru-RU" sz="2800" dirty="0"/>
          </a:p>
          <a:p>
            <a:pPr lvl="1"/>
            <a:r>
              <a:rPr lang="en-US" altLang="ru-RU" sz="2400" dirty="0"/>
              <a:t>IBM Watson, Apple Siri, Wolfram Alpha</a:t>
            </a:r>
            <a:endParaRPr lang="ru-RU" altLang="ru-RU" sz="2400" dirty="0"/>
          </a:p>
          <a:p>
            <a:pPr lvl="1"/>
            <a:r>
              <a:rPr lang="en-US" altLang="ru-RU" sz="2400" dirty="0"/>
              <a:t>Google,  </a:t>
            </a:r>
            <a:r>
              <a:rPr lang="ru-RU" altLang="ru-RU" sz="2400" dirty="0"/>
              <a:t>Яндекс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4854754-BB68-4D3F-BA6E-4C85D88A7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5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>
            <a:extLst>
              <a:ext uri="{FF2B5EF4-FFF2-40B4-BE49-F238E27FC236}">
                <a16:creationId xmlns:a16="http://schemas.microsoft.com/office/drawing/2014/main" id="{C2449C01-90DA-494C-91F3-B2A380C92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8167687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BC3B9EB3-25E3-4017-84EB-27BCA7E9C9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600"/>
              <a:t>Заключение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6BCB21CA-AE9D-4DD0-B260-F427215E7F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/>
            <a:r>
              <a:rPr lang="ru-RU" altLang="ru-RU" sz="2800"/>
              <a:t>Вопросы разных типов</a:t>
            </a:r>
          </a:p>
          <a:p>
            <a:pPr lvl="1" eaLnBrk="1" hangingPunct="1"/>
            <a:r>
              <a:rPr lang="ru-RU" altLang="ru-RU" sz="2400"/>
              <a:t>В форме реальных вопросов</a:t>
            </a:r>
          </a:p>
          <a:p>
            <a:pPr lvl="1" eaLnBrk="1" hangingPunct="1"/>
            <a:r>
              <a:rPr lang="ru-RU" altLang="ru-RU" sz="2400"/>
              <a:t>Как в форумах</a:t>
            </a:r>
          </a:p>
          <a:p>
            <a:pPr lvl="1" eaLnBrk="1" hangingPunct="1"/>
            <a:r>
              <a:rPr lang="ru-RU" altLang="ru-RU" sz="2400"/>
              <a:t>IBM Watson</a:t>
            </a:r>
          </a:p>
          <a:p>
            <a:pPr eaLnBrk="1" hangingPunct="1"/>
            <a:r>
              <a:rPr lang="ru-RU" altLang="ru-RU" sz="2800"/>
              <a:t>Для обработки вопрос в вопросно-ответных системах требуется помимо собственно поиска</a:t>
            </a:r>
          </a:p>
          <a:p>
            <a:pPr lvl="1" eaLnBrk="1" hangingPunct="1"/>
            <a:r>
              <a:rPr lang="ru-RU" altLang="ru-RU" sz="2400"/>
              <a:t>Анализ типа вопроса</a:t>
            </a:r>
          </a:p>
          <a:p>
            <a:pPr lvl="1" eaLnBrk="1" hangingPunct="1"/>
            <a:r>
              <a:rPr lang="ru-RU" altLang="ru-RU" sz="2400"/>
              <a:t>Выявление синтаксической структуры предложения</a:t>
            </a:r>
          </a:p>
          <a:p>
            <a:pPr lvl="1" eaLnBrk="1" hangingPunct="1"/>
            <a:r>
              <a:rPr lang="ru-RU" altLang="ru-RU" sz="2400"/>
              <a:t>Аккуратное(!) расширение вопроса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5B8E4B5-587B-44F8-8F6E-C759E92B2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altLang="ru-RU" sz="3600"/>
              <a:t>В настоящем: типы вопросов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F2647B84-A307-4C80-9DCB-BAFA134873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5451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dirty="0" err="1"/>
              <a:t>Фактоидные</a:t>
            </a:r>
            <a:r>
              <a:rPr lang="ru-RU" altLang="ru-RU" sz="2800" dirty="0"/>
              <a:t> вопросы -  краткий ответ</a:t>
            </a:r>
            <a:r>
              <a:rPr lang="ru-RU" altLang="ru-RU" dirty="0"/>
              <a:t> 	</a:t>
            </a:r>
            <a:r>
              <a:rPr lang="ru-RU" altLang="ru-RU" sz="2400" dirty="0"/>
              <a:t>Тестирование на конференции </a:t>
            </a:r>
            <a:r>
              <a:rPr lang="en-US" altLang="ru-RU" sz="2400" dirty="0"/>
              <a:t>TREC</a:t>
            </a:r>
            <a:r>
              <a:rPr lang="ru-RU" altLang="ru-RU" sz="2400" dirty="0"/>
              <a:t> с 1999</a:t>
            </a:r>
            <a:endParaRPr lang="en-US" altLang="ru-RU" sz="2400" dirty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altLang="ru-RU" sz="2000" i="1" dirty="0"/>
              <a:t>How long did the Charles Manson Murder  trial last?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altLang="ru-RU" sz="2000" i="1" dirty="0"/>
              <a:t>Who is the first American in space?</a:t>
            </a:r>
            <a:endParaRPr lang="ru-RU" altLang="ru-RU" sz="2000" i="1" dirty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altLang="ru-RU" sz="2000" i="1" dirty="0"/>
              <a:t>What does the Peugeot company manufacture?</a:t>
            </a:r>
            <a:endParaRPr lang="ru-RU" altLang="ru-RU" sz="2000" i="1" dirty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ru-RU" altLang="ru-RU" sz="2800" dirty="0" err="1"/>
              <a:t>Нефактоидные</a:t>
            </a:r>
            <a:r>
              <a:rPr lang="ru-RU" altLang="ru-RU" sz="2800" dirty="0"/>
              <a:t> (нарративные)вопросы</a:t>
            </a:r>
            <a:r>
              <a:rPr lang="ru-RU" altLang="ru-RU" i="1" dirty="0"/>
              <a:t> </a:t>
            </a:r>
          </a:p>
          <a:p>
            <a:pPr lvl="1"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ru-RU" altLang="ru-RU" sz="1800" dirty="0"/>
              <a:t>Ответ включает предложение или несколько предложений</a:t>
            </a:r>
            <a:r>
              <a:rPr lang="ru-RU" altLang="ru-RU" sz="1800" b="1" dirty="0"/>
              <a:t>. </a:t>
            </a:r>
          </a:p>
          <a:p>
            <a:pPr lvl="1"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ru-RU" altLang="ru-RU" sz="2400" i="1" dirty="0">
                <a:cs typeface="Times New Roman" panose="02020603050405020304" pitchFamily="18" charset="0"/>
              </a:rPr>
              <a:t>Расскажите, пожалуйста, о туристических и транзитных  визах  в  США.  Что собой представляют визы, выдаваемые супругам,  и  визы,   связанные с  обучением? Сколько стоит оформление визы?</a:t>
            </a:r>
            <a:endParaRPr lang="ru-RU" altLang="ru-RU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DE6D097-9830-41A6-87F2-7FD1819D9C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id="{097B9ECF-ADA7-4FA9-B5BF-0A74633C35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719137"/>
          </a:xfrm>
        </p:spPr>
        <p:txBody>
          <a:bodyPr/>
          <a:lstStyle/>
          <a:p>
            <a:r>
              <a:rPr lang="en-US" altLang="ru-RU" sz="3200"/>
              <a:t>Google: </a:t>
            </a:r>
            <a:r>
              <a:rPr lang="ru-RU" altLang="ru-RU" sz="3200"/>
              <a:t>ответы на вопросы</a:t>
            </a:r>
          </a:p>
        </p:txBody>
      </p:sp>
      <p:pic>
        <p:nvPicPr>
          <p:cNvPr id="18435" name="Picture 2">
            <a:extLst>
              <a:ext uri="{FF2B5EF4-FFF2-40B4-BE49-F238E27FC236}">
                <a16:creationId xmlns:a16="http://schemas.microsoft.com/office/drawing/2014/main" id="{8670CACA-71AD-48D9-87DA-AFAB42692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25538"/>
            <a:ext cx="8137525" cy="559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3D97925-0FBB-4E48-8A11-2CBF58DAF2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10E7D6E-E1F2-4E6F-9017-5E04640F0A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Фактоидные вопросы в информационном поиске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FE866E8C-B8B7-45FA-8AB8-0F90D3A3EB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/>
              <a:t>Нужно не только выдать правильный документ, но и выдать фрагмент, где есть ответ на вопрос или точный ответ и контекст к нему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Формулировки запросов длинные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Лишние слова,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Более важные слова,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Учет синтаксической структуры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В релевантном тексте могут использоваться синонимы или близкие по смыслу слова</a:t>
            </a:r>
            <a:r>
              <a:rPr lang="en-US" altLang="ru-RU" sz="2400"/>
              <a:t>=&gt; </a:t>
            </a:r>
            <a:r>
              <a:rPr lang="ru-RU" altLang="ru-RU" sz="2400"/>
              <a:t>использование тезаурусов для расширения запросов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A55AAE8-945D-40C8-A6D6-C971945F0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2141</Words>
  <Application>Microsoft Office PowerPoint</Application>
  <PresentationFormat>Экран (4:3)</PresentationFormat>
  <Paragraphs>330</Paragraphs>
  <Slides>61</Slides>
  <Notes>0</Notes>
  <HiddenSlides>0</HiddenSlides>
  <MMClips>55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61</vt:i4>
      </vt:variant>
    </vt:vector>
  </HeadingPairs>
  <TitlesOfParts>
    <vt:vector size="69" baseType="lpstr">
      <vt:lpstr>Arial</vt:lpstr>
      <vt:lpstr>Comic Sans MS</vt:lpstr>
      <vt:lpstr>Courier New</vt:lpstr>
      <vt:lpstr>Lucida Console</vt:lpstr>
      <vt:lpstr>Times New Roman</vt:lpstr>
      <vt:lpstr>Оформление по умолчанию</vt:lpstr>
      <vt:lpstr>Слайд</vt:lpstr>
      <vt:lpstr>Точечный рисунок</vt:lpstr>
      <vt:lpstr>Вопросно-ответные системы в информационном поиске </vt:lpstr>
      <vt:lpstr>Вопросно-ответные системы задача с 60-х годов  (рис. из работы 1964 года)  </vt:lpstr>
      <vt:lpstr>Презентация PowerPoint</vt:lpstr>
      <vt:lpstr>Презентация PowerPoint</vt:lpstr>
      <vt:lpstr>IBM Watson</vt:lpstr>
      <vt:lpstr>Парадигмы</vt:lpstr>
      <vt:lpstr>В настоящем: типы вопросов</vt:lpstr>
      <vt:lpstr>Google: ответы на вопросы</vt:lpstr>
      <vt:lpstr>Фактоидные вопросы в информационном поиске</vt:lpstr>
      <vt:lpstr>Этапы работы  вопросно-ответной системы-1</vt:lpstr>
      <vt:lpstr>Этапы работы вопросно-ответной системы-2</vt:lpstr>
      <vt:lpstr>Презентация PowerPoint</vt:lpstr>
      <vt:lpstr>Типы вопросов-1</vt:lpstr>
      <vt:lpstr>Типы вопросов-2</vt:lpstr>
      <vt:lpstr>Типы ответов-1</vt:lpstr>
      <vt:lpstr>Типы ответов на вопрос «когда»</vt:lpstr>
      <vt:lpstr>Таксономия ответов (Li, Roth, 2002)</vt:lpstr>
      <vt:lpstr>Типы ответов (Li, Roth, 2002)</vt:lpstr>
      <vt:lpstr>Как можно выделить в вопросе тип ответа</vt:lpstr>
      <vt:lpstr>Формирование запроса в поисковую систему </vt:lpstr>
      <vt:lpstr>Ранжирование предложений/абзацев</vt:lpstr>
      <vt:lpstr>Вопросно-ответные системы:  что можно отбросить из вопроса</vt:lpstr>
      <vt:lpstr>Вопросно-ответные системы:  нужно найти конкретный ответ,  зависящий от вопроса</vt:lpstr>
      <vt:lpstr>Вопросно-ответные системы:  лексические замены</vt:lpstr>
      <vt:lpstr>Вопросно-ответные системы:  сложные случаи</vt:lpstr>
      <vt:lpstr>Вопросно-ответные системы в TREC: Методы оценки </vt:lpstr>
      <vt:lpstr>Презентация PowerPoint</vt:lpstr>
      <vt:lpstr>Презентация PowerPoint</vt:lpstr>
      <vt:lpstr>Презентация PowerPoint</vt:lpstr>
      <vt:lpstr>Презентация PowerPoint</vt:lpstr>
      <vt:lpstr>Комбинированные подходы</vt:lpstr>
      <vt:lpstr>IBM Watson: Схема системы</vt:lpstr>
      <vt:lpstr>Анализ вопроса Jeopardy</vt:lpstr>
      <vt:lpstr>Синтаксический и семантический анализ</vt:lpstr>
      <vt:lpstr>Поиск в документах и базах</vt:lpstr>
      <vt:lpstr>Презентация PowerPoint</vt:lpstr>
      <vt:lpstr>Презентация PowerPoint</vt:lpstr>
      <vt:lpstr>Презентация PowerPoint</vt:lpstr>
      <vt:lpstr>Обработка нефактоидных запросов</vt:lpstr>
      <vt:lpstr>Нефактоидные вопросы. Компьютерный форум</vt:lpstr>
      <vt:lpstr>Типы вопросов:  компьютерная область-1</vt:lpstr>
      <vt:lpstr>Типы вопросов:  компьютерная область-2</vt:lpstr>
      <vt:lpstr>Обработка нефактоидных вопросов</vt:lpstr>
      <vt:lpstr>Презентация PowerPoint</vt:lpstr>
      <vt:lpstr>Презентация PowerPoint</vt:lpstr>
      <vt:lpstr>Обработка сложных вопросов  в правовой области</vt:lpstr>
      <vt:lpstr>Векторная модель для обработки длинных запросов</vt:lpstr>
      <vt:lpstr>Автоматическое формирование булевской модели запроса</vt:lpstr>
      <vt:lpstr>Презентация PowerPoint</vt:lpstr>
      <vt:lpstr>Презентация PowerPoint</vt:lpstr>
      <vt:lpstr>Комплексная модель обработки вопроса</vt:lpstr>
      <vt:lpstr>Результаты поиска по леммам</vt:lpstr>
      <vt:lpstr>Результаты поиска по QA (Гарант)</vt:lpstr>
      <vt:lpstr>Настоящее время: использование нейронных сетей</vt:lpstr>
      <vt:lpstr>Настоящее время: использование нейронных сетей - 2</vt:lpstr>
      <vt:lpstr>Настоящее время: вопросно-ответные системы и диалоговые системы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Вопросно-ответные системы</dc:title>
  <dc:creator>louk</dc:creator>
  <cp:lastModifiedBy>Наталья Лукашевич</cp:lastModifiedBy>
  <cp:revision>70</cp:revision>
  <dcterms:created xsi:type="dcterms:W3CDTF">2013-10-22T11:43:56Z</dcterms:created>
  <dcterms:modified xsi:type="dcterms:W3CDTF">2019-06-11T19:17:08Z</dcterms:modified>
</cp:coreProperties>
</file>