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61" r:id="rId3"/>
    <p:sldId id="267" r:id="rId4"/>
    <p:sldId id="257" r:id="rId5"/>
    <p:sldId id="258" r:id="rId6"/>
    <p:sldId id="280" r:id="rId7"/>
    <p:sldId id="281" r:id="rId8"/>
    <p:sldId id="282" r:id="rId9"/>
    <p:sldId id="283" r:id="rId10"/>
    <p:sldId id="308" r:id="rId11"/>
    <p:sldId id="311" r:id="rId12"/>
    <p:sldId id="305" r:id="rId13"/>
    <p:sldId id="304" r:id="rId14"/>
    <p:sldId id="299" r:id="rId15"/>
    <p:sldId id="300" r:id="rId16"/>
    <p:sldId id="301" r:id="rId17"/>
    <p:sldId id="302" r:id="rId18"/>
    <p:sldId id="303" r:id="rId19"/>
    <p:sldId id="297" r:id="rId20"/>
    <p:sldId id="268" r:id="rId21"/>
    <p:sldId id="262" r:id="rId22"/>
    <p:sldId id="269" r:id="rId23"/>
    <p:sldId id="274" r:id="rId24"/>
    <p:sldId id="271" r:id="rId25"/>
    <p:sldId id="276" r:id="rId26"/>
    <p:sldId id="278" r:id="rId27"/>
    <p:sldId id="279" r:id="rId28"/>
    <p:sldId id="289" r:id="rId29"/>
    <p:sldId id="290" r:id="rId30"/>
    <p:sldId id="291" r:id="rId31"/>
    <p:sldId id="292" r:id="rId32"/>
    <p:sldId id="263" r:id="rId33"/>
    <p:sldId id="265" r:id="rId34"/>
    <p:sldId id="266" r:id="rId35"/>
    <p:sldId id="293" r:id="rId36"/>
    <p:sldId id="294" r:id="rId37"/>
    <p:sldId id="295" r:id="rId38"/>
    <p:sldId id="296" r:id="rId39"/>
    <p:sldId id="307" r:id="rId40"/>
    <p:sldId id="310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41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79921A28-1BCA-4043-8696-6D4DEE8D51E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0F87D27B-49CC-4022-99C1-77DF6A61385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12" name="Rectangle 4">
            <a:extLst>
              <a:ext uri="{FF2B5EF4-FFF2-40B4-BE49-F238E27FC236}">
                <a16:creationId xmlns:a16="http://schemas.microsoft.com/office/drawing/2014/main" id="{D81ADB06-5A6A-479D-97C2-009E8BC45BB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>
            <a:extLst>
              <a:ext uri="{FF2B5EF4-FFF2-40B4-BE49-F238E27FC236}">
                <a16:creationId xmlns:a16="http://schemas.microsoft.com/office/drawing/2014/main" id="{8E1876E9-2ECE-4D5B-AF6B-F43E6E51304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36870" name="Rectangle 6">
            <a:extLst>
              <a:ext uri="{FF2B5EF4-FFF2-40B4-BE49-F238E27FC236}">
                <a16:creationId xmlns:a16="http://schemas.microsoft.com/office/drawing/2014/main" id="{23A8EEC7-443F-4AD8-A5BD-7DDC2102FB6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71" name="Rectangle 7">
            <a:extLst>
              <a:ext uri="{FF2B5EF4-FFF2-40B4-BE49-F238E27FC236}">
                <a16:creationId xmlns:a16="http://schemas.microsoft.com/office/drawing/2014/main" id="{310963FE-A08A-4225-91DE-BE04A8CDAF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EC7EC6E-04AE-4E39-ABB3-F2CFE83339F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AEA80BAE-CE13-4306-BC29-D2E507036E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67ADA14-7799-4462-8708-B0FFAD4D9652}" type="slidenum">
              <a:rPr lang="ru-RU" altLang="ru-RU"/>
              <a:pPr eaLnBrk="1" hangingPunct="1"/>
              <a:t>6</a:t>
            </a:fld>
            <a:endParaRPr lang="ru-RU" altLang="ru-RU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397E565D-7BC4-45B7-A7DB-E6B645606C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9DFB5E94-D89D-4597-AE4F-8A6D6C3FF4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BA19FF1A-8384-4C91-A37E-3B2D4BEFD8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C650638-B82D-470D-8667-38417E9C3606}" type="slidenum">
              <a:rPr lang="ru-RU" altLang="ru-RU"/>
              <a:pPr eaLnBrk="1" hangingPunct="1"/>
              <a:t>7</a:t>
            </a:fld>
            <a:endParaRPr lang="ru-RU" altLang="ru-RU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B4149FC1-99B3-4951-9A86-FF07EE364E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99504D93-7C5C-4A04-8A5F-9ED9F9771A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32AD62F8-A178-4AAD-A2BF-F53C8D3DF6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489F3C4-90B7-43DC-930C-689107BCC5A3}" type="slidenum">
              <a:rPr lang="ru-RU" altLang="ru-RU"/>
              <a:pPr eaLnBrk="1" hangingPunct="1"/>
              <a:t>8</a:t>
            </a:fld>
            <a:endParaRPr lang="ru-RU" altLang="ru-RU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D3523A32-DC0C-4516-ADFD-237DC3C219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>
            <a:extLst>
              <a:ext uri="{FF2B5EF4-FFF2-40B4-BE49-F238E27FC236}">
                <a16:creationId xmlns:a16="http://schemas.microsoft.com/office/drawing/2014/main" id="{22D7654A-7B73-4E77-90C9-1C33068F00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EA7F920E-D7FE-4234-84C5-DA41BA7E82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F75CA13-4656-4273-B2F5-B7886C479174}" type="slidenum">
              <a:rPr lang="ru-RU" altLang="ru-RU"/>
              <a:pPr eaLnBrk="1" hangingPunct="1"/>
              <a:t>9</a:t>
            </a:fld>
            <a:endParaRPr lang="ru-RU" altLang="ru-RU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2CBF701C-BA64-400E-B832-CB1778D136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D84314D4-C25B-4185-82C0-827FF2FF5F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8C972CBC-4F0F-42E5-B90B-442E27D60C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B3AA326-C87E-4198-A84A-F9D3461A9D4C}" type="slidenum">
              <a:rPr lang="ru-RU" altLang="ru-RU"/>
              <a:pPr eaLnBrk="1" hangingPunct="1"/>
              <a:t>10</a:t>
            </a:fld>
            <a:endParaRPr lang="ru-RU" altLang="ru-RU"/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B0976F29-1CD5-42DE-9878-07A326627E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>
            <a:extLst>
              <a:ext uri="{FF2B5EF4-FFF2-40B4-BE49-F238E27FC236}">
                <a16:creationId xmlns:a16="http://schemas.microsoft.com/office/drawing/2014/main" id="{C01AEA23-FA44-4A07-BEA0-EDA78F4848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51A2E123-4D60-4EF5-909B-466A48904DA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5449F8DA-6744-4BCD-8385-D4337A65EC7C}" type="slidenum">
              <a:rPr lang="ru-RU" altLang="ru-RU" sz="1200"/>
              <a:pPr algn="r" eaLnBrk="1" hangingPunct="1"/>
              <a:t>11</a:t>
            </a:fld>
            <a:endParaRPr lang="ru-RU" altLang="ru-RU" sz="1200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C5361C7D-0153-408D-842E-11BB4AC23F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9D332251-C426-4CCC-8E6E-06A9BA711F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34E63D09-D738-4C9F-9276-22D11D9205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EE58EA8-F099-4451-BD9A-77530E73DD01}" type="slidenum">
              <a:rPr lang="ru-RU" altLang="ru-RU"/>
              <a:pPr eaLnBrk="1" hangingPunct="1"/>
              <a:t>38</a:t>
            </a:fld>
            <a:endParaRPr lang="ru-RU" altLang="ru-RU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113EB8A6-F8D0-4E46-9BB3-125B8FB30A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7141011F-316A-4616-98FD-7622597181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853767C-7A60-48D3-ACD4-E515BFBEAA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0799317-7174-4BA2-A10A-75ED293D8B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51E4859-1456-4740-9F21-65655D20F5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5D2EBC-94E9-4CA4-8345-59D4682CA0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338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AFAEE84-4574-4FBC-9D8F-D09104915D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536B2AB-9B58-4900-BE60-23D5A00017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85FF80-CC7B-4BB6-B714-731BE0D2D9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5D2E3-D2EA-4CCE-AE58-4EC9C64DBF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7324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22B981-0607-4CD3-AF3E-7BF6EF374A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C75BE58-02F8-47AB-A458-3B56D30858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CB02B9-7A0D-4257-80BA-0FC2A24E70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2FA0AB-4BC3-4810-AF6F-827451C69C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95804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F05AC16-19F3-45AC-84AA-05970C6360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56DF796-874A-49F6-95F3-DA11141701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0B0F704-80FF-4509-B87B-3EDF026DE8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321275-22F0-4319-BC1D-1FB4529DC1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634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BFFB6E6-2E0A-47B1-8F70-70C3B60AC3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B7D7A3D-BA2C-42B5-B032-0B33C4DAB3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50E7CA3-DED1-47FA-AE83-E4EB383A5A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CC2F0A-6A58-4830-9861-9E18AE9071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077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422790F-1F0B-4D77-8929-B78D107D57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D46B07B-03F7-4E9B-94D4-1AE5048C93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C0DF566-219D-43B9-A439-3779393191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0A5849-B330-4852-BE78-0CA9F7561D1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7956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D0FC5D-B2CD-4C5A-84B9-A831A397F4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F172AB-C5BE-47B4-B686-9205BEED11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5D67A2-1C95-4702-B222-A48160786D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106D6-C57B-4C1B-A69E-82B13BD3B2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3245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AE203E1-1AB1-4156-B490-B9B99DF633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A80BACA-4B8D-4C3A-AC66-E243017F63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086FB2D-4526-41F5-82B0-50EA534937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420A1F-853B-40A2-A5B4-ED077629AF8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8020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A7785CA-2B2E-452A-9C6C-2CBE44D6A7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F277213-BB10-48E6-AC65-D83098B6AC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92BCBFD-9278-4C3A-9CEE-F0CAB096D3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5B08AE-F120-4851-843C-AA87CE314A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711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071F81E-1A87-40C6-A399-53BA8443A5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9110F73-8671-4CEF-8343-175014F93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B06679E-8C81-4E06-9203-6A46C5EFC5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434142-A84D-48D1-8974-C3B39FC2F5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9143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04424D-80A2-46F0-8615-1DDDF88EC3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D4F6B6-D63D-4C80-A09D-417D36CD40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B33DB2-A496-4300-B67B-3A630D0923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501772-527E-4E50-AA0D-FE0C8BB3455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8447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44BC79-0E10-4E1B-9011-FE8C7213A2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EB59CB-B229-4AFA-8828-275A1F777D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AB131F-C57E-4CBF-B40E-90F563FF6F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20B8DB-F9F0-418A-B9C7-59EDFA4F72F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615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81A222D6-1722-4DA3-8BCD-F646EACE72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5DAC1581-7979-4091-A77A-DAB0254BB1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5731675-1BCE-4690-AC04-FD89F4682A8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940E51D-8A4D-46A8-9B02-9B14AD1221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1005C21-6D98-4410-8A5F-DB925429DE0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D5F2B4-5D20-4ABC-AAC9-93128031FDE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0.m4a"/><Relationship Id="rId7" Type="http://schemas.openxmlformats.org/officeDocument/2006/relationships/image" Target="../media/image15.wmf"/><Relationship Id="rId2" Type="http://schemas.microsoft.com/office/2007/relationships/media" Target="../media/media10.m4a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audio" Target="../media/media11.m4a"/><Relationship Id="rId7" Type="http://schemas.openxmlformats.org/officeDocument/2006/relationships/image" Target="../media/image16.wmf"/><Relationship Id="rId12" Type="http://schemas.openxmlformats.org/officeDocument/2006/relationships/image" Target="../media/image1.png"/><Relationship Id="rId2" Type="http://schemas.microsoft.com/office/2007/relationships/media" Target="../media/media11.m4a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8.wmf"/><Relationship Id="rId5" Type="http://schemas.openxmlformats.org/officeDocument/2006/relationships/notesSlide" Target="../notesSlides/notesSlide6.xml"/><Relationship Id="rId10" Type="http://schemas.openxmlformats.org/officeDocument/2006/relationships/oleObject" Target="../embeddings/oleObject14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5.wmf"/><Relationship Id="rId3" Type="http://schemas.openxmlformats.org/officeDocument/2006/relationships/audio" Target="../media/media20.m4a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8.bin"/><Relationship Id="rId2" Type="http://schemas.microsoft.com/office/2007/relationships/media" Target="../media/media20.m4a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4.wmf"/><Relationship Id="rId5" Type="http://schemas.openxmlformats.org/officeDocument/2006/relationships/image" Target="../media/image3.wmf"/><Relationship Id="rId10" Type="http://schemas.openxmlformats.org/officeDocument/2006/relationships/oleObject" Target="../embeddings/oleObject17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3.wmf"/><Relationship Id="rId1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1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1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23.bin"/><Relationship Id="rId3" Type="http://schemas.openxmlformats.org/officeDocument/2006/relationships/audio" Target="../media/media26.m4a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1.wmf"/><Relationship Id="rId2" Type="http://schemas.microsoft.com/office/2007/relationships/media" Target="../media/media26.m4a"/><Relationship Id="rId1" Type="http://schemas.openxmlformats.org/officeDocument/2006/relationships/vmlDrawing" Target="../drawings/vmlDrawing8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image" Target="../media/image1.png"/><Relationship Id="rId10" Type="http://schemas.openxmlformats.org/officeDocument/2006/relationships/image" Target="../media/image30.wmf"/><Relationship Id="rId4" Type="http://schemas.openxmlformats.org/officeDocument/2006/relationships/slideLayout" Target="../slideLayouts/slideLayout2.xml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2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audio" Target="../media/media27.m4a"/><Relationship Id="rId7" Type="http://schemas.openxmlformats.org/officeDocument/2006/relationships/oleObject" Target="../embeddings/oleObject25.bin"/><Relationship Id="rId2" Type="http://schemas.microsoft.com/office/2007/relationships/media" Target="../media/media27.m4a"/><Relationship Id="rId1" Type="http://schemas.openxmlformats.org/officeDocument/2006/relationships/vmlDrawing" Target="../drawings/vmlDrawing9.vml"/><Relationship Id="rId6" Type="http://schemas.openxmlformats.org/officeDocument/2006/relationships/image" Target="../media/image33.wmf"/><Relationship Id="rId11" Type="http://schemas.openxmlformats.org/officeDocument/2006/relationships/image" Target="../media/image1.png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35.wmf"/><Relationship Id="rId4" Type="http://schemas.openxmlformats.org/officeDocument/2006/relationships/slideLayout" Target="../slideLayouts/slideLayout12.xml"/><Relationship Id="rId9" Type="http://schemas.openxmlformats.org/officeDocument/2006/relationships/oleObject" Target="../embeddings/oleObject26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3.m4a"/><Relationship Id="rId7" Type="http://schemas.openxmlformats.org/officeDocument/2006/relationships/image" Target="../media/image2.wmf"/><Relationship Id="rId2" Type="http://schemas.microsoft.com/office/2007/relationships/media" Target="../media/media3.m4a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wmf"/><Relationship Id="rId4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m4a"/><Relationship Id="rId7" Type="http://schemas.openxmlformats.org/officeDocument/2006/relationships/image" Target="../media/image1.png"/><Relationship Id="rId2" Type="http://schemas.microsoft.com/office/2007/relationships/media" Target="../media/media30.m4a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7.bin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1.png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1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audio" Target="../media/media7.m4a"/><Relationship Id="rId7" Type="http://schemas.openxmlformats.org/officeDocument/2006/relationships/image" Target="../media/image6.wmf"/><Relationship Id="rId12" Type="http://schemas.openxmlformats.org/officeDocument/2006/relationships/image" Target="../media/image1.png"/><Relationship Id="rId2" Type="http://schemas.microsoft.com/office/2007/relationships/media" Target="../media/media7.m4a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wmf"/><Relationship Id="rId5" Type="http://schemas.openxmlformats.org/officeDocument/2006/relationships/notesSlide" Target="../notesSlides/notesSlide2.xml"/><Relationship Id="rId10" Type="http://schemas.openxmlformats.org/officeDocument/2006/relationships/oleObject" Target="../embeddings/oleObject4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audio" Target="../media/media8.m4a"/><Relationship Id="rId7" Type="http://schemas.openxmlformats.org/officeDocument/2006/relationships/image" Target="../media/image9.wmf"/><Relationship Id="rId12" Type="http://schemas.openxmlformats.org/officeDocument/2006/relationships/image" Target="../media/image1.png"/><Relationship Id="rId2" Type="http://schemas.microsoft.com/office/2007/relationships/media" Target="../media/media8.m4a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1.wmf"/><Relationship Id="rId5" Type="http://schemas.openxmlformats.org/officeDocument/2006/relationships/notesSlide" Target="../notesSlides/notesSlide3.xml"/><Relationship Id="rId10" Type="http://schemas.openxmlformats.org/officeDocument/2006/relationships/oleObject" Target="../embeddings/oleObject7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audio" Target="../media/media9.m4a"/><Relationship Id="rId7" Type="http://schemas.openxmlformats.org/officeDocument/2006/relationships/image" Target="../media/image12.wmf"/><Relationship Id="rId12" Type="http://schemas.openxmlformats.org/officeDocument/2006/relationships/image" Target="../media/image1.png"/><Relationship Id="rId2" Type="http://schemas.microsoft.com/office/2007/relationships/media" Target="../media/media9.m4a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4.wmf"/><Relationship Id="rId5" Type="http://schemas.openxmlformats.org/officeDocument/2006/relationships/notesSlide" Target="../notesSlides/notesSlide4.xml"/><Relationship Id="rId10" Type="http://schemas.openxmlformats.org/officeDocument/2006/relationships/oleObject" Target="../embeddings/oleObject10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058DFB8B-C057-4713-AD08-13E7C5D4B3A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Вероятностные модели информационного поиска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F300DD18-5E61-4C66-89DA-3B585BD0471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B1B1E23-D9E6-437D-8CB9-DC92B09AA4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>
            <a:extLst>
              <a:ext uri="{FF2B5EF4-FFF2-40B4-BE49-F238E27FC236}">
                <a16:creationId xmlns:a16="http://schemas.microsoft.com/office/drawing/2014/main" id="{622E5E93-2D28-406F-A7FA-9F1A6E67BB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zh-TW" sz="3600"/>
              <a:t>Вероятностная модель</a:t>
            </a:r>
            <a:r>
              <a:rPr lang="ru-RU" altLang="zh-TW" sz="3600">
                <a:ea typeface="PMingLiU" panose="02020500000000000000" pitchFamily="18" charset="-120"/>
              </a:rPr>
              <a:t>-5</a:t>
            </a:r>
            <a:endParaRPr lang="en-US" altLang="zh-TW" sz="3600">
              <a:ea typeface="PMingLiU" panose="02020500000000000000" pitchFamily="18" charset="-120"/>
            </a:endParaRPr>
          </a:p>
        </p:txBody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B7290C2B-FDD2-40A7-A892-E01B6E9353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052513"/>
            <a:ext cx="7778750" cy="4968875"/>
          </a:xfrm>
        </p:spPr>
        <p:txBody>
          <a:bodyPr/>
          <a:lstStyle/>
          <a:p>
            <a:pPr lvl="1" eaLnBrk="1" hangingPunct="1">
              <a:spcBef>
                <a:spcPct val="30000"/>
              </a:spcBef>
            </a:pPr>
            <a:r>
              <a:rPr lang="en-US" altLang="zh-TW">
                <a:ea typeface="PMingLiU" panose="02020500000000000000" pitchFamily="18" charset="-120"/>
              </a:rPr>
              <a:t>P (</a:t>
            </a:r>
            <a:r>
              <a:rPr lang="en-US" altLang="zh-TW" i="1">
                <a:ea typeface="PMingLiU" panose="02020500000000000000" pitchFamily="18" charset="-120"/>
              </a:rPr>
              <a:t>k</a:t>
            </a:r>
            <a:r>
              <a:rPr lang="en-US" altLang="zh-TW" i="1" baseline="-25000">
                <a:ea typeface="PMingLiU" panose="02020500000000000000" pitchFamily="18" charset="-120"/>
              </a:rPr>
              <a:t>i</a:t>
            </a:r>
            <a:r>
              <a:rPr lang="en-US" altLang="zh-TW">
                <a:ea typeface="PMingLiU" panose="02020500000000000000" pitchFamily="18" charset="-120"/>
              </a:rPr>
              <a:t> |</a:t>
            </a:r>
            <a:r>
              <a:rPr lang="en-US" altLang="zh-TW" i="1">
                <a:ea typeface="PMingLiU" panose="02020500000000000000" pitchFamily="18" charset="-120"/>
              </a:rPr>
              <a:t>R</a:t>
            </a:r>
            <a:r>
              <a:rPr lang="en-US" altLang="zh-TW">
                <a:ea typeface="PMingLiU" panose="02020500000000000000" pitchFamily="18" charset="-120"/>
              </a:rPr>
              <a:t>) </a:t>
            </a:r>
            <a:r>
              <a:rPr lang="ru-RU" altLang="zh-TW">
                <a:ea typeface="PMingLiU" panose="02020500000000000000" pitchFamily="18" charset="-120"/>
              </a:rPr>
              <a:t>– </a:t>
            </a:r>
            <a:r>
              <a:rPr lang="ru-RU" altLang="zh-TW"/>
              <a:t>это вероятность</a:t>
            </a:r>
            <a:r>
              <a:rPr lang="ru-RU" altLang="zh-TW">
                <a:ea typeface="PMingLiU" panose="02020500000000000000" pitchFamily="18" charset="-120"/>
              </a:rPr>
              <a:t>, </a:t>
            </a:r>
            <a:r>
              <a:rPr lang="ru-RU" altLang="zh-TW"/>
              <a:t>что слово</a:t>
            </a:r>
            <a:r>
              <a:rPr lang="en-US" altLang="zh-TW">
                <a:ea typeface="PMingLiU" panose="02020500000000000000" pitchFamily="18" charset="-120"/>
              </a:rPr>
              <a:t> </a:t>
            </a:r>
            <a:r>
              <a:rPr lang="en-US" altLang="zh-TW" i="1">
                <a:ea typeface="PMingLiU" panose="02020500000000000000" pitchFamily="18" charset="-120"/>
              </a:rPr>
              <a:t>k</a:t>
            </a:r>
            <a:r>
              <a:rPr lang="en-US" altLang="zh-TW" i="1" baseline="-25000">
                <a:ea typeface="PMingLiU" panose="02020500000000000000" pitchFamily="18" charset="-120"/>
              </a:rPr>
              <a:t>i</a:t>
            </a:r>
            <a:r>
              <a:rPr lang="en-US" altLang="zh-TW">
                <a:ea typeface="PMingLiU" panose="02020500000000000000" pitchFamily="18" charset="-120"/>
              </a:rPr>
              <a:t> </a:t>
            </a:r>
            <a:r>
              <a:rPr lang="ru-RU" altLang="zh-TW"/>
              <a:t>присутствует в документе из случайно выбранного документа в множестве релевантных документов </a:t>
            </a:r>
            <a:r>
              <a:rPr lang="en-US" altLang="zh-TW">
                <a:ea typeface="PMingLiU" panose="02020500000000000000" pitchFamily="18" charset="-120"/>
              </a:rPr>
              <a:t>R</a:t>
            </a:r>
            <a:endParaRPr lang="ru-RU" altLang="zh-TW"/>
          </a:p>
          <a:p>
            <a:pPr lvl="1" eaLnBrk="1" hangingPunct="1">
              <a:spcBef>
                <a:spcPct val="30000"/>
              </a:spcBef>
            </a:pPr>
            <a:endParaRPr lang="en-US" altLang="zh-TW">
              <a:ea typeface="PMingLiU" panose="02020500000000000000" pitchFamily="18" charset="-120"/>
            </a:endParaRPr>
          </a:p>
          <a:p>
            <a:pPr lvl="1" eaLnBrk="1" hangingPunct="1">
              <a:spcBef>
                <a:spcPct val="30000"/>
              </a:spcBef>
            </a:pPr>
            <a:r>
              <a:rPr lang="en-US" altLang="zh-TW">
                <a:ea typeface="PMingLiU" panose="02020500000000000000" pitchFamily="18" charset="-120"/>
              </a:rPr>
              <a:t>              </a:t>
            </a:r>
            <a:r>
              <a:rPr lang="ru-RU" altLang="zh-TW">
                <a:ea typeface="PMingLiU" panose="02020500000000000000" pitchFamily="18" charset="-120"/>
              </a:rPr>
              <a:t> - </a:t>
            </a:r>
            <a:r>
              <a:rPr lang="ru-RU" altLang="zh-TW"/>
              <a:t>это вероятность того</a:t>
            </a:r>
            <a:r>
              <a:rPr lang="ru-RU" altLang="zh-TW">
                <a:ea typeface="PMingLiU" panose="02020500000000000000" pitchFamily="18" charset="-120"/>
              </a:rPr>
              <a:t>, </a:t>
            </a:r>
            <a:r>
              <a:rPr lang="ru-RU" altLang="zh-TW"/>
              <a:t>что</a:t>
            </a:r>
            <a:r>
              <a:rPr lang="ru-RU" altLang="zh-TW">
                <a:ea typeface="PMingLiU" panose="02020500000000000000" pitchFamily="18" charset="-120"/>
              </a:rPr>
              <a:t> </a:t>
            </a:r>
            <a:r>
              <a:rPr lang="en-US" altLang="zh-TW" i="1">
                <a:ea typeface="PMingLiU" panose="02020500000000000000" pitchFamily="18" charset="-120"/>
              </a:rPr>
              <a:t>k</a:t>
            </a:r>
            <a:r>
              <a:rPr lang="en-US" altLang="zh-TW" i="1" baseline="-25000">
                <a:ea typeface="PMingLiU" panose="02020500000000000000" pitchFamily="18" charset="-120"/>
              </a:rPr>
              <a:t>i</a:t>
            </a:r>
            <a:r>
              <a:rPr lang="en-US" altLang="zh-TW">
                <a:ea typeface="PMingLiU" panose="02020500000000000000" pitchFamily="18" charset="-120"/>
              </a:rPr>
              <a:t> </a:t>
            </a:r>
            <a:r>
              <a:rPr lang="ru-RU" altLang="zh-TW"/>
              <a:t>не присутствует в документе, случайно выборанного из множества релевантных документов</a:t>
            </a:r>
            <a:r>
              <a:rPr lang="ru-RU" altLang="zh-TW">
                <a:ea typeface="PMingLiU" panose="02020500000000000000" pitchFamily="18" charset="-120"/>
              </a:rPr>
              <a:t> </a:t>
            </a:r>
            <a:r>
              <a:rPr lang="en-US" altLang="zh-TW">
                <a:ea typeface="PMingLiU" panose="02020500000000000000" pitchFamily="18" charset="-120"/>
              </a:rPr>
              <a:t>R</a:t>
            </a:r>
            <a:endParaRPr lang="en-US" altLang="zh-TW" sz="2400" i="1" baseline="-25000">
              <a:ea typeface="PMingLiU" panose="02020500000000000000" pitchFamily="18" charset="-120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zh-TW" sz="2400">
              <a:ea typeface="PMingLiU" panose="02020500000000000000" pitchFamily="18" charset="-120"/>
            </a:endParaRPr>
          </a:p>
        </p:txBody>
      </p:sp>
      <p:graphicFrame>
        <p:nvGraphicFramePr>
          <p:cNvPr id="5122" name="Object 4">
            <a:extLst>
              <a:ext uri="{FF2B5EF4-FFF2-40B4-BE49-F238E27FC236}">
                <a16:creationId xmlns:a16="http://schemas.microsoft.com/office/drawing/2014/main" id="{13F010DE-173D-42BD-94C3-B1793184259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4625" y="3429000"/>
          <a:ext cx="12112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Формула" r:id="rId6" imgW="558720" imgH="253800" progId="Equation.3">
                  <p:embed/>
                </p:oleObj>
              </mc:Choice>
              <mc:Fallback>
                <p:oleObj name="Формула" r:id="rId6" imgW="558720" imgH="253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4625" y="3429000"/>
                        <a:ext cx="1211263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0F51AA6-812D-4BC5-81C8-D6D552AE7DD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>
            <a:extLst>
              <a:ext uri="{FF2B5EF4-FFF2-40B4-BE49-F238E27FC236}">
                <a16:creationId xmlns:a16="http://schemas.microsoft.com/office/drawing/2014/main" id="{A20C74C1-274E-4569-8BB8-C100670E140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zh-TW" sz="3600"/>
              <a:t>Вероятностная модель</a:t>
            </a:r>
            <a:r>
              <a:rPr lang="ru-RU" altLang="zh-TW" sz="3600">
                <a:ea typeface="PMingLiU" panose="02020500000000000000" pitchFamily="18" charset="-120"/>
              </a:rPr>
              <a:t> -6</a:t>
            </a:r>
            <a:endParaRPr lang="en-US" altLang="zh-TW" sz="3600">
              <a:ea typeface="PMingLiU" panose="02020500000000000000" pitchFamily="18" charset="-120"/>
            </a:endParaRPr>
          </a:p>
        </p:txBody>
      </p:sp>
      <p:graphicFrame>
        <p:nvGraphicFramePr>
          <p:cNvPr id="6146" name="Object 3">
            <a:extLst>
              <a:ext uri="{FF2B5EF4-FFF2-40B4-BE49-F238E27FC236}">
                <a16:creationId xmlns:a16="http://schemas.microsoft.com/office/drawing/2014/main" id="{07B5ADE5-7854-4546-8E68-E09844C48156}"/>
              </a:ext>
            </a:extLst>
          </p:cNvPr>
          <p:cNvGraphicFramePr>
            <a:graphicFrameLocks/>
          </p:cNvGraphicFramePr>
          <p:nvPr/>
        </p:nvGraphicFramePr>
        <p:xfrm>
          <a:off x="1116013" y="1341438"/>
          <a:ext cx="6799262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" name="Формула" r:id="rId6" imgW="2997000" imgH="583920" progId="Equation.3">
                  <p:embed/>
                </p:oleObj>
              </mc:Choice>
              <mc:Fallback>
                <p:oleObj name="Формула" r:id="rId6" imgW="2997000" imgH="58392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341438"/>
                        <a:ext cx="6799262" cy="1055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4">
            <a:extLst>
              <a:ext uri="{FF2B5EF4-FFF2-40B4-BE49-F238E27FC236}">
                <a16:creationId xmlns:a16="http://schemas.microsoft.com/office/drawing/2014/main" id="{556E90D6-4D35-453C-A209-DAC2CEC02A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2781300"/>
          <a:ext cx="35560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" name="Формула" r:id="rId8" imgW="1523880" imgH="253800" progId="Equation.3">
                  <p:embed/>
                </p:oleObj>
              </mc:Choice>
              <mc:Fallback>
                <p:oleObj name="Формула" r:id="rId8" imgW="1523880" imgH="253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781300"/>
                        <a:ext cx="355600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6">
            <a:extLst>
              <a:ext uri="{FF2B5EF4-FFF2-40B4-BE49-F238E27FC236}">
                <a16:creationId xmlns:a16="http://schemas.microsoft.com/office/drawing/2014/main" id="{4FBBD807-27A8-4159-8AE5-BD548838B764}"/>
              </a:ext>
            </a:extLst>
          </p:cNvPr>
          <p:cNvGraphicFramePr>
            <a:graphicFrameLocks/>
          </p:cNvGraphicFramePr>
          <p:nvPr/>
        </p:nvGraphicFramePr>
        <p:xfrm>
          <a:off x="900113" y="5661025"/>
          <a:ext cx="6977062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6" name="Формула" r:id="rId10" imgW="3606480" imgH="482400" progId="Equation.3">
                  <p:embed/>
                </p:oleObj>
              </mc:Choice>
              <mc:Fallback>
                <p:oleObj name="Формула" r:id="rId10" imgW="3606480" imgH="482400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5661025"/>
                        <a:ext cx="6977062" cy="804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0" name="TextBox 5">
            <a:extLst>
              <a:ext uri="{FF2B5EF4-FFF2-40B4-BE49-F238E27FC236}">
                <a16:creationId xmlns:a16="http://schemas.microsoft.com/office/drawing/2014/main" id="{EF7A6B61-8AA3-4588-B30D-F1317AAEF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3500438"/>
            <a:ext cx="88931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Вторую группу сомножителей (для слов, которых нет в документе) </a:t>
            </a:r>
            <a:r>
              <a:rPr lang="ru-RU" altLang="ru-RU" dirty="0" err="1"/>
              <a:t>домножаем</a:t>
            </a:r>
            <a:endParaRPr lang="ru-RU" altLang="ru-RU" dirty="0"/>
          </a:p>
          <a:p>
            <a:pPr eaLnBrk="1" hangingPunct="1"/>
            <a:r>
              <a:rPr lang="ru-RU" altLang="ru-RU" dirty="0"/>
              <a:t>на такие же сомножители, которые есть в документе, и для сохранения</a:t>
            </a:r>
          </a:p>
          <a:p>
            <a:pPr eaLnBrk="1" hangingPunct="1"/>
            <a:r>
              <a:rPr lang="ru-RU" altLang="ru-RU" dirty="0"/>
              <a:t>результата делим на такие же сомножители, относя их к первой группе.</a:t>
            </a:r>
          </a:p>
          <a:p>
            <a:pPr eaLnBrk="1" hangingPunct="1"/>
            <a:endParaRPr lang="ru-RU" altLang="ru-RU" dirty="0"/>
          </a:p>
          <a:p>
            <a:pPr eaLnBrk="1" hangingPunct="1"/>
            <a:r>
              <a:rPr lang="ru-RU" altLang="ru-RU" dirty="0"/>
              <a:t>Вторая группа сомножителей может быть убрана, поскольку теперь не зависит от конкретного документа. Получаем из первой группы: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E3CA7A1-D1C1-49D1-9493-4A3839E0AF3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8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B25B746-EC2E-460D-B826-21F7EABB51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Оценки вероятности на практике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F2DFD9C2-191A-49C5-AC9E-74CE235822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/>
              <a:t>Полные множества релевантных и нерелевантных документов неизвестны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Нужно оценивать</a:t>
            </a:r>
          </a:p>
          <a:p>
            <a:pPr>
              <a:lnSpc>
                <a:spcPct val="90000"/>
              </a:lnSpc>
            </a:pPr>
            <a:endParaRPr lang="ru-RU" altLang="ru-RU" sz="2400"/>
          </a:p>
          <a:p>
            <a:pPr>
              <a:lnSpc>
                <a:spcPct val="90000"/>
              </a:lnSpc>
            </a:pPr>
            <a:r>
              <a:rPr lang="ru-RU" altLang="ru-RU" sz="2400"/>
              <a:t>Для нерелевантных документов (второе слагаемое)</a:t>
            </a:r>
          </a:p>
          <a:p>
            <a:pPr>
              <a:lnSpc>
                <a:spcPct val="90000"/>
              </a:lnSpc>
            </a:pPr>
            <a:endParaRPr lang="ru-RU" altLang="ru-RU" sz="2400"/>
          </a:p>
          <a:p>
            <a:pPr>
              <a:lnSpc>
                <a:spcPct val="90000"/>
              </a:lnSpc>
            </a:pPr>
            <a:r>
              <a:rPr lang="ru-RU" altLang="ru-RU" sz="2400"/>
              <a:t>Если нерелевантные документы аппроксимировать целой коллекцией, то </a:t>
            </a:r>
            <a:r>
              <a:rPr lang="en-US" altLang="ru-RU" sz="2400"/>
              <a:t> </a:t>
            </a:r>
            <a:endParaRPr lang="ru-RU" altLang="ru-RU" sz="2400"/>
          </a:p>
          <a:p>
            <a:pPr>
              <a:lnSpc>
                <a:spcPct val="90000"/>
              </a:lnSpc>
            </a:pPr>
            <a:r>
              <a:rPr lang="en-US" altLang="ru-RU" sz="2400" i="1"/>
              <a:t>r</a:t>
            </a:r>
            <a:r>
              <a:rPr lang="en-US" altLang="ru-RU" sz="2400" i="1" baseline="-25000"/>
              <a:t>i</a:t>
            </a:r>
            <a:r>
              <a:rPr lang="en-US" altLang="ru-RU" sz="2400" i="1"/>
              <a:t> </a:t>
            </a:r>
            <a:r>
              <a:rPr lang="en-US" altLang="ru-RU" sz="2400"/>
              <a:t>(</a:t>
            </a:r>
            <a:r>
              <a:rPr lang="ru-RU" altLang="ru-RU" sz="2400"/>
              <a:t>вероятность встречаемость слова в нерелевантных документах для запроса</a:t>
            </a:r>
            <a:r>
              <a:rPr lang="en-US" altLang="ru-RU" sz="2400"/>
              <a:t>)</a:t>
            </a:r>
            <a:r>
              <a:rPr lang="ru-RU" altLang="ru-RU" sz="2400"/>
              <a:t>= </a:t>
            </a:r>
            <a:r>
              <a:rPr lang="en-US" altLang="ru-RU" sz="2400"/>
              <a:t>df</a:t>
            </a:r>
            <a:r>
              <a:rPr lang="en-US" altLang="ru-RU" sz="2400" i="1"/>
              <a:t>/N</a:t>
            </a:r>
            <a:endParaRPr lang="en-US" altLang="ru-RU" sz="2400"/>
          </a:p>
          <a:p>
            <a:pPr lvl="1">
              <a:lnSpc>
                <a:spcPct val="90000"/>
              </a:lnSpc>
            </a:pPr>
            <a:r>
              <a:rPr lang="en-US" altLang="ru-RU" sz="2400"/>
              <a:t>log (1– </a:t>
            </a:r>
            <a:r>
              <a:rPr lang="en-US" altLang="ru-RU" sz="2400" i="1"/>
              <a:t>r</a:t>
            </a:r>
            <a:r>
              <a:rPr lang="en-US" altLang="ru-RU" sz="2400" i="1" baseline="-25000"/>
              <a:t>i</a:t>
            </a:r>
            <a:r>
              <a:rPr lang="en-US" altLang="ru-RU" sz="2400"/>
              <a:t>)/</a:t>
            </a:r>
            <a:r>
              <a:rPr lang="en-US" altLang="ru-RU" sz="2400" i="1"/>
              <a:t>r</a:t>
            </a:r>
            <a:r>
              <a:rPr lang="en-US" altLang="ru-RU" sz="2400" i="1" baseline="-25000"/>
              <a:t>i</a:t>
            </a:r>
            <a:r>
              <a:rPr lang="en-US" altLang="ru-RU" sz="2400"/>
              <a:t> = log (N– df)/</a:t>
            </a:r>
            <a:r>
              <a:rPr lang="en-US" altLang="ru-RU"/>
              <a:t>df</a:t>
            </a:r>
            <a:r>
              <a:rPr lang="en-US" altLang="ru-RU" i="1"/>
              <a:t> </a:t>
            </a:r>
            <a:r>
              <a:rPr lang="en-US" altLang="ru-RU" i="1">
                <a:cs typeface="Times New Roman" panose="02020603050405020304" pitchFamily="18" charset="0"/>
              </a:rPr>
              <a:t>≈</a:t>
            </a:r>
            <a:r>
              <a:rPr lang="en-US" altLang="ru-RU" i="1"/>
              <a:t> </a:t>
            </a:r>
            <a:r>
              <a:rPr lang="en-US" altLang="ru-RU"/>
              <a:t>log N/df </a:t>
            </a:r>
            <a:r>
              <a:rPr lang="en-US" altLang="ru-RU">
                <a:solidFill>
                  <a:schemeClr val="tx2"/>
                </a:solidFill>
              </a:rPr>
              <a:t>= IDF!</a:t>
            </a:r>
            <a:endParaRPr lang="ru-RU" altLang="ru-RU">
              <a:solidFill>
                <a:schemeClr val="tx2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474B62E-0842-4B87-AFA1-99C1B80C13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71636BAB-16CE-4512-B11A-144E67649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3" y="104775"/>
            <a:ext cx="8223250" cy="803275"/>
          </a:xfrm>
        </p:spPr>
        <p:txBody>
          <a:bodyPr/>
          <a:lstStyle/>
          <a:p>
            <a:r>
              <a:rPr lang="ru-RU" altLang="ru-RU" sz="3600"/>
              <a:t>Оценки вероятности на практике</a:t>
            </a:r>
            <a:endParaRPr lang="de-DE" altLang="ru-RU" sz="3600"/>
          </a:p>
        </p:txBody>
      </p:sp>
      <p:sp>
        <p:nvSpPr>
          <p:cNvPr id="18435" name="Text Box 3">
            <a:extLst>
              <a:ext uri="{FF2B5EF4-FFF2-40B4-BE49-F238E27FC236}">
                <a16:creationId xmlns:a16="http://schemas.microsoft.com/office/drawing/2014/main" id="{5CAA1B65-0742-40F2-A449-732466F82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1052513"/>
            <a:ext cx="8505825" cy="580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rgbClr val="336699"/>
              </a:buClr>
              <a:buSzPct val="80000"/>
            </a:pPr>
            <a:r>
              <a:rPr lang="ru-RU" altLang="ru-RU" sz="2200"/>
              <a:t>Статистика релевантных документов</a:t>
            </a:r>
            <a:r>
              <a:rPr lang="en-US" altLang="ru-RU" sz="2200"/>
              <a:t> </a:t>
            </a:r>
            <a:r>
              <a:rPr lang="ru-RU" altLang="ru-RU" sz="2200"/>
              <a:t>может быть оценена различным образом</a:t>
            </a:r>
            <a:r>
              <a:rPr lang="en-US" altLang="ru-RU" sz="2200"/>
              <a:t>:</a:t>
            </a:r>
          </a:p>
          <a:p>
            <a:pPr lvl="1" eaLnBrk="1" hangingPunct="1">
              <a:spcBef>
                <a:spcPts val="600"/>
              </a:spcBef>
              <a:buClr>
                <a:srgbClr val="336699"/>
              </a:buClr>
              <a:buSzPct val="65000"/>
              <a:buFont typeface="Calibri" panose="020F0502020204030204" pitchFamily="34" charset="0"/>
              <a:buChar char="❶"/>
            </a:pPr>
            <a:r>
              <a:rPr lang="en-US" altLang="ru-RU"/>
              <a:t> </a:t>
            </a:r>
            <a:r>
              <a:rPr lang="ru-RU" altLang="ru-RU" sz="2000"/>
              <a:t>Можно использовать статистику слов в известных релевантных документах  - это основа для вероятностных подходов к relevance feedback</a:t>
            </a:r>
            <a:endParaRPr lang="en-US" altLang="ru-RU" sz="2000"/>
          </a:p>
          <a:p>
            <a:pPr lvl="1" eaLnBrk="1" hangingPunct="1">
              <a:spcBef>
                <a:spcPts val="600"/>
              </a:spcBef>
              <a:buClr>
                <a:srgbClr val="336699"/>
              </a:buClr>
              <a:buSzPct val="70000"/>
              <a:buFont typeface="Calibri" panose="020F0502020204030204" pitchFamily="34" charset="0"/>
              <a:buChar char="❷"/>
            </a:pPr>
            <a:r>
              <a:rPr lang="en-US" altLang="ru-RU" sz="2200"/>
              <a:t> </a:t>
            </a:r>
            <a:r>
              <a:rPr lang="ru-RU" altLang="ru-RU" sz="2200"/>
              <a:t>Установить как константу</a:t>
            </a:r>
            <a:r>
              <a:rPr lang="en-US" altLang="ru-RU" sz="2200"/>
              <a:t>. </a:t>
            </a:r>
            <a:r>
              <a:rPr lang="ru-RU" altLang="ru-RU" sz="2200"/>
              <a:t>Предположим, что вероятность нахождения слова запроса в релевантном документе </a:t>
            </a:r>
            <a:r>
              <a:rPr lang="en-US" altLang="zh-TW" sz="2400">
                <a:ea typeface="PMingLiU" panose="02020500000000000000" pitchFamily="18" charset="-120"/>
              </a:rPr>
              <a:t>P(</a:t>
            </a:r>
            <a:r>
              <a:rPr lang="en-US" altLang="zh-TW" sz="2400" i="1">
                <a:ea typeface="PMingLiU" panose="02020500000000000000" pitchFamily="18" charset="-120"/>
              </a:rPr>
              <a:t>k</a:t>
            </a:r>
            <a:r>
              <a:rPr lang="en-US" altLang="zh-TW" sz="2400" i="1" baseline="-25000">
                <a:ea typeface="PMingLiU" panose="02020500000000000000" pitchFamily="18" charset="-120"/>
              </a:rPr>
              <a:t>i</a:t>
            </a:r>
            <a:r>
              <a:rPr lang="en-US" altLang="zh-TW" sz="2400">
                <a:ea typeface="PMingLiU" panose="02020500000000000000" pitchFamily="18" charset="-120"/>
              </a:rPr>
              <a:t> |</a:t>
            </a:r>
            <a:r>
              <a:rPr lang="en-US" altLang="zh-TW" sz="2400" i="1">
                <a:ea typeface="PMingLiU" panose="02020500000000000000" pitchFamily="18" charset="-120"/>
              </a:rPr>
              <a:t>R</a:t>
            </a:r>
            <a:r>
              <a:rPr lang="en-US" altLang="zh-TW" sz="2400">
                <a:ea typeface="PMingLiU" panose="02020500000000000000" pitchFamily="18" charset="-120"/>
              </a:rPr>
              <a:t>)</a:t>
            </a:r>
            <a:r>
              <a:rPr lang="ru-RU" altLang="zh-TW" sz="2400">
                <a:ea typeface="PMingLiU" panose="02020500000000000000" pitchFamily="18" charset="-120"/>
              </a:rPr>
              <a:t>=</a:t>
            </a:r>
            <a:r>
              <a:rPr lang="en-US" altLang="ru-RU" sz="2200"/>
              <a:t> 0.5</a:t>
            </a:r>
          </a:p>
          <a:p>
            <a:pPr lvl="2" eaLnBrk="1" hangingPunct="1">
              <a:spcBef>
                <a:spcPts val="6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000"/>
              <a:t>Тогда первое выражение сокращается</a:t>
            </a:r>
            <a:endParaRPr lang="en-US" altLang="ru-RU" sz="2000" i="1"/>
          </a:p>
          <a:p>
            <a:pPr lvl="2" eaLnBrk="1" hangingPunct="1">
              <a:spcBef>
                <a:spcPts val="6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000"/>
              <a:t>Слабая оценка, но не противоречит предположениям</a:t>
            </a:r>
            <a:endParaRPr lang="en-US" altLang="ru-RU" sz="2000"/>
          </a:p>
          <a:p>
            <a:pPr lvl="2" eaLnBrk="1" hangingPunct="1">
              <a:spcBef>
                <a:spcPts val="6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000"/>
              <a:t>Получается, что ранжирование документов получено просто суммированием  весов </a:t>
            </a:r>
            <a:r>
              <a:rPr lang="en-US" altLang="ru-RU" sz="2000"/>
              <a:t>idf</a:t>
            </a:r>
          </a:p>
          <a:p>
            <a:pPr lvl="2" eaLnBrk="1" hangingPunct="1">
              <a:spcBef>
                <a:spcPts val="6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000"/>
              <a:t>Для коротких документов  (заголовков или абстрактов) работает неплохо</a:t>
            </a:r>
            <a:endParaRPr lang="en-US" altLang="ru-RU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50EDACD2-2241-4902-90CE-F1481A4C9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D1F8455B-BC87-4830-8E5A-DCAEAA259434}" type="slidenum">
              <a:rPr lang="en-US" altLang="ru-RU"/>
              <a:pPr algn="l" eaLnBrk="1" hangingPunct="1"/>
              <a:t>13</a:t>
            </a:fld>
            <a:endParaRPr lang="en-US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5A2B230-92F5-4F9B-91EE-CA6927B034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4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97B04128-0716-410C-91E4-E67341F3F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3" y="260350"/>
            <a:ext cx="8223250" cy="720725"/>
          </a:xfrm>
        </p:spPr>
        <p:txBody>
          <a:bodyPr/>
          <a:lstStyle/>
          <a:p>
            <a:r>
              <a:rPr lang="ru-RU" altLang="ru-RU" sz="3600"/>
              <a:t>Вероятностные модели</a:t>
            </a:r>
            <a:endParaRPr lang="de-DE" altLang="ru-RU" sz="3600"/>
          </a:p>
        </p:txBody>
      </p:sp>
      <p:sp>
        <p:nvSpPr>
          <p:cNvPr id="80899" name="Text Box 3">
            <a:extLst>
              <a:ext uri="{FF2B5EF4-FFF2-40B4-BE49-F238E27FC236}">
                <a16:creationId xmlns:a16="http://schemas.microsoft.com/office/drawing/2014/main" id="{20DEBA36-2E4E-48E3-8662-81D61D62F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1196975"/>
            <a:ext cx="8505825" cy="566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Одна из старых формальных моделей информационного поиска</a:t>
            </a:r>
            <a:endParaRPr lang="en-US" sz="2400" dirty="0">
              <a:latin typeface="+mj-lt"/>
            </a:endParaRPr>
          </a:p>
          <a:p>
            <a:pPr lvl="2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en-US" sz="2400" dirty="0" err="1">
                <a:latin typeface="+mj-lt"/>
              </a:rPr>
              <a:t>Maron</a:t>
            </a:r>
            <a:r>
              <a:rPr lang="en-US" sz="2400" dirty="0">
                <a:latin typeface="+mj-lt"/>
              </a:rPr>
              <a:t> &amp; </a:t>
            </a:r>
            <a:r>
              <a:rPr lang="en-US" sz="2400" dirty="0" err="1">
                <a:latin typeface="+mj-lt"/>
              </a:rPr>
              <a:t>Kuhns</a:t>
            </a:r>
            <a:r>
              <a:rPr lang="en-US" sz="2400" dirty="0">
                <a:latin typeface="+mj-lt"/>
              </a:rPr>
              <a:t>, 1960: </a:t>
            </a:r>
            <a:r>
              <a:rPr lang="ru-RU" sz="2400" dirty="0">
                <a:latin typeface="+mj-lt"/>
              </a:rPr>
              <a:t>т.к. поисковая система не может предсказать с уверенностью релевантность документа, то мы должны иметь дело с вероятностью</a:t>
            </a:r>
          </a:p>
          <a:p>
            <a:pPr lvl="2">
              <a:buClr>
                <a:srgbClr val="336699"/>
              </a:buClr>
              <a:buFont typeface="Wingdings" pitchFamily="2" charset="2"/>
              <a:buChar char="§"/>
              <a:defRPr/>
            </a:pPr>
            <a:endParaRPr lang="de-DE" sz="2400" dirty="0">
              <a:latin typeface="+mj-lt"/>
            </a:endParaRPr>
          </a:p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Предположения в модели BIR</a:t>
            </a:r>
            <a:r>
              <a:rPr lang="en-US" sz="2400" dirty="0">
                <a:latin typeface="+mj-lt"/>
              </a:rPr>
              <a:t>:</a:t>
            </a:r>
          </a:p>
          <a:p>
            <a:pPr lvl="2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Булевское представление документов, запросов и релевантности</a:t>
            </a:r>
          </a:p>
          <a:p>
            <a:pPr lvl="2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Независимость слов</a:t>
            </a:r>
          </a:p>
          <a:p>
            <a:pPr lvl="2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Слова, не входящие в запрос, не влияют на поиск</a:t>
            </a:r>
            <a:endParaRPr lang="en-US" sz="2400" dirty="0">
              <a:latin typeface="+mj-lt"/>
            </a:endParaRPr>
          </a:p>
          <a:p>
            <a:pPr lvl="2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Релевантность документов не зависит друг от друга</a:t>
            </a:r>
            <a:endParaRPr lang="en-US" sz="2400" dirty="0">
              <a:latin typeface="+mj-lt"/>
            </a:endParaRP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D103F1B4-F3B6-4389-BDA1-F49024BA6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DC9BA350-CCC8-4C00-8C83-1E0E3ABE276A}" type="slidenum">
              <a:rPr lang="en-US" altLang="ru-RU"/>
              <a:pPr algn="l" eaLnBrk="1" hangingPunct="1"/>
              <a:t>14</a:t>
            </a:fld>
            <a:endParaRPr lang="en-US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159D21D-F6ED-4BB5-BBB4-D1A3B60751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2C529EBB-5A6B-48A2-9D2E-C964B4F07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3" y="104775"/>
            <a:ext cx="8223250" cy="1306513"/>
          </a:xfrm>
        </p:spPr>
        <p:txBody>
          <a:bodyPr/>
          <a:lstStyle/>
          <a:p>
            <a:r>
              <a:rPr lang="ru-RU" altLang="ru-RU" sz="3200"/>
              <a:t>Различие между векторными моделями и вероятностными не очень велико</a:t>
            </a:r>
            <a:endParaRPr lang="de-DE" altLang="ru-RU" sz="3200"/>
          </a:p>
        </p:txBody>
      </p:sp>
      <p:sp>
        <p:nvSpPr>
          <p:cNvPr id="20483" name="Text Box 3">
            <a:extLst>
              <a:ext uri="{FF2B5EF4-FFF2-40B4-BE49-F238E27FC236}">
                <a16:creationId xmlns:a16="http://schemas.microsoft.com/office/drawing/2014/main" id="{E8FE67F0-10C2-4AA0-BB83-CE14D12CD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1916113"/>
            <a:ext cx="8505825" cy="58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2" eaLnBrk="1" hangingPunct="1"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В обоих случаях поисковая система строится похожим образом</a:t>
            </a:r>
          </a:p>
          <a:p>
            <a:pPr lvl="2" eaLnBrk="1" hangingPunct="1">
              <a:buClr>
                <a:srgbClr val="336699"/>
              </a:buClr>
              <a:buFont typeface="Wingdings" panose="05000000000000000000" pitchFamily="2" charset="2"/>
              <a:buChar char="§"/>
            </a:pPr>
            <a:endParaRPr lang="de-DE" altLang="ru-RU" sz="2400"/>
          </a:p>
          <a:p>
            <a:pPr lvl="2" eaLnBrk="1" hangingPunct="1"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Различия</a:t>
            </a:r>
            <a:r>
              <a:rPr lang="en-US" altLang="ru-RU" sz="2400"/>
              <a:t>: </a:t>
            </a:r>
            <a:r>
              <a:rPr lang="ru-RU" altLang="ru-RU" sz="2400"/>
              <a:t>в вероятностном информационном поиске сходство между запросов и документом считается не косинусной мерой и </a:t>
            </a:r>
            <a:r>
              <a:rPr lang="en-US" altLang="ru-RU" sz="2400"/>
              <a:t>tf-idf </a:t>
            </a:r>
            <a:r>
              <a:rPr lang="ru-RU" altLang="ru-RU" sz="2400"/>
              <a:t>в векторном пространстве, а несколько другой формулой, мотивированной теорией вероятности</a:t>
            </a:r>
            <a:endParaRPr lang="en-US" altLang="ru-RU" sz="2400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0E418D6C-7EC1-4070-B6A4-D3C414832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2383B5C2-3EEC-4A15-B7F8-65E567E56D39}" type="slidenum">
              <a:rPr lang="en-US" altLang="ru-RU"/>
              <a:pPr algn="l" eaLnBrk="1" hangingPunct="1"/>
              <a:t>15</a:t>
            </a:fld>
            <a:endParaRPr lang="en-US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6341D84-E855-471D-9165-267C6DD023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F8687D91-8D7C-4704-88B3-7CF1AEF4C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3" y="104775"/>
            <a:ext cx="8223250" cy="803275"/>
          </a:xfrm>
        </p:spPr>
        <p:txBody>
          <a:bodyPr/>
          <a:lstStyle/>
          <a:p>
            <a:r>
              <a:rPr lang="en-US" altLang="ru-RU" sz="3200"/>
              <a:t>Okari BM25: </a:t>
            </a:r>
            <a:r>
              <a:rPr lang="ru-RU" altLang="ru-RU" sz="3200"/>
              <a:t>Небинарная модель</a:t>
            </a:r>
            <a:endParaRPr lang="de-DE" altLang="ru-RU" sz="3200"/>
          </a:p>
        </p:txBody>
      </p:sp>
      <p:sp>
        <p:nvSpPr>
          <p:cNvPr id="21507" name="Text Box 3">
            <a:extLst>
              <a:ext uri="{FF2B5EF4-FFF2-40B4-BE49-F238E27FC236}">
                <a16:creationId xmlns:a16="http://schemas.microsoft.com/office/drawing/2014/main" id="{54A19370-EEDC-4C2B-BEC2-9D59E75CA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1268413"/>
            <a:ext cx="8505825" cy="630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350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 Вероятностная модель </a:t>
            </a:r>
            <a:r>
              <a:rPr lang="en-US" altLang="ru-RU" sz="2400"/>
              <a:t>BIM </a:t>
            </a:r>
            <a:r>
              <a:rPr lang="ru-RU" altLang="ru-RU" sz="2400"/>
              <a:t>была изначально создана для поиска по записям в коротких каталогах сопоставимой длины – и работала прилично в этих условиях</a:t>
            </a:r>
            <a:endParaRPr lang="en-US" altLang="ru-RU" sz="2400"/>
          </a:p>
          <a:p>
            <a:pPr lvl="1" eaLnBrk="1" hangingPunct="1">
              <a:spcBef>
                <a:spcPct val="350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Для современного полнотекстового поиска, модель должна учитывать частоту термина в документе и длину документа</a:t>
            </a:r>
            <a:endParaRPr lang="en-US" altLang="ru-RU" sz="2400"/>
          </a:p>
          <a:p>
            <a:pPr lvl="1" eaLnBrk="1" hangingPunct="1">
              <a:spcBef>
                <a:spcPct val="350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en-US" altLang="ru-RU" sz="2400"/>
              <a:t>BestMatch25 (</a:t>
            </a:r>
            <a:r>
              <a:rPr lang="en-US" altLang="ru-RU" sz="2400">
                <a:solidFill>
                  <a:srgbClr val="0070C0"/>
                </a:solidFill>
              </a:rPr>
              <a:t>BM25</a:t>
            </a:r>
            <a:r>
              <a:rPr lang="en-US" altLang="ru-RU" sz="2400"/>
              <a:t> </a:t>
            </a:r>
            <a:r>
              <a:rPr lang="ru-RU" altLang="ru-RU" sz="2400"/>
              <a:t>или</a:t>
            </a:r>
            <a:r>
              <a:rPr lang="en-US" altLang="ru-RU" sz="2400"/>
              <a:t> </a:t>
            </a:r>
            <a:r>
              <a:rPr lang="en-US" altLang="ru-RU" sz="2400">
                <a:solidFill>
                  <a:srgbClr val="0070C0"/>
                </a:solidFill>
              </a:rPr>
              <a:t>Okapi</a:t>
            </a:r>
            <a:r>
              <a:rPr lang="en-US" altLang="ru-RU" sz="2400"/>
              <a:t>)</a:t>
            </a:r>
            <a:r>
              <a:rPr lang="ru-RU" altLang="ru-RU" sz="2400"/>
              <a:t>, развитие модели </a:t>
            </a:r>
            <a:r>
              <a:rPr lang="en-US" altLang="ru-RU" sz="2400"/>
              <a:t>BIM, </a:t>
            </a:r>
            <a:r>
              <a:rPr lang="ru-RU" altLang="ru-RU" sz="2400"/>
              <a:t>учитывает эти величины </a:t>
            </a:r>
          </a:p>
          <a:p>
            <a:pPr lvl="1" eaLnBrk="1" hangingPunct="1">
              <a:spcBef>
                <a:spcPct val="350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С</a:t>
            </a:r>
            <a:r>
              <a:rPr lang="en-US" altLang="ru-RU" sz="2400"/>
              <a:t> 1994 </a:t>
            </a:r>
            <a:r>
              <a:rPr lang="ru-RU" altLang="ru-RU" sz="2400"/>
              <a:t>до наших дней</a:t>
            </a:r>
            <a:r>
              <a:rPr lang="en-US" altLang="ru-RU" sz="2400"/>
              <a:t>, </a:t>
            </a:r>
            <a:r>
              <a:rPr lang="ru-RU" altLang="ru-RU" sz="2400"/>
              <a:t>модель </a:t>
            </a:r>
            <a:r>
              <a:rPr lang="en-US" altLang="ru-RU" sz="2400"/>
              <a:t>BM25 </a:t>
            </a:r>
            <a:r>
              <a:rPr lang="ru-RU" altLang="ru-RU" sz="2400"/>
              <a:t>– это одна из наиболее распространенных и устойчивых моделей информационного поиска</a:t>
            </a:r>
            <a:endParaRPr lang="de-DE" altLang="ru-RU" sz="2400"/>
          </a:p>
          <a:p>
            <a:pPr eaLnBrk="1" hangingPunct="1"/>
            <a:endParaRPr lang="en-US" altLang="ru-RU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89FA022C-1BD5-4289-B34A-7255483E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47413802-0348-41F8-ADE9-886959ED8EDA}" type="slidenum">
              <a:rPr lang="en-US" altLang="ru-RU"/>
              <a:pPr algn="l" eaLnBrk="1" hangingPunct="1"/>
              <a:t>16</a:t>
            </a:fld>
            <a:endParaRPr lang="en-US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6128920-2453-4803-B240-7E3310A789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F30ADCB8-0A54-47E0-BF16-B67AFB529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3" y="104775"/>
            <a:ext cx="8223250" cy="660400"/>
          </a:xfrm>
        </p:spPr>
        <p:txBody>
          <a:bodyPr/>
          <a:lstStyle/>
          <a:p>
            <a:r>
              <a:rPr lang="en-US" altLang="ru-RU" sz="3200"/>
              <a:t>Oka</a:t>
            </a:r>
            <a:r>
              <a:rPr lang="ru-RU" altLang="ru-RU" sz="3200"/>
              <a:t>p</a:t>
            </a:r>
            <a:r>
              <a:rPr lang="en-US" altLang="ru-RU" sz="3200"/>
              <a:t>i BM25: </a:t>
            </a:r>
            <a:r>
              <a:rPr lang="ru-RU" altLang="ru-RU" sz="3200"/>
              <a:t>Небинарная модель</a:t>
            </a:r>
            <a:endParaRPr lang="de-DE" altLang="ru-RU" sz="3200"/>
          </a:p>
        </p:txBody>
      </p:sp>
      <p:sp>
        <p:nvSpPr>
          <p:cNvPr id="80899" name="Text Box 3">
            <a:extLst>
              <a:ext uri="{FF2B5EF4-FFF2-40B4-BE49-F238E27FC236}">
                <a16:creationId xmlns:a16="http://schemas.microsoft.com/office/drawing/2014/main" id="{21AD41FD-4AB7-49D3-8D9B-74955B7E46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981075"/>
            <a:ext cx="8826500" cy="6019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200" dirty="0">
                <a:latin typeface="+mj-lt"/>
              </a:rPr>
              <a:t>Простейшая форма веса для документа </a:t>
            </a:r>
            <a:r>
              <a:rPr lang="ru-RU" sz="2200" dirty="0" err="1">
                <a:latin typeface="+mj-lt"/>
              </a:rPr>
              <a:t>d</a:t>
            </a:r>
            <a:r>
              <a:rPr lang="ru-RU" sz="2200" dirty="0">
                <a:latin typeface="+mj-lt"/>
              </a:rPr>
              <a:t> – это просто суммирование </a:t>
            </a:r>
            <a:r>
              <a:rPr lang="en-US" sz="2200" dirty="0" err="1">
                <a:latin typeface="+mj-lt"/>
              </a:rPr>
              <a:t>idf</a:t>
            </a:r>
            <a:r>
              <a:rPr lang="en-US" sz="2200" dirty="0">
                <a:latin typeface="+mj-lt"/>
              </a:rPr>
              <a:t> </a:t>
            </a:r>
            <a:r>
              <a:rPr lang="ru-RU" sz="2200" dirty="0">
                <a:latin typeface="+mj-lt"/>
              </a:rPr>
              <a:t>слов запроса, которые присутствуют в этом документе</a:t>
            </a:r>
            <a:r>
              <a:rPr lang="en-US" sz="2200" dirty="0">
                <a:latin typeface="+mj-lt"/>
              </a:rPr>
              <a:t>:</a:t>
            </a:r>
          </a:p>
          <a:p>
            <a:pPr>
              <a:defRPr/>
            </a:pPr>
            <a:endParaRPr lang="de-DE" sz="2200" dirty="0">
              <a:latin typeface="+mj-lt"/>
            </a:endParaRPr>
          </a:p>
          <a:p>
            <a:pPr>
              <a:defRPr/>
            </a:pPr>
            <a:endParaRPr lang="en-US" sz="2200" dirty="0">
              <a:latin typeface="+mj-lt"/>
            </a:endParaRPr>
          </a:p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200" dirty="0">
                <a:latin typeface="+mj-lt"/>
              </a:rPr>
              <a:t>Это формула «исправляется» учетом частоты слова в документа и длины документа</a:t>
            </a:r>
            <a:r>
              <a:rPr lang="de-DE" sz="2200" dirty="0">
                <a:latin typeface="+mj-lt"/>
              </a:rPr>
              <a:t>:</a:t>
            </a:r>
          </a:p>
          <a:p>
            <a:pPr>
              <a:defRPr/>
            </a:pPr>
            <a:endParaRPr lang="en-US" sz="2200" dirty="0">
              <a:latin typeface="+mj-lt"/>
            </a:endParaRPr>
          </a:p>
          <a:p>
            <a:pPr>
              <a:defRPr/>
            </a:pPr>
            <a:endParaRPr lang="en-US" sz="2200" dirty="0">
              <a:latin typeface="+mj-lt"/>
            </a:endParaRPr>
          </a:p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endParaRPr lang="en-US" sz="2200" dirty="0">
              <a:latin typeface="+mj-lt"/>
            </a:endParaRPr>
          </a:p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en-US" sz="2200" dirty="0" err="1">
                <a:latin typeface="+mj-lt"/>
              </a:rPr>
              <a:t>tf</a:t>
            </a:r>
            <a:r>
              <a:rPr lang="en-US" sz="2200" i="1" baseline="-25000" dirty="0">
                <a:latin typeface="+mj-lt"/>
              </a:rPr>
              <a:t> td </a:t>
            </a:r>
            <a:r>
              <a:rPr lang="en-US" sz="2200" dirty="0">
                <a:latin typeface="+mj-lt"/>
              </a:rPr>
              <a:t>: </a:t>
            </a:r>
            <a:r>
              <a:rPr lang="ru-RU" sz="2200" dirty="0">
                <a:latin typeface="+mj-lt"/>
              </a:rPr>
              <a:t>частота слова в документе </a:t>
            </a:r>
            <a:r>
              <a:rPr lang="en-US" sz="2200" dirty="0">
                <a:latin typeface="+mj-lt"/>
              </a:rPr>
              <a:t>d</a:t>
            </a:r>
          </a:p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en-US" sz="2200" i="1" dirty="0">
                <a:latin typeface="+mj-lt"/>
              </a:rPr>
              <a:t>L</a:t>
            </a:r>
            <a:r>
              <a:rPr lang="en-US" sz="2200" i="1" baseline="-25000" dirty="0">
                <a:latin typeface="+mj-lt"/>
              </a:rPr>
              <a:t>d</a:t>
            </a:r>
            <a:r>
              <a:rPr lang="en-US" sz="2200" dirty="0">
                <a:latin typeface="+mj-lt"/>
              </a:rPr>
              <a:t> (L</a:t>
            </a:r>
            <a:r>
              <a:rPr lang="en-US" sz="1600" dirty="0">
                <a:latin typeface="+mj-lt"/>
              </a:rPr>
              <a:t>ave</a:t>
            </a:r>
            <a:r>
              <a:rPr lang="en-US" sz="2200" dirty="0">
                <a:latin typeface="+mj-lt"/>
              </a:rPr>
              <a:t>): </a:t>
            </a:r>
            <a:r>
              <a:rPr lang="ru-RU" sz="2200" dirty="0">
                <a:latin typeface="+mj-lt"/>
              </a:rPr>
              <a:t>длина документа</a:t>
            </a:r>
            <a:r>
              <a:rPr lang="en-US" sz="2200" dirty="0">
                <a:latin typeface="+mj-lt"/>
              </a:rPr>
              <a:t> d (</a:t>
            </a:r>
            <a:r>
              <a:rPr lang="ru-RU" sz="2200" dirty="0">
                <a:latin typeface="+mj-lt"/>
              </a:rPr>
              <a:t>средняя длина документа в коллекции</a:t>
            </a:r>
            <a:r>
              <a:rPr lang="de-DE" sz="2200" dirty="0">
                <a:latin typeface="+mj-lt"/>
              </a:rPr>
              <a:t>)</a:t>
            </a:r>
          </a:p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en-US" sz="2200" i="1" dirty="0">
                <a:latin typeface="+mj-lt"/>
              </a:rPr>
              <a:t>k</a:t>
            </a:r>
            <a:r>
              <a:rPr lang="en-US" sz="2200" i="1" baseline="-25000" dirty="0">
                <a:latin typeface="+mj-lt"/>
              </a:rPr>
              <a:t>1</a:t>
            </a:r>
            <a:r>
              <a:rPr lang="en-US" sz="2200" dirty="0">
                <a:latin typeface="+mj-lt"/>
              </a:rPr>
              <a:t>: </a:t>
            </a:r>
            <a:r>
              <a:rPr lang="ru-RU" sz="2200" dirty="0">
                <a:latin typeface="+mj-lt"/>
              </a:rPr>
              <a:t>параметр, контролирующий учет частоты слова</a:t>
            </a:r>
            <a:endParaRPr lang="en-US" sz="2200" dirty="0">
              <a:latin typeface="+mj-lt"/>
            </a:endParaRPr>
          </a:p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en-US" sz="2200" i="1" dirty="0">
                <a:latin typeface="+mj-lt"/>
              </a:rPr>
              <a:t>b</a:t>
            </a:r>
            <a:r>
              <a:rPr lang="en-US" sz="2200" dirty="0">
                <a:latin typeface="+mj-lt"/>
              </a:rPr>
              <a:t>: </a:t>
            </a:r>
            <a:r>
              <a:rPr lang="ru-RU" sz="2200" dirty="0">
                <a:latin typeface="+mj-lt"/>
              </a:rPr>
              <a:t>параметр, контролирующий учет длины документа</a:t>
            </a:r>
            <a:endParaRPr lang="en-US" sz="2200" dirty="0">
              <a:latin typeface="+mj-lt"/>
            </a:endParaRP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F1E3A215-43D3-45FC-B4E9-F6FBD7C3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B8FBC8F5-0BE3-45E1-904F-FE27535DB672}" type="slidenum">
              <a:rPr lang="en-US" altLang="ru-RU"/>
              <a:pPr algn="l" eaLnBrk="1" hangingPunct="1"/>
              <a:t>17</a:t>
            </a:fld>
            <a:endParaRPr lang="en-US" altLang="ru-RU"/>
          </a:p>
        </p:txBody>
      </p:sp>
      <p:pic>
        <p:nvPicPr>
          <p:cNvPr id="22533" name="Picture 4" descr="1130.png">
            <a:extLst>
              <a:ext uri="{FF2B5EF4-FFF2-40B4-BE49-F238E27FC236}">
                <a16:creationId xmlns:a16="http://schemas.microsoft.com/office/drawing/2014/main" id="{8B82CD23-8E0C-409A-B767-3CF91C50B9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844675"/>
            <a:ext cx="213518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11302.png">
            <a:extLst>
              <a:ext uri="{FF2B5EF4-FFF2-40B4-BE49-F238E27FC236}">
                <a16:creationId xmlns:a16="http://schemas.microsoft.com/office/drawing/2014/main" id="{F1B3E7B4-EA08-4571-B191-305789C2B2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3643313"/>
            <a:ext cx="626268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44CD694-2273-4FAE-B777-D5993EE229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8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1E9BDD54-F783-4712-883E-55D0A4000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3" y="104775"/>
            <a:ext cx="8223250" cy="731838"/>
          </a:xfrm>
        </p:spPr>
        <p:txBody>
          <a:bodyPr/>
          <a:lstStyle/>
          <a:p>
            <a:r>
              <a:rPr lang="en-US" altLang="ru-RU" sz="3200"/>
              <a:t>Oka</a:t>
            </a:r>
            <a:r>
              <a:rPr lang="ru-RU" altLang="ru-RU" sz="3200"/>
              <a:t>p</a:t>
            </a:r>
            <a:r>
              <a:rPr lang="en-US" altLang="ru-RU" sz="3200"/>
              <a:t>i BM25: A Nonbinary Model</a:t>
            </a:r>
            <a:endParaRPr lang="de-DE" altLang="ru-RU" sz="3200"/>
          </a:p>
        </p:txBody>
      </p:sp>
      <p:sp>
        <p:nvSpPr>
          <p:cNvPr id="23555" name="Text Box 3">
            <a:extLst>
              <a:ext uri="{FF2B5EF4-FFF2-40B4-BE49-F238E27FC236}">
                <a16:creationId xmlns:a16="http://schemas.microsoft.com/office/drawing/2014/main" id="{2F2E54A3-EE23-4014-8CDA-BA5A25496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981075"/>
            <a:ext cx="8682037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Если запрос длинный, то можно учитывать похожее взвешивание для слов запроса</a:t>
            </a:r>
            <a:endParaRPr lang="en-US" altLang="ru-RU" sz="2400"/>
          </a:p>
          <a:p>
            <a:pPr eaLnBrk="1" hangingPunct="1"/>
            <a:endParaRPr lang="en-US" altLang="ru-RU" sz="2400"/>
          </a:p>
          <a:p>
            <a:pPr eaLnBrk="1" hangingPunct="1"/>
            <a:endParaRPr lang="en-US" altLang="ru-RU" sz="2400"/>
          </a:p>
          <a:p>
            <a:pPr eaLnBrk="1" hangingPunct="1"/>
            <a:endParaRPr lang="de-DE" altLang="ru-RU" sz="2400"/>
          </a:p>
          <a:p>
            <a:pPr lvl="1" eaLnBrk="1" hangingPunct="1"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en-US" altLang="ru-RU" sz="2400"/>
              <a:t>tf </a:t>
            </a:r>
            <a:r>
              <a:rPr lang="en-US" altLang="ru-RU" sz="2400" i="1" baseline="-25000"/>
              <a:t>tq</a:t>
            </a:r>
            <a:r>
              <a:rPr lang="en-US" altLang="ru-RU" sz="2400"/>
              <a:t>: </a:t>
            </a:r>
            <a:r>
              <a:rPr lang="ru-RU" altLang="ru-RU" sz="2400"/>
              <a:t>частота слова в запросе </a:t>
            </a:r>
            <a:r>
              <a:rPr lang="en-US" altLang="ru-RU" sz="2400"/>
              <a:t>q</a:t>
            </a:r>
          </a:p>
          <a:p>
            <a:pPr lvl="1" eaLnBrk="1" hangingPunct="1"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en-US" altLang="ru-RU" sz="2400" i="1"/>
              <a:t>k</a:t>
            </a:r>
            <a:r>
              <a:rPr lang="en-US" altLang="ru-RU" sz="2400" i="1" baseline="-25000"/>
              <a:t>3</a:t>
            </a:r>
            <a:r>
              <a:rPr lang="en-US" altLang="ru-RU" sz="2400"/>
              <a:t>: </a:t>
            </a:r>
            <a:r>
              <a:rPr lang="ru-RU" altLang="ru-RU" sz="2400"/>
              <a:t>параметр, контролирующий частоту термина в запросе</a:t>
            </a:r>
            <a:endParaRPr lang="de-DE" altLang="ru-RU" sz="2400"/>
          </a:p>
          <a:p>
            <a:pPr lvl="1" eaLnBrk="1" hangingPunct="1"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Нет нормализации запроса по длине</a:t>
            </a:r>
            <a:r>
              <a:rPr lang="en-US" altLang="ru-RU" sz="2400"/>
              <a:t> (</a:t>
            </a:r>
            <a:r>
              <a:rPr lang="ru-RU" altLang="ru-RU" sz="2400"/>
              <a:t>поскольку поиск делается для фиксированного запроса)</a:t>
            </a:r>
            <a:endParaRPr lang="en-US" altLang="ru-RU" sz="2400"/>
          </a:p>
          <a:p>
            <a:pPr lvl="1" eaLnBrk="1" hangingPunct="1"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Параметры нужно настраивать на коллекции</a:t>
            </a:r>
          </a:p>
          <a:p>
            <a:pPr lvl="1" eaLnBrk="1" hangingPunct="1"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Если оптимизация не выполнялась, то в экспериментах получено, что величины</a:t>
            </a:r>
            <a:r>
              <a:rPr lang="en-US" altLang="ru-RU" sz="2400"/>
              <a:t> </a:t>
            </a:r>
            <a:r>
              <a:rPr lang="en-US" altLang="ru-RU" sz="2400" i="1"/>
              <a:t>k</a:t>
            </a:r>
            <a:r>
              <a:rPr lang="en-US" altLang="ru-RU" sz="2400" i="1" baseline="-25000"/>
              <a:t>1</a:t>
            </a:r>
            <a:r>
              <a:rPr lang="en-US" altLang="ru-RU" sz="2400"/>
              <a:t> </a:t>
            </a:r>
            <a:r>
              <a:rPr lang="ru-RU" altLang="ru-RU" sz="2400"/>
              <a:t>и</a:t>
            </a:r>
            <a:r>
              <a:rPr lang="en-US" altLang="ru-RU" sz="2400"/>
              <a:t> </a:t>
            </a:r>
            <a:r>
              <a:rPr lang="en-US" altLang="ru-RU" sz="2400" i="1"/>
              <a:t>k</a:t>
            </a:r>
            <a:r>
              <a:rPr lang="en-US" altLang="ru-RU" sz="2400" i="1" baseline="-25000"/>
              <a:t>3</a:t>
            </a:r>
            <a:r>
              <a:rPr lang="en-US" altLang="ru-RU" sz="2400"/>
              <a:t> </a:t>
            </a:r>
            <a:r>
              <a:rPr lang="ru-RU" altLang="ru-RU" sz="2400"/>
              <a:t>должны иметь значения</a:t>
            </a:r>
            <a:r>
              <a:rPr lang="en-US" altLang="ru-RU" sz="2400"/>
              <a:t> </a:t>
            </a:r>
            <a:r>
              <a:rPr lang="ru-RU" altLang="ru-RU" sz="2400"/>
              <a:t>в промежутке [</a:t>
            </a:r>
            <a:r>
              <a:rPr lang="en-US" altLang="ru-RU" sz="2400"/>
              <a:t>1.2</a:t>
            </a:r>
            <a:r>
              <a:rPr lang="ru-RU" altLang="ru-RU" sz="2400"/>
              <a:t>,</a:t>
            </a:r>
            <a:r>
              <a:rPr lang="en-US" altLang="ru-RU" sz="2400"/>
              <a:t> 2</a:t>
            </a:r>
            <a:r>
              <a:rPr lang="ru-RU" altLang="ru-RU" sz="2400"/>
              <a:t>], </a:t>
            </a:r>
            <a:r>
              <a:rPr lang="de-DE" altLang="ru-RU" sz="2400" i="1"/>
              <a:t>b</a:t>
            </a:r>
            <a:r>
              <a:rPr lang="de-DE" altLang="ru-RU" sz="2400"/>
              <a:t> = 0.75</a:t>
            </a: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58CAF060-DDE3-4ECA-8BB3-B362CFA70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F3F9DCB0-5C51-4E0F-AE44-172CA10D9913}" type="slidenum">
              <a:rPr lang="en-US" altLang="ru-RU"/>
              <a:pPr algn="l" eaLnBrk="1" hangingPunct="1"/>
              <a:t>18</a:t>
            </a:fld>
            <a:endParaRPr lang="en-US" altLang="ru-RU"/>
          </a:p>
        </p:txBody>
      </p:sp>
      <p:pic>
        <p:nvPicPr>
          <p:cNvPr id="23557" name="Picture 6" descr="1131.png">
            <a:extLst>
              <a:ext uri="{FF2B5EF4-FFF2-40B4-BE49-F238E27FC236}">
                <a16:creationId xmlns:a16="http://schemas.microsoft.com/office/drawing/2014/main" id="{372BD8E5-655E-4FB8-9FA0-AEEAAEE28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89138"/>
            <a:ext cx="8024812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DC432ED-446F-4968-9E9D-2CAFD019C8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>
            <a:extLst>
              <a:ext uri="{FF2B5EF4-FFF2-40B4-BE49-F238E27FC236}">
                <a16:creationId xmlns:a16="http://schemas.microsoft.com/office/drawing/2014/main" id="{56BEF655-3E9A-47BE-8B53-4173061030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Языковые модели в информационном поиске</a:t>
            </a:r>
          </a:p>
        </p:txBody>
      </p:sp>
      <p:sp>
        <p:nvSpPr>
          <p:cNvPr id="24579" name="Rectangle 5">
            <a:extLst>
              <a:ext uri="{FF2B5EF4-FFF2-40B4-BE49-F238E27FC236}">
                <a16:creationId xmlns:a16="http://schemas.microsoft.com/office/drawing/2014/main" id="{A3BED08C-B58E-4871-BA58-2CA88D17785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D4AA1B9-5BA8-4F2C-AD53-F72652C19F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43E0B24-11A7-4360-9FF8-1BC5243B90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Вероятностные модели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C7CDCC7A-873F-4092-B3C6-1ED4C91ED1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Векторная модель – выглядит как эвристика</a:t>
            </a:r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Вероятностные модели</a:t>
            </a:r>
          </a:p>
          <a:p>
            <a:pPr lvl="1" eaLnBrk="1" hangingPunct="1"/>
            <a:r>
              <a:rPr lang="ru-RU" altLang="ru-RU" sz="2400"/>
              <a:t>Попытка найти математическое обоснование</a:t>
            </a:r>
          </a:p>
          <a:p>
            <a:pPr lvl="1" eaLnBrk="1" hangingPunct="1"/>
            <a:r>
              <a:rPr lang="ru-RU" altLang="ru-RU" sz="2400"/>
              <a:t>Классическая модель BIM (</a:t>
            </a:r>
            <a:r>
              <a:rPr lang="en-US" altLang="ru-RU" sz="2400"/>
              <a:t>Binary Independence Model)</a:t>
            </a:r>
            <a:endParaRPr lang="ru-RU" altLang="ru-RU" sz="2400"/>
          </a:p>
          <a:p>
            <a:pPr lvl="1" eaLnBrk="1" hangingPunct="1"/>
            <a:r>
              <a:rPr lang="ru-RU" altLang="ru-RU" sz="2400"/>
              <a:t>Модель </a:t>
            </a:r>
            <a:r>
              <a:rPr lang="en-US" altLang="ru-RU" sz="2400"/>
              <a:t>BM25</a:t>
            </a:r>
          </a:p>
          <a:p>
            <a:pPr lvl="1" eaLnBrk="1" hangingPunct="1"/>
            <a:r>
              <a:rPr lang="ru-RU" altLang="ru-RU" sz="2400"/>
              <a:t>Языковая модель информационного поиска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9AD889E-D605-4C78-98F4-819A1E599E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2">
            <a:extLst>
              <a:ext uri="{FF2B5EF4-FFF2-40B4-BE49-F238E27FC236}">
                <a16:creationId xmlns:a16="http://schemas.microsoft.com/office/drawing/2014/main" id="{B700D8CD-5279-4F87-818D-B496B314D6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ko-KR" sz="2800"/>
              <a:t>Информационный поиск, основанный на языковой модели (</a:t>
            </a:r>
            <a:r>
              <a:rPr lang="en-US" altLang="ko-KR" sz="2800">
                <a:ea typeface="굴림" panose="020B0600000101010101" pitchFamily="34" charset="-127"/>
              </a:rPr>
              <a:t>Language Model (LM)</a:t>
            </a:r>
            <a:r>
              <a:rPr lang="ru-RU" altLang="ko-KR" sz="2800"/>
              <a:t>)</a:t>
            </a:r>
            <a:endParaRPr lang="en-US" altLang="ko-KR" sz="2800">
              <a:ea typeface="굴림" panose="020B0600000101010101" pitchFamily="34" charset="-127"/>
            </a:endParaRPr>
          </a:p>
        </p:txBody>
      </p:sp>
      <p:sp>
        <p:nvSpPr>
          <p:cNvPr id="7175" name="Rectangle 3">
            <a:extLst>
              <a:ext uri="{FF2B5EF4-FFF2-40B4-BE49-F238E27FC236}">
                <a16:creationId xmlns:a16="http://schemas.microsoft.com/office/drawing/2014/main" id="{E233A088-2732-425C-9F5E-0FB3A39A8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1981200"/>
            <a:ext cx="1752600" cy="3505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76" name="AutoShape 4">
            <a:extLst>
              <a:ext uri="{FF2B5EF4-FFF2-40B4-BE49-F238E27FC236}">
                <a16:creationId xmlns:a16="http://schemas.microsoft.com/office/drawing/2014/main" id="{54608750-1C9D-4ED6-920B-25BD7067B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429000"/>
            <a:ext cx="914400" cy="609600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ru-RU" altLang="ko-KR">
                <a:latin typeface="Times New Roman" panose="02020603050405020304" pitchFamily="18" charset="0"/>
              </a:rPr>
              <a:t>запрос</a:t>
            </a:r>
            <a:endParaRPr kumimoji="1" lang="en-US" altLang="ko-KR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7177" name="AutoShape 5">
            <a:extLst>
              <a:ext uri="{FF2B5EF4-FFF2-40B4-BE49-F238E27FC236}">
                <a16:creationId xmlns:a16="http://schemas.microsoft.com/office/drawing/2014/main" id="{D554BEC8-DE09-4EA9-A526-BEDB3A3F9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2209800"/>
            <a:ext cx="609600" cy="6858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en-US" altLang="ko-KR" sz="2400">
                <a:latin typeface="Verdana" panose="020B0604030504040204" pitchFamily="34" charset="0"/>
                <a:ea typeface="굴림" panose="020B0600000101010101" pitchFamily="34" charset="-127"/>
              </a:rPr>
              <a:t>d1</a:t>
            </a:r>
          </a:p>
        </p:txBody>
      </p:sp>
      <p:sp>
        <p:nvSpPr>
          <p:cNvPr id="7178" name="AutoShape 6">
            <a:extLst>
              <a:ext uri="{FF2B5EF4-FFF2-40B4-BE49-F238E27FC236}">
                <a16:creationId xmlns:a16="http://schemas.microsoft.com/office/drawing/2014/main" id="{BF90C286-B3B0-423D-859C-380F4A95E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3124200"/>
            <a:ext cx="609600" cy="685800"/>
          </a:xfrm>
          <a:prstGeom prst="foldedCorner">
            <a:avLst>
              <a:gd name="adj" fmla="val 12500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en-US" altLang="ko-KR" sz="2400">
                <a:solidFill>
                  <a:schemeClr val="accent1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d2</a:t>
            </a:r>
          </a:p>
        </p:txBody>
      </p:sp>
      <p:sp>
        <p:nvSpPr>
          <p:cNvPr id="7179" name="AutoShape 7">
            <a:extLst>
              <a:ext uri="{FF2B5EF4-FFF2-40B4-BE49-F238E27FC236}">
                <a16:creationId xmlns:a16="http://schemas.microsoft.com/office/drawing/2014/main" id="{622B22DA-6CFB-4C62-9D2C-9D9FB9B8D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4572000"/>
            <a:ext cx="609600" cy="6858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en-US" altLang="ko-KR" sz="2400">
                <a:latin typeface="Verdana" panose="020B0604030504040204" pitchFamily="34" charset="0"/>
                <a:ea typeface="굴림" panose="020B0600000101010101" pitchFamily="34" charset="-127"/>
              </a:rPr>
              <a:t>dn</a:t>
            </a:r>
          </a:p>
        </p:txBody>
      </p:sp>
      <p:sp>
        <p:nvSpPr>
          <p:cNvPr id="7180" name="Text Box 8">
            <a:extLst>
              <a:ext uri="{FF2B5EF4-FFF2-40B4-BE49-F238E27FC236}">
                <a16:creationId xmlns:a16="http://schemas.microsoft.com/office/drawing/2014/main" id="{C17E2CF3-935B-466B-993C-F1B61E542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5125" y="3962400"/>
            <a:ext cx="5492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kumimoji="1" lang="ko-KR" altLang="en-US" sz="2400">
                <a:latin typeface="Times New Roman" panose="02020603050405020304" pitchFamily="18" charset="0"/>
                <a:ea typeface="굴림" panose="020B0600000101010101" pitchFamily="34" charset="-127"/>
              </a:rPr>
              <a:t>…</a:t>
            </a:r>
            <a:endParaRPr kumimoji="1" lang="ko-KR" altLang="en-US" sz="240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pic>
        <p:nvPicPr>
          <p:cNvPr id="7181" name="Picture 9" descr="j0382404">
            <a:extLst>
              <a:ext uri="{FF2B5EF4-FFF2-40B4-BE49-F238E27FC236}">
                <a16:creationId xmlns:a16="http://schemas.microsoft.com/office/drawing/2014/main" id="{29DED354-F2B3-4911-8F9A-ED38CAA80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0"/>
            <a:ext cx="13716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2" name="AutoShape 10">
            <a:extLst>
              <a:ext uri="{FF2B5EF4-FFF2-40B4-BE49-F238E27FC236}">
                <a16:creationId xmlns:a16="http://schemas.microsoft.com/office/drawing/2014/main" id="{33D535B5-96B5-4567-8113-BC3BA097C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905000"/>
            <a:ext cx="2362200" cy="914400"/>
          </a:xfrm>
          <a:prstGeom prst="cloudCallout">
            <a:avLst>
              <a:gd name="adj1" fmla="val 1208"/>
              <a:gd name="adj2" fmla="val 803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ru-RU" altLang="ko-KR">
                <a:latin typeface="Times New Roman" panose="02020603050405020304" pitchFamily="18" charset="0"/>
              </a:rPr>
              <a:t>Информац. потребность</a:t>
            </a:r>
            <a:endParaRPr kumimoji="1" lang="en-US" altLang="ko-KR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7183" name="Line 11">
            <a:extLst>
              <a:ext uri="{FF2B5EF4-FFF2-40B4-BE49-F238E27FC236}">
                <a16:creationId xmlns:a16="http://schemas.microsoft.com/office/drawing/2014/main" id="{2110F277-2536-4C0D-8715-B45CE460C720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3733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84" name="Text Box 12">
            <a:extLst>
              <a:ext uri="{FF2B5EF4-FFF2-40B4-BE49-F238E27FC236}">
                <a16:creationId xmlns:a16="http://schemas.microsoft.com/office/drawing/2014/main" id="{035FE349-96E8-481E-A5C9-5D42DBBE8C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5562600"/>
            <a:ext cx="281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>
              <a:spcBef>
                <a:spcPct val="50000"/>
              </a:spcBef>
            </a:pPr>
            <a:r>
              <a:rPr kumimoji="1" lang="ru-RU" altLang="ko-KR">
                <a:latin typeface="Times New Roman" panose="02020603050405020304" pitchFamily="18" charset="0"/>
              </a:rPr>
              <a:t>Коллекция документов</a:t>
            </a:r>
            <a:endParaRPr kumimoji="1" lang="en-US" altLang="ko-KR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19469" name="Oval 13">
            <a:extLst>
              <a:ext uri="{FF2B5EF4-FFF2-40B4-BE49-F238E27FC236}">
                <a16:creationId xmlns:a16="http://schemas.microsoft.com/office/drawing/2014/main" id="{0BC55DCE-9E31-41FB-88BD-4EF074C38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2971800"/>
            <a:ext cx="1600200" cy="533400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latinLnBrk="1">
              <a:defRPr/>
            </a:pPr>
            <a:r>
              <a:rPr kumimoji="1" lang="en-US" altLang="ko-KR">
                <a:solidFill>
                  <a:schemeClr val="accent1"/>
                </a:solidFill>
                <a:latin typeface="Verdana" pitchFamily="34" charset="0"/>
                <a:ea typeface="굴림" charset="-127"/>
              </a:rPr>
              <a:t>generation</a:t>
            </a:r>
          </a:p>
        </p:txBody>
      </p:sp>
      <p:graphicFrame>
        <p:nvGraphicFramePr>
          <p:cNvPr id="7170" name="Object 14">
            <a:extLst>
              <a:ext uri="{FF2B5EF4-FFF2-40B4-BE49-F238E27FC236}">
                <a16:creationId xmlns:a16="http://schemas.microsoft.com/office/drawing/2014/main" id="{12125517-DE19-4151-8B19-654A85499E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29213" y="2495550"/>
          <a:ext cx="12477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" name="Equation" r:id="rId6" imgW="672840" imgH="228600" progId="Equation.3">
                  <p:embed/>
                </p:oleObj>
              </mc:Choice>
              <mc:Fallback>
                <p:oleObj name="Equation" r:id="rId6" imgW="67284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9213" y="2495550"/>
                        <a:ext cx="1247775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6" name="AutoShape 15">
            <a:extLst>
              <a:ext uri="{FF2B5EF4-FFF2-40B4-BE49-F238E27FC236}">
                <a16:creationId xmlns:a16="http://schemas.microsoft.com/office/drawing/2014/main" id="{C5A736BF-C840-4336-965A-1B53FE65B9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2209800"/>
            <a:ext cx="685800" cy="685800"/>
          </a:xfrm>
          <a:prstGeom prst="cube">
            <a:avLst>
              <a:gd name="adj" fmla="val 11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7171" name="Object 16">
            <a:extLst>
              <a:ext uri="{FF2B5EF4-FFF2-40B4-BE49-F238E27FC236}">
                <a16:creationId xmlns:a16="http://schemas.microsoft.com/office/drawing/2014/main" id="{E645D6E9-55E3-4F59-986F-3FB46A2FD12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86600" y="2362200"/>
          <a:ext cx="53340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" name="Equation" r:id="rId8" imgW="279360" imgH="241200" progId="Equation.3">
                  <p:embed/>
                </p:oleObj>
              </mc:Choice>
              <mc:Fallback>
                <p:oleObj name="Equation" r:id="rId8" imgW="279360" imgH="241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2362200"/>
                        <a:ext cx="533400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7" name="AutoShape 17">
            <a:extLst>
              <a:ext uri="{FF2B5EF4-FFF2-40B4-BE49-F238E27FC236}">
                <a16:creationId xmlns:a16="http://schemas.microsoft.com/office/drawing/2014/main" id="{165E891E-72FC-4DE8-B6A7-61FE5B772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3124200"/>
            <a:ext cx="685800" cy="685800"/>
          </a:xfrm>
          <a:prstGeom prst="cube">
            <a:avLst>
              <a:gd name="adj" fmla="val 11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7172" name="Object 18">
            <a:extLst>
              <a:ext uri="{FF2B5EF4-FFF2-40B4-BE49-F238E27FC236}">
                <a16:creationId xmlns:a16="http://schemas.microsoft.com/office/drawing/2014/main" id="{B0F0D204-5824-4F42-B03D-92758EC948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86600" y="3276600"/>
          <a:ext cx="5572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" name="Equation" r:id="rId10" imgW="291960" imgH="241200" progId="Equation.3">
                  <p:embed/>
                </p:oleObj>
              </mc:Choice>
              <mc:Fallback>
                <p:oleObj name="Equation" r:id="rId10" imgW="291960" imgH="2412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3276600"/>
                        <a:ext cx="557213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8" name="AutoShape 19">
            <a:extLst>
              <a:ext uri="{FF2B5EF4-FFF2-40B4-BE49-F238E27FC236}">
                <a16:creationId xmlns:a16="http://schemas.microsoft.com/office/drawing/2014/main" id="{3A7632DF-766C-4933-A8E2-1445F2A16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4572000"/>
            <a:ext cx="685800" cy="685800"/>
          </a:xfrm>
          <a:prstGeom prst="cube">
            <a:avLst>
              <a:gd name="adj" fmla="val 11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89" name="Text Box 20">
            <a:extLst>
              <a:ext uri="{FF2B5EF4-FFF2-40B4-BE49-F238E27FC236}">
                <a16:creationId xmlns:a16="http://schemas.microsoft.com/office/drawing/2014/main" id="{A62D370B-8784-46EF-8FB6-7539250E9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25" y="3962400"/>
            <a:ext cx="5492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kumimoji="1" lang="ko-KR" altLang="en-US" sz="2400">
                <a:latin typeface="Times New Roman" panose="02020603050405020304" pitchFamily="18" charset="0"/>
                <a:ea typeface="굴림" panose="020B0600000101010101" pitchFamily="34" charset="-127"/>
              </a:rPr>
              <a:t>…</a:t>
            </a:r>
            <a:endParaRPr kumimoji="1" lang="ko-KR" altLang="en-US" sz="240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graphicFrame>
        <p:nvGraphicFramePr>
          <p:cNvPr id="7173" name="Object 21">
            <a:extLst>
              <a:ext uri="{FF2B5EF4-FFF2-40B4-BE49-F238E27FC236}">
                <a16:creationId xmlns:a16="http://schemas.microsoft.com/office/drawing/2014/main" id="{C88A0915-18F3-41E1-B198-B213F408022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62788" y="4724400"/>
          <a:ext cx="55721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" name="Equation" r:id="rId12" imgW="291960" imgH="241200" progId="Equation.3">
                  <p:embed/>
                </p:oleObj>
              </mc:Choice>
              <mc:Fallback>
                <p:oleObj name="Equation" r:id="rId12" imgW="291960" imgH="2412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2788" y="4724400"/>
                        <a:ext cx="557212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90" name="Line 22">
            <a:extLst>
              <a:ext uri="{FF2B5EF4-FFF2-40B4-BE49-F238E27FC236}">
                <a16:creationId xmlns:a16="http://schemas.microsoft.com/office/drawing/2014/main" id="{ED344080-C1EA-4422-8622-F23BF5FE2182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0" y="2590800"/>
            <a:ext cx="228600" cy="0"/>
          </a:xfrm>
          <a:prstGeom prst="line">
            <a:avLst/>
          </a:prstGeom>
          <a:noFill/>
          <a:ln w="19050">
            <a:solidFill>
              <a:schemeClr val="hlink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91" name="Line 23">
            <a:extLst>
              <a:ext uri="{FF2B5EF4-FFF2-40B4-BE49-F238E27FC236}">
                <a16:creationId xmlns:a16="http://schemas.microsoft.com/office/drawing/2014/main" id="{DB7F3A3D-FC56-49B7-9A03-694830007FDA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0" y="3429000"/>
            <a:ext cx="228600" cy="0"/>
          </a:xfrm>
          <a:prstGeom prst="line">
            <a:avLst/>
          </a:prstGeom>
          <a:noFill/>
          <a:ln w="19050">
            <a:solidFill>
              <a:schemeClr val="hlink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92" name="Line 24">
            <a:extLst>
              <a:ext uri="{FF2B5EF4-FFF2-40B4-BE49-F238E27FC236}">
                <a16:creationId xmlns:a16="http://schemas.microsoft.com/office/drawing/2014/main" id="{D5D09E23-AC0F-49E6-8FC0-F70914531839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0" y="4953000"/>
            <a:ext cx="228600" cy="0"/>
          </a:xfrm>
          <a:prstGeom prst="line">
            <a:avLst/>
          </a:prstGeom>
          <a:noFill/>
          <a:ln w="19050">
            <a:solidFill>
              <a:schemeClr val="hlink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93" name="Freeform 25">
            <a:extLst>
              <a:ext uri="{FF2B5EF4-FFF2-40B4-BE49-F238E27FC236}">
                <a16:creationId xmlns:a16="http://schemas.microsoft.com/office/drawing/2014/main" id="{50BC1144-75C2-45E1-8C62-DCF595A95B62}"/>
              </a:ext>
            </a:extLst>
          </p:cNvPr>
          <p:cNvSpPr>
            <a:spLocks/>
          </p:cNvSpPr>
          <p:nvPr/>
        </p:nvSpPr>
        <p:spPr bwMode="auto">
          <a:xfrm>
            <a:off x="2438400" y="1790700"/>
            <a:ext cx="5410200" cy="1409700"/>
          </a:xfrm>
          <a:custGeom>
            <a:avLst/>
            <a:gdLst>
              <a:gd name="T0" fmla="*/ 0 w 2976"/>
              <a:gd name="T1" fmla="*/ 2147483647 h 888"/>
              <a:gd name="T2" fmla="*/ 2147483647 w 2976"/>
              <a:gd name="T3" fmla="*/ 2147483647 h 888"/>
              <a:gd name="T4" fmla="*/ 2147483647 w 2976"/>
              <a:gd name="T5" fmla="*/ 2147483647 h 888"/>
              <a:gd name="T6" fmla="*/ 0 60000 65536"/>
              <a:gd name="T7" fmla="*/ 0 60000 65536"/>
              <a:gd name="T8" fmla="*/ 0 60000 65536"/>
              <a:gd name="T9" fmla="*/ 0 w 2976"/>
              <a:gd name="T10" fmla="*/ 0 h 888"/>
              <a:gd name="T11" fmla="*/ 2976 w 2976"/>
              <a:gd name="T12" fmla="*/ 888 h 8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976" h="888">
                <a:moveTo>
                  <a:pt x="0" y="168"/>
                </a:moveTo>
                <a:cubicBezTo>
                  <a:pt x="664" y="84"/>
                  <a:pt x="1328" y="0"/>
                  <a:pt x="1824" y="120"/>
                </a:cubicBezTo>
                <a:cubicBezTo>
                  <a:pt x="2320" y="240"/>
                  <a:pt x="2960" y="864"/>
                  <a:pt x="2976" y="888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9482" name="Rectangle 26">
            <a:extLst>
              <a:ext uri="{FF2B5EF4-FFF2-40B4-BE49-F238E27FC236}">
                <a16:creationId xmlns:a16="http://schemas.microsoft.com/office/drawing/2014/main" id="{EE3D8CEA-EAD3-4CB6-B0AD-DFD53BCAB9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4572000"/>
            <a:ext cx="5181600" cy="2057400"/>
          </a:xfrm>
        </p:spPr>
        <p:txBody>
          <a:bodyPr/>
          <a:lstStyle/>
          <a:p>
            <a:pPr eaLnBrk="1" hangingPunct="1"/>
            <a:r>
              <a:rPr lang="ru-RU" altLang="ko-KR" sz="2200"/>
              <a:t>Общая эвристика при поиске: мы задаем в запросе слова, которые предполагаем увидеть в документе.</a:t>
            </a:r>
            <a:r>
              <a:rPr lang="en-US" altLang="ko-KR" sz="2200">
                <a:ea typeface="굴림" panose="020B0600000101010101" pitchFamily="34" charset="-127"/>
              </a:rPr>
              <a:t> </a:t>
            </a:r>
          </a:p>
          <a:p>
            <a:pPr eaLnBrk="1" hangingPunct="1"/>
            <a:r>
              <a:rPr lang="ru-RU" altLang="ko-KR" sz="2200">
                <a:solidFill>
                  <a:srgbClr val="00A000"/>
                </a:solidFill>
              </a:rPr>
              <a:t>Подход на основе языковых моделей впрямую использует эту идею</a:t>
            </a:r>
            <a:endParaRPr lang="en-US" altLang="ko-KR" sz="2200">
              <a:solidFill>
                <a:srgbClr val="00A000"/>
              </a:solidFill>
              <a:ea typeface="굴림" panose="020B0600000101010101" pitchFamily="34" charset="-127"/>
            </a:endParaRPr>
          </a:p>
        </p:txBody>
      </p:sp>
      <p:sp>
        <p:nvSpPr>
          <p:cNvPr id="7195" name="AutoShape 27">
            <a:extLst>
              <a:ext uri="{FF2B5EF4-FFF2-40B4-BE49-F238E27FC236}">
                <a16:creationId xmlns:a16="http://schemas.microsoft.com/office/drawing/2014/main" id="{CDA4DDB4-50AD-4874-9940-3EC1F43F8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3505200"/>
            <a:ext cx="2590800" cy="381000"/>
          </a:xfrm>
          <a:prstGeom prst="leftArrow">
            <a:avLst>
              <a:gd name="adj1" fmla="val 50000"/>
              <a:gd name="adj2" fmla="val 1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33D202C-A323-4B95-987F-B1FAEAA98AC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0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48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>
            <a:extLst>
              <a:ext uri="{FF2B5EF4-FFF2-40B4-BE49-F238E27FC236}">
                <a16:creationId xmlns:a16="http://schemas.microsoft.com/office/drawing/2014/main" id="{95CF5AD9-3EA0-4E71-BE5C-21BFDAB0EC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Пример </a:t>
            </a:r>
            <a:r>
              <a:rPr lang="ru-RU" altLang="ru-RU"/>
              <a:t> </a:t>
            </a:r>
          </a:p>
        </p:txBody>
      </p:sp>
      <p:pic>
        <p:nvPicPr>
          <p:cNvPr id="25603" name="Picture 5">
            <a:extLst>
              <a:ext uri="{FF2B5EF4-FFF2-40B4-BE49-F238E27FC236}">
                <a16:creationId xmlns:a16="http://schemas.microsoft.com/office/drawing/2014/main" id="{C91DA83B-D8A9-4804-99C5-62FA2A95C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89138"/>
            <a:ext cx="8288337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6">
            <a:extLst>
              <a:ext uri="{FF2B5EF4-FFF2-40B4-BE49-F238E27FC236}">
                <a16:creationId xmlns:a16="http://schemas.microsoft.com/office/drawing/2014/main" id="{A60EFDFD-0A8B-4559-AFB3-BFE0FFA64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213" y="4743450"/>
            <a:ext cx="7910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/>
              <a:t>Как посчитать такую вероятность? – языковая модель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BD7B686-D5DE-4D7E-A505-2E70F6C4FA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CF71532A-85E5-499D-AA81-94FD432411C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200"/>
              <a:t>Языковые модели (</a:t>
            </a:r>
            <a:r>
              <a:rPr lang="en-US" altLang="ru-RU" sz="3200"/>
              <a:t>language models)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07685C02-34BA-448C-8D6D-AC30C9B084E9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1268413"/>
            <a:ext cx="8964613" cy="5589587"/>
          </a:xfrm>
        </p:spPr>
        <p:txBody>
          <a:bodyPr/>
          <a:lstStyle/>
          <a:p>
            <a:pPr eaLnBrk="1" hangingPunct="1"/>
            <a:r>
              <a:rPr lang="ru-RU" altLang="ru-RU" sz="2800"/>
              <a:t>Статистические модели: определение вероятности предложений, последовательностей слов</a:t>
            </a:r>
          </a:p>
          <a:p>
            <a:pPr eaLnBrk="1" hangingPunct="1"/>
            <a:endParaRPr lang="ru-RU" altLang="ru-RU" sz="2800"/>
          </a:p>
          <a:p>
            <a:pPr eaLnBrk="1" hangingPunct="1"/>
            <a:r>
              <a:rPr lang="ru-RU" altLang="ru-RU" sz="2800"/>
              <a:t>Как вероятна каждая последовательность</a:t>
            </a:r>
            <a:r>
              <a:rPr lang="en-US" altLang="ru-RU" sz="2800"/>
              <a:t>?</a:t>
            </a:r>
            <a:endParaRPr lang="ru-RU" altLang="ru-RU" sz="2800"/>
          </a:p>
          <a:p>
            <a:pPr lvl="1" eaLnBrk="1" hangingPunct="1"/>
            <a:r>
              <a:rPr lang="en-US" altLang="ru-RU" sz="2400"/>
              <a:t>P (w1, w2</a:t>
            </a:r>
            <a:r>
              <a:rPr lang="ru-RU" altLang="ru-RU" sz="2400"/>
              <a:t>,</a:t>
            </a:r>
            <a:r>
              <a:rPr lang="en-US" altLang="ru-RU" sz="2400"/>
              <a:t> w3,.. wn)</a:t>
            </a:r>
          </a:p>
          <a:p>
            <a:pPr lvl="1" eaLnBrk="1" hangingPunct="1"/>
            <a:r>
              <a:rPr lang="en-US" altLang="ru-RU" sz="2400"/>
              <a:t>P(w5| w1, w2</a:t>
            </a:r>
            <a:r>
              <a:rPr lang="ru-RU" altLang="ru-RU" sz="2400"/>
              <a:t>,</a:t>
            </a:r>
            <a:r>
              <a:rPr lang="en-US" altLang="ru-RU" sz="2400"/>
              <a:t> w3, w4)</a:t>
            </a:r>
          </a:p>
          <a:p>
            <a:pPr eaLnBrk="1" hangingPunct="1"/>
            <a:endParaRPr lang="ru-RU" altLang="ru-RU" sz="2800"/>
          </a:p>
          <a:p>
            <a:pPr eaLnBrk="1" hangingPunct="1"/>
            <a:r>
              <a:rPr lang="ru-RU" altLang="ru-RU" sz="2800"/>
              <a:t>Языковая модель – математическая модель, которая вычисляется вероятность последовательности слов или условную вероятность следования слова в контексте</a:t>
            </a:r>
            <a:endParaRPr lang="en-US" altLang="ru-RU" sz="2800"/>
          </a:p>
          <a:p>
            <a:pPr eaLnBrk="1" hangingPunct="1"/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FA2706D-D883-49F5-9EBE-B12C088AD2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>
            <a:extLst>
              <a:ext uri="{FF2B5EF4-FFF2-40B4-BE49-F238E27FC236}">
                <a16:creationId xmlns:a16="http://schemas.microsoft.com/office/drawing/2014/main" id="{0EB6D824-82A2-4A97-8A33-2062681254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200"/>
              <a:t>Языковые вероятностные модели</a:t>
            </a:r>
          </a:p>
        </p:txBody>
      </p:sp>
      <p:sp>
        <p:nvSpPr>
          <p:cNvPr id="27651" name="Rectangle 7">
            <a:extLst>
              <a:ext uri="{FF2B5EF4-FFF2-40B4-BE49-F238E27FC236}">
                <a16:creationId xmlns:a16="http://schemas.microsoft.com/office/drawing/2014/main" id="{3A15ED3F-F93D-4E12-8E96-C6BC577BB5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1125538"/>
            <a:ext cx="8569325" cy="5732462"/>
          </a:xfrm>
        </p:spPr>
        <p:txBody>
          <a:bodyPr/>
          <a:lstStyle/>
          <a:p>
            <a:pPr eaLnBrk="1" hangingPunct="1"/>
            <a:r>
              <a:rPr lang="ru-RU" altLang="ru-RU" sz="2800"/>
              <a:t>Статистическая модель порождения текста определяет вероятности строк для данного языка</a:t>
            </a:r>
          </a:p>
        </p:txBody>
      </p:sp>
      <p:pic>
        <p:nvPicPr>
          <p:cNvPr id="27652" name="Picture 4">
            <a:extLst>
              <a:ext uri="{FF2B5EF4-FFF2-40B4-BE49-F238E27FC236}">
                <a16:creationId xmlns:a16="http://schemas.microsoft.com/office/drawing/2014/main" id="{19EAE0DE-D868-4A98-932C-7B4BB38E2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565400"/>
            <a:ext cx="784860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A14C8C5-09BA-4157-8569-2A0CCCC20B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6FED4AE1-851A-46FF-9A71-78C74292E6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Статистические языковые модели</a:t>
            </a:r>
            <a:endParaRPr lang="en-US" altLang="ru-RU" sz="3200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44DF4FC-4D24-48F6-B4E6-146E16C22F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006475"/>
          </a:xfrm>
        </p:spPr>
        <p:txBody>
          <a:bodyPr/>
          <a:lstStyle/>
          <a:p>
            <a:pPr eaLnBrk="1" hangingPunct="1"/>
            <a:r>
              <a:rPr lang="ru-RU" altLang="ru-RU"/>
              <a:t>Моделируют вероятность порождения строк в языке</a:t>
            </a:r>
            <a:endParaRPr lang="en-US" altLang="ru-RU"/>
          </a:p>
        </p:txBody>
      </p:sp>
      <p:sp>
        <p:nvSpPr>
          <p:cNvPr id="28676" name="Text Box 4">
            <a:extLst>
              <a:ext uri="{FF2B5EF4-FFF2-40B4-BE49-F238E27FC236}">
                <a16:creationId xmlns:a16="http://schemas.microsoft.com/office/drawing/2014/main" id="{C63AD686-1671-4ADC-A036-AB0ED9DFD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505200"/>
            <a:ext cx="24384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>
                <a:latin typeface="Times New Roman" panose="02020603050405020304" pitchFamily="18" charset="0"/>
              </a:rPr>
              <a:t>0.2	the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ru-RU" sz="2000">
                <a:latin typeface="Times New Roman" panose="02020603050405020304" pitchFamily="18" charset="0"/>
              </a:rPr>
              <a:t>0.1	a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ru-RU" sz="2000">
                <a:latin typeface="Times New Roman" panose="02020603050405020304" pitchFamily="18" charset="0"/>
              </a:rPr>
              <a:t>0.01	man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ru-RU" sz="2000">
                <a:latin typeface="Times New Roman" panose="02020603050405020304" pitchFamily="18" charset="0"/>
              </a:rPr>
              <a:t>0.01	woman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ru-RU" sz="2000">
                <a:latin typeface="Times New Roman" panose="02020603050405020304" pitchFamily="18" charset="0"/>
              </a:rPr>
              <a:t>0.03	said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ru-RU" sz="2000">
                <a:latin typeface="Times New Roman" panose="02020603050405020304" pitchFamily="18" charset="0"/>
              </a:rPr>
              <a:t>0.02	likes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ru-RU" sz="2000">
                <a:latin typeface="Times New Roman" panose="02020603050405020304" pitchFamily="18" charset="0"/>
              </a:rPr>
              <a:t>…</a:t>
            </a:r>
          </a:p>
        </p:txBody>
      </p:sp>
      <p:sp>
        <p:nvSpPr>
          <p:cNvPr id="22533" name="Text Box 5">
            <a:extLst>
              <a:ext uri="{FF2B5EF4-FFF2-40B4-BE49-F238E27FC236}">
                <a16:creationId xmlns:a16="http://schemas.microsoft.com/office/drawing/2014/main" id="{C9E4737F-2898-45E4-9E22-39E7325E5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36576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the</a:t>
            </a:r>
          </a:p>
        </p:txBody>
      </p:sp>
      <p:sp>
        <p:nvSpPr>
          <p:cNvPr id="22534" name="Text Box 6">
            <a:extLst>
              <a:ext uri="{FF2B5EF4-FFF2-40B4-BE49-F238E27FC236}">
                <a16:creationId xmlns:a16="http://schemas.microsoft.com/office/drawing/2014/main" id="{14CC15A7-1AEE-4076-B8D6-F0424BD511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36576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man</a:t>
            </a:r>
          </a:p>
        </p:txBody>
      </p:sp>
      <p:sp>
        <p:nvSpPr>
          <p:cNvPr id="22535" name="Text Box 7">
            <a:extLst>
              <a:ext uri="{FF2B5EF4-FFF2-40B4-BE49-F238E27FC236}">
                <a16:creationId xmlns:a16="http://schemas.microsoft.com/office/drawing/2014/main" id="{A887773E-F7B2-449A-8BE6-AACC781889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36576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likes</a:t>
            </a:r>
          </a:p>
        </p:txBody>
      </p:sp>
      <p:sp>
        <p:nvSpPr>
          <p:cNvPr id="22536" name="Text Box 8">
            <a:extLst>
              <a:ext uri="{FF2B5EF4-FFF2-40B4-BE49-F238E27FC236}">
                <a16:creationId xmlns:a16="http://schemas.microsoft.com/office/drawing/2014/main" id="{06B82C15-BDF3-4F87-943D-AD80D9C26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36576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the</a:t>
            </a:r>
          </a:p>
        </p:txBody>
      </p:sp>
      <p:sp>
        <p:nvSpPr>
          <p:cNvPr id="22537" name="Text Box 9">
            <a:extLst>
              <a:ext uri="{FF2B5EF4-FFF2-40B4-BE49-F238E27FC236}">
                <a16:creationId xmlns:a16="http://schemas.microsoft.com/office/drawing/2014/main" id="{D70424AC-2412-400E-B238-9B95AF88B9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3657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woman</a:t>
            </a:r>
          </a:p>
        </p:txBody>
      </p:sp>
      <p:grpSp>
        <p:nvGrpSpPr>
          <p:cNvPr id="2" name="Group 10">
            <a:extLst>
              <a:ext uri="{FF2B5EF4-FFF2-40B4-BE49-F238E27FC236}">
                <a16:creationId xmlns:a16="http://schemas.microsoft.com/office/drawing/2014/main" id="{28BBAA5D-E919-4581-B96A-F7E32BDFAB57}"/>
              </a:ext>
            </a:extLst>
          </p:cNvPr>
          <p:cNvGrpSpPr>
            <a:grpSpLocks/>
          </p:cNvGrpSpPr>
          <p:nvPr/>
        </p:nvGrpSpPr>
        <p:grpSpPr bwMode="auto">
          <a:xfrm>
            <a:off x="3581400" y="4191000"/>
            <a:ext cx="4191000" cy="0"/>
            <a:chOff x="2256" y="2640"/>
            <a:chExt cx="2640" cy="0"/>
          </a:xfrm>
        </p:grpSpPr>
        <p:sp>
          <p:nvSpPr>
            <p:cNvPr id="28694" name="Line 11">
              <a:extLst>
                <a:ext uri="{FF2B5EF4-FFF2-40B4-BE49-F238E27FC236}">
                  <a16:creationId xmlns:a16="http://schemas.microsoft.com/office/drawing/2014/main" id="{5F04664E-B1B9-4AC9-B9FA-B8808E3158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6" y="26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95" name="Line 12">
              <a:extLst>
                <a:ext uri="{FF2B5EF4-FFF2-40B4-BE49-F238E27FC236}">
                  <a16:creationId xmlns:a16="http://schemas.microsoft.com/office/drawing/2014/main" id="{53329758-AC72-4EA3-866B-59B681E345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" y="26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96" name="Line 13">
              <a:extLst>
                <a:ext uri="{FF2B5EF4-FFF2-40B4-BE49-F238E27FC236}">
                  <a16:creationId xmlns:a16="http://schemas.microsoft.com/office/drawing/2014/main" id="{A0FD2BBA-139B-4E95-AE16-92269385ED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6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97" name="Line 14">
              <a:extLst>
                <a:ext uri="{FF2B5EF4-FFF2-40B4-BE49-F238E27FC236}">
                  <a16:creationId xmlns:a16="http://schemas.microsoft.com/office/drawing/2014/main" id="{013B4DC1-4438-46CF-8300-80C1E7E588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4" y="26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98" name="Line 15">
              <a:extLst>
                <a:ext uri="{FF2B5EF4-FFF2-40B4-BE49-F238E27FC236}">
                  <a16:creationId xmlns:a16="http://schemas.microsoft.com/office/drawing/2014/main" id="{E880404A-8436-4169-ABBD-92244A1338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8" y="26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544" name="Text Box 16">
            <a:extLst>
              <a:ext uri="{FF2B5EF4-FFF2-40B4-BE49-F238E27FC236}">
                <a16:creationId xmlns:a16="http://schemas.microsoft.com/office/drawing/2014/main" id="{8CFE591E-E1F1-4E46-B0D5-E82CA66D5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44196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0.2</a:t>
            </a:r>
          </a:p>
        </p:txBody>
      </p:sp>
      <p:sp>
        <p:nvSpPr>
          <p:cNvPr id="22545" name="Text Box 17">
            <a:extLst>
              <a:ext uri="{FF2B5EF4-FFF2-40B4-BE49-F238E27FC236}">
                <a16:creationId xmlns:a16="http://schemas.microsoft.com/office/drawing/2014/main" id="{5786438E-4B69-4A87-AB71-C40FA2087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44196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0.01</a:t>
            </a:r>
          </a:p>
        </p:txBody>
      </p:sp>
      <p:sp>
        <p:nvSpPr>
          <p:cNvPr id="22546" name="Text Box 18">
            <a:extLst>
              <a:ext uri="{FF2B5EF4-FFF2-40B4-BE49-F238E27FC236}">
                <a16:creationId xmlns:a16="http://schemas.microsoft.com/office/drawing/2014/main" id="{813940A3-C1A7-43D9-9A82-14505B55A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44196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0.02</a:t>
            </a:r>
          </a:p>
        </p:txBody>
      </p:sp>
      <p:sp>
        <p:nvSpPr>
          <p:cNvPr id="22547" name="Text Box 19">
            <a:extLst>
              <a:ext uri="{FF2B5EF4-FFF2-40B4-BE49-F238E27FC236}">
                <a16:creationId xmlns:a16="http://schemas.microsoft.com/office/drawing/2014/main" id="{9B236DCA-8A94-4441-A6FE-68BA69C485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44196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0.2</a:t>
            </a:r>
          </a:p>
        </p:txBody>
      </p:sp>
      <p:sp>
        <p:nvSpPr>
          <p:cNvPr id="22548" name="Text Box 20">
            <a:extLst>
              <a:ext uri="{FF2B5EF4-FFF2-40B4-BE49-F238E27FC236}">
                <a16:creationId xmlns:a16="http://schemas.microsoft.com/office/drawing/2014/main" id="{1B461F12-BA67-47BF-A34C-524CDE837E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4419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0.01</a:t>
            </a:r>
          </a:p>
        </p:txBody>
      </p:sp>
      <p:grpSp>
        <p:nvGrpSpPr>
          <p:cNvPr id="3" name="Group 21">
            <a:extLst>
              <a:ext uri="{FF2B5EF4-FFF2-40B4-BE49-F238E27FC236}">
                <a16:creationId xmlns:a16="http://schemas.microsoft.com/office/drawing/2014/main" id="{AF5F53E9-017A-46EA-9701-758165F03E86}"/>
              </a:ext>
            </a:extLst>
          </p:cNvPr>
          <p:cNvGrpSpPr>
            <a:grpSpLocks/>
          </p:cNvGrpSpPr>
          <p:nvPr/>
        </p:nvGrpSpPr>
        <p:grpSpPr bwMode="auto">
          <a:xfrm>
            <a:off x="3733800" y="4953000"/>
            <a:ext cx="4191000" cy="923925"/>
            <a:chOff x="2304" y="3120"/>
            <a:chExt cx="2640" cy="582"/>
          </a:xfrm>
        </p:grpSpPr>
        <p:sp>
          <p:nvSpPr>
            <p:cNvPr id="28692" name="Freeform 22">
              <a:extLst>
                <a:ext uri="{FF2B5EF4-FFF2-40B4-BE49-F238E27FC236}">
                  <a16:creationId xmlns:a16="http://schemas.microsoft.com/office/drawing/2014/main" id="{352DF625-F26F-433D-A413-D985EECE2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4" y="3120"/>
              <a:ext cx="2640" cy="344"/>
            </a:xfrm>
            <a:custGeom>
              <a:avLst/>
              <a:gdLst>
                <a:gd name="T0" fmla="*/ 0 w 2640"/>
                <a:gd name="T1" fmla="*/ 48 h 344"/>
                <a:gd name="T2" fmla="*/ 1344 w 2640"/>
                <a:gd name="T3" fmla="*/ 336 h 344"/>
                <a:gd name="T4" fmla="*/ 2640 w 2640"/>
                <a:gd name="T5" fmla="*/ 0 h 344"/>
                <a:gd name="T6" fmla="*/ 0 60000 65536"/>
                <a:gd name="T7" fmla="*/ 0 60000 65536"/>
                <a:gd name="T8" fmla="*/ 0 60000 65536"/>
                <a:gd name="T9" fmla="*/ 0 w 2640"/>
                <a:gd name="T10" fmla="*/ 0 h 344"/>
                <a:gd name="T11" fmla="*/ 2640 w 2640"/>
                <a:gd name="T12" fmla="*/ 344 h 3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40" h="344">
                  <a:moveTo>
                    <a:pt x="0" y="48"/>
                  </a:moveTo>
                  <a:cubicBezTo>
                    <a:pt x="452" y="196"/>
                    <a:pt x="904" y="344"/>
                    <a:pt x="1344" y="336"/>
                  </a:cubicBezTo>
                  <a:cubicBezTo>
                    <a:pt x="1784" y="328"/>
                    <a:pt x="2424" y="56"/>
                    <a:pt x="2640" y="0"/>
                  </a:cubicBezTo>
                </a:path>
              </a:pathLst>
            </a:cu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93" name="Text Box 23">
              <a:extLst>
                <a:ext uri="{FF2B5EF4-FFF2-40B4-BE49-F238E27FC236}">
                  <a16:creationId xmlns:a16="http://schemas.microsoft.com/office/drawing/2014/main" id="{1B516FD6-BC96-40D4-9EE4-251A2FA7D5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3408"/>
              <a:ext cx="864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multiply</a:t>
              </a:r>
            </a:p>
          </p:txBody>
        </p:sp>
      </p:grpSp>
      <p:sp>
        <p:nvSpPr>
          <p:cNvPr id="28689" name="Text Box 24">
            <a:extLst>
              <a:ext uri="{FF2B5EF4-FFF2-40B4-BE49-F238E27FC236}">
                <a16:creationId xmlns:a16="http://schemas.microsoft.com/office/drawing/2014/main" id="{C150A597-9328-4DE5-91E0-82D3297F4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718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Model M</a:t>
            </a:r>
          </a:p>
        </p:txBody>
      </p:sp>
      <p:sp>
        <p:nvSpPr>
          <p:cNvPr id="22553" name="Text Box 25">
            <a:extLst>
              <a:ext uri="{FF2B5EF4-FFF2-40B4-BE49-F238E27FC236}">
                <a16:creationId xmlns:a16="http://schemas.microsoft.com/office/drawing/2014/main" id="{97D17E55-9791-4E31-927C-3E9E02894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59436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Times New Roman" panose="02020603050405020304" pitchFamily="18" charset="0"/>
              </a:rPr>
              <a:t>P(s | M) = 0.00000008 </a:t>
            </a:r>
          </a:p>
        </p:txBody>
      </p:sp>
      <p:sp>
        <p:nvSpPr>
          <p:cNvPr id="28691" name="TextBox 25">
            <a:extLst>
              <a:ext uri="{FF2B5EF4-FFF2-40B4-BE49-F238E27FC236}">
                <a16:creationId xmlns:a16="http://schemas.microsoft.com/office/drawing/2014/main" id="{18D4C399-4064-42B9-B8B7-5642A03F5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138" y="2924175"/>
            <a:ext cx="3321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/>
              <a:t>Униграммная модель:</a:t>
            </a:r>
          </a:p>
        </p:txBody>
      </p:sp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0D087A1-A1A3-4A7A-94DE-F275AE9DE2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690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533" grpId="0" autoUpdateAnimBg="0"/>
      <p:bldP spid="22534" grpId="0" autoUpdateAnimBg="0"/>
      <p:bldP spid="22535" grpId="0" autoUpdateAnimBg="0"/>
      <p:bldP spid="22536" grpId="0" autoUpdateAnimBg="0"/>
      <p:bldP spid="22537" grpId="0" autoUpdateAnimBg="0"/>
      <p:bldP spid="22544" grpId="0" autoUpdateAnimBg="0"/>
      <p:bldP spid="22545" grpId="0" autoUpdateAnimBg="0"/>
      <p:bldP spid="22546" grpId="0" autoUpdateAnimBg="0"/>
      <p:bldP spid="22547" grpId="0" autoUpdateAnimBg="0"/>
      <p:bldP spid="22548" grpId="0" autoUpdateAnimBg="0"/>
      <p:bldP spid="22553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CF2C4E55-CCAE-4CB7-9999-03929E0975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Использование языковых моделей в информационном поиске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13F61797-9E75-4FE4-8C5E-519124A07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sz="2800"/>
              <a:t>Трактуем каждый запрос как случайный процесс</a:t>
            </a:r>
          </a:p>
          <a:p>
            <a:pPr eaLnBrk="1" hangingPunct="1"/>
            <a:r>
              <a:rPr lang="ru-RU" altLang="ru-RU" sz="2800"/>
              <a:t>Подход:</a:t>
            </a:r>
          </a:p>
          <a:p>
            <a:pPr lvl="1" eaLnBrk="1" hangingPunct="1"/>
            <a:r>
              <a:rPr lang="ru-RU" altLang="ru-RU" sz="2400"/>
              <a:t>Насчитывает языковые модели для каждого документа</a:t>
            </a:r>
          </a:p>
          <a:p>
            <a:pPr lvl="1" eaLnBrk="1" hangingPunct="1"/>
            <a:r>
              <a:rPr lang="ru-RU" altLang="ru-RU" sz="2400"/>
              <a:t>Выводим вероятность порождения запроса на основе модели каждого документа</a:t>
            </a:r>
          </a:p>
          <a:p>
            <a:pPr lvl="1" eaLnBrk="1" hangingPunct="1"/>
            <a:r>
              <a:rPr lang="ru-RU" altLang="ru-RU" sz="2400"/>
              <a:t>Ранжируем документы в соответствии с этими вероятностями</a:t>
            </a:r>
          </a:p>
          <a:p>
            <a:pPr lvl="1" eaLnBrk="1" hangingPunct="1"/>
            <a:r>
              <a:rPr lang="ru-RU" altLang="ru-RU" sz="2400"/>
              <a:t>Обычно используются униграммы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77F6DE4-49A1-4B28-A256-E241585626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2">
            <a:extLst>
              <a:ext uri="{FF2B5EF4-FFF2-40B4-BE49-F238E27FC236}">
                <a16:creationId xmlns:a16="http://schemas.microsoft.com/office/drawing/2014/main" id="{B1176470-CC8C-49BB-8F58-5EF39986DA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ko-KR" sz="3200"/>
              <a:t>Вероятность порождения запроса</a:t>
            </a:r>
            <a:r>
              <a:rPr lang="en-US" altLang="ko-KR" sz="3200">
                <a:ea typeface="굴림" panose="020B0600000101010101" pitchFamily="34" charset="-127"/>
              </a:rPr>
              <a:t> (1)</a:t>
            </a:r>
          </a:p>
        </p:txBody>
      </p:sp>
      <p:sp>
        <p:nvSpPr>
          <p:cNvPr id="8200" name="Rectangle 3">
            <a:extLst>
              <a:ext uri="{FF2B5EF4-FFF2-40B4-BE49-F238E27FC236}">
                <a16:creationId xmlns:a16="http://schemas.microsoft.com/office/drawing/2014/main" id="{5AEC44DE-F80C-45BD-8457-77E8B8E064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435975" cy="5545137"/>
          </a:xfrm>
        </p:spPr>
        <p:txBody>
          <a:bodyPr/>
          <a:lstStyle/>
          <a:p>
            <a:pPr eaLnBrk="1" hangingPunct="1"/>
            <a:r>
              <a:rPr lang="ru-RU" altLang="ko-KR" sz="2800"/>
              <a:t>Ранжирующая формула</a:t>
            </a:r>
            <a:endParaRPr lang="en-US" altLang="ko-KR" sz="2800">
              <a:ea typeface="굴림" panose="020B0600000101010101" pitchFamily="34" charset="-127"/>
            </a:endParaRPr>
          </a:p>
          <a:p>
            <a:pPr eaLnBrk="1" hangingPunct="1"/>
            <a:endParaRPr lang="en-US" altLang="ko-KR" sz="2800">
              <a:ea typeface="굴림" panose="020B0600000101010101" pitchFamily="34" charset="-127"/>
            </a:endParaRPr>
          </a:p>
          <a:p>
            <a:pPr eaLnBrk="1" hangingPunct="1"/>
            <a:endParaRPr lang="en-US" altLang="ko-KR" sz="2800">
              <a:ea typeface="굴림" panose="020B0600000101010101" pitchFamily="34" charset="-127"/>
            </a:endParaRPr>
          </a:p>
          <a:p>
            <a:pPr eaLnBrk="1" hangingPunct="1"/>
            <a:r>
              <a:rPr lang="ru-RU" altLang="ko-KR" sz="2800"/>
              <a:t>Вероятность порождения запроса на основе языковой модели документа </a:t>
            </a:r>
            <a:r>
              <a:rPr lang="en-US" altLang="ko-KR" sz="2800">
                <a:ea typeface="굴림" panose="020B0600000101010101" pitchFamily="34" charset="-127"/>
              </a:rPr>
              <a:t>d </a:t>
            </a:r>
            <a:r>
              <a:rPr lang="ru-RU" altLang="ko-KR" sz="2800"/>
              <a:t>на основе</a:t>
            </a:r>
            <a:r>
              <a:rPr lang="en-US" altLang="ko-KR" sz="2800">
                <a:ea typeface="굴림" panose="020B0600000101010101" pitchFamily="34" charset="-127"/>
              </a:rPr>
              <a:t> MLE</a:t>
            </a:r>
            <a:r>
              <a:rPr lang="ru-RU" altLang="ko-KR" sz="2800"/>
              <a:t>:</a:t>
            </a:r>
            <a:endParaRPr lang="en-US" altLang="ko-KR" sz="2800">
              <a:ea typeface="굴림" panose="020B0600000101010101" pitchFamily="34" charset="-127"/>
            </a:endParaRPr>
          </a:p>
          <a:p>
            <a:pPr eaLnBrk="1" hangingPunct="1"/>
            <a:endParaRPr lang="en-US" altLang="ko-KR" sz="2800">
              <a:ea typeface="굴림" panose="020B0600000101010101" pitchFamily="34" charset="-127"/>
            </a:endParaRPr>
          </a:p>
          <a:p>
            <a:pPr eaLnBrk="1" hangingPunct="1"/>
            <a:endParaRPr lang="en-US" altLang="ko-KR" sz="2800">
              <a:ea typeface="굴림" panose="020B0600000101010101" pitchFamily="34" charset="-127"/>
            </a:endParaRPr>
          </a:p>
          <a:p>
            <a:pPr eaLnBrk="1" hangingPunct="1"/>
            <a:endParaRPr lang="en-US" altLang="ko-KR" sz="2800">
              <a:ea typeface="굴림" panose="020B0600000101010101" pitchFamily="34" charset="-127"/>
            </a:endParaRPr>
          </a:p>
          <a:p>
            <a:pPr eaLnBrk="1" hangingPunct="1"/>
            <a:endParaRPr lang="en-US" altLang="ko-KR" sz="2800">
              <a:ea typeface="굴림" panose="020B0600000101010101" pitchFamily="34" charset="-127"/>
            </a:endParaRPr>
          </a:p>
          <a:p>
            <a:pPr eaLnBrk="1" hangingPunct="1"/>
            <a:endParaRPr lang="en-US" altLang="ko-KR" sz="2800">
              <a:ea typeface="굴림" panose="020B0600000101010101" pitchFamily="34" charset="-127"/>
            </a:endParaRPr>
          </a:p>
          <a:p>
            <a:pPr eaLnBrk="1" hangingPunct="1"/>
            <a:endParaRPr lang="en-US" altLang="ko-KR" sz="2800">
              <a:ea typeface="굴림" panose="020B0600000101010101" pitchFamily="34" charset="-127"/>
            </a:endParaRPr>
          </a:p>
        </p:txBody>
      </p:sp>
      <p:graphicFrame>
        <p:nvGraphicFramePr>
          <p:cNvPr id="8194" name="Object 4">
            <a:extLst>
              <a:ext uri="{FF2B5EF4-FFF2-40B4-BE49-F238E27FC236}">
                <a16:creationId xmlns:a16="http://schemas.microsoft.com/office/drawing/2014/main" id="{485FF0F3-4884-4D7D-8182-F5A3CF3DB35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3657600"/>
          <a:ext cx="3352800" cy="166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5" name="Equation" r:id="rId5" imgW="1688760" imgH="838080" progId="Equation.3">
                  <p:embed/>
                </p:oleObj>
              </mc:Choice>
              <mc:Fallback>
                <p:oleObj name="Equation" r:id="rId5" imgW="1688760" imgH="8380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657600"/>
                        <a:ext cx="3352800" cy="166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AutoShape 5">
            <a:extLst>
              <a:ext uri="{FF2B5EF4-FFF2-40B4-BE49-F238E27FC236}">
                <a16:creationId xmlns:a16="http://schemas.microsoft.com/office/drawing/2014/main" id="{E8E77502-0AD3-4178-A42F-3D59778DA313}"/>
              </a:ext>
            </a:extLst>
          </p:cNvPr>
          <p:cNvSpPr>
            <a:spLocks/>
          </p:cNvSpPr>
          <p:nvPr/>
        </p:nvSpPr>
        <p:spPr bwMode="auto">
          <a:xfrm>
            <a:off x="4876800" y="4221163"/>
            <a:ext cx="4038600" cy="1036637"/>
          </a:xfrm>
          <a:prstGeom prst="borderCallout2">
            <a:avLst>
              <a:gd name="adj1" fmla="val 11028"/>
              <a:gd name="adj2" fmla="val -1889"/>
              <a:gd name="adj3" fmla="val 11028"/>
              <a:gd name="adj4" fmla="val -1889"/>
              <a:gd name="adj5" fmla="val -3676"/>
              <a:gd name="adj6" fmla="val -26259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ru-RU" altLang="ko-KR" sz="1600">
                <a:latin typeface="Verdana" panose="020B0604030504040204" pitchFamily="34" charset="0"/>
              </a:rPr>
              <a:t>Предположение об униграммах</a:t>
            </a:r>
            <a:r>
              <a:rPr kumimoji="1" lang="en-US" altLang="ko-KR" sz="1600">
                <a:latin typeface="Verdana" panose="020B0604030504040204" pitchFamily="34" charset="0"/>
                <a:ea typeface="굴림" panose="020B0600000101010101" pitchFamily="34" charset="-127"/>
              </a:rPr>
              <a:t>:</a:t>
            </a:r>
          </a:p>
          <a:p>
            <a:pPr eaLnBrk="1" latinLnBrk="1" hangingPunct="1"/>
            <a:r>
              <a:rPr kumimoji="1" lang="ru-RU" altLang="ko-KR" sz="1600">
                <a:latin typeface="Verdana" panose="020B0604030504040204" pitchFamily="34" charset="0"/>
              </a:rPr>
              <a:t>При условии определенной языковой модели, слова запроса встречаются независимо</a:t>
            </a:r>
            <a:endParaRPr kumimoji="1" lang="en-US" altLang="ko-KR" sz="160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grpSp>
        <p:nvGrpSpPr>
          <p:cNvPr id="8202" name="Group 6">
            <a:extLst>
              <a:ext uri="{FF2B5EF4-FFF2-40B4-BE49-F238E27FC236}">
                <a16:creationId xmlns:a16="http://schemas.microsoft.com/office/drawing/2014/main" id="{1068D74B-6E24-4282-AA64-23AA6FD3BFFF}"/>
              </a:ext>
            </a:extLst>
          </p:cNvPr>
          <p:cNvGrpSpPr>
            <a:grpSpLocks/>
          </p:cNvGrpSpPr>
          <p:nvPr/>
        </p:nvGrpSpPr>
        <p:grpSpPr bwMode="auto">
          <a:xfrm>
            <a:off x="900113" y="5516563"/>
            <a:ext cx="7129462" cy="1195387"/>
            <a:chOff x="1248" y="3229"/>
            <a:chExt cx="3456" cy="707"/>
          </a:xfrm>
        </p:grpSpPr>
        <p:graphicFrame>
          <p:nvGraphicFramePr>
            <p:cNvPr id="8196" name="Object 7">
              <a:extLst>
                <a:ext uri="{FF2B5EF4-FFF2-40B4-BE49-F238E27FC236}">
                  <a16:creationId xmlns:a16="http://schemas.microsoft.com/office/drawing/2014/main" id="{53825693-B86E-473A-805D-8938957E0F8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296" y="3457"/>
            <a:ext cx="333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56" name="Equation" r:id="rId7" imgW="317160" imgH="241200" progId="Equation.3">
                    <p:embed/>
                  </p:oleObj>
                </mc:Choice>
                <mc:Fallback>
                  <p:oleObj name="Equation" r:id="rId7" imgW="317160" imgH="24120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3457"/>
                          <a:ext cx="333" cy="2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7" name="Object 8">
              <a:extLst>
                <a:ext uri="{FF2B5EF4-FFF2-40B4-BE49-F238E27FC236}">
                  <a16:creationId xmlns:a16="http://schemas.microsoft.com/office/drawing/2014/main" id="{4029E0F9-F746-4744-803E-15F2EF91930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344" y="3697"/>
            <a:ext cx="240" cy="2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57" name="Equation" r:id="rId9" imgW="228600" imgH="228600" progId="Equation.3">
                    <p:embed/>
                  </p:oleObj>
                </mc:Choice>
                <mc:Fallback>
                  <p:oleObj name="Equation" r:id="rId9" imgW="228600" imgH="22860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44" y="3697"/>
                          <a:ext cx="240" cy="2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03" name="Text Box 9">
              <a:extLst>
                <a:ext uri="{FF2B5EF4-FFF2-40B4-BE49-F238E27FC236}">
                  <a16:creationId xmlns:a16="http://schemas.microsoft.com/office/drawing/2014/main" id="{E9D85564-D2FB-4849-8823-34AFBB6A4B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3229"/>
              <a:ext cx="3456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latinLnBrk="1" hangingPunct="1">
                <a:spcBef>
                  <a:spcPct val="75000"/>
                </a:spcBef>
              </a:pPr>
              <a:r>
                <a:rPr kumimoji="1" lang="ko-KR" altLang="en-US" sz="1600">
                  <a:latin typeface="Verdana" panose="020B0604030504040204" pitchFamily="34" charset="0"/>
                  <a:ea typeface="굴림" panose="020B0600000101010101" pitchFamily="34" charset="-127"/>
                </a:rPr>
                <a:t>       : </a:t>
              </a:r>
              <a:r>
                <a:rPr kumimoji="1" lang="ru-RU" altLang="ko-KR" sz="1600">
                  <a:latin typeface="Verdana" panose="020B0604030504040204" pitchFamily="34" charset="0"/>
                </a:rPr>
                <a:t>Языковая модель документа</a:t>
              </a:r>
              <a:r>
                <a:rPr kumimoji="1" lang="en-US" altLang="ko-KR" sz="1600">
                  <a:latin typeface="Verdana" panose="020B0604030504040204" pitchFamily="34" charset="0"/>
                  <a:ea typeface="굴림" panose="020B0600000101010101" pitchFamily="34" charset="-127"/>
                </a:rPr>
                <a:t> d</a:t>
              </a:r>
            </a:p>
            <a:p>
              <a:pPr eaLnBrk="1" latinLnBrk="1" hangingPunct="1">
                <a:spcBef>
                  <a:spcPct val="75000"/>
                </a:spcBef>
              </a:pPr>
              <a:r>
                <a:rPr kumimoji="1" lang="ko-KR" altLang="en-US" sz="1600">
                  <a:latin typeface="Verdana" panose="020B0604030504040204" pitchFamily="34" charset="0"/>
                  <a:ea typeface="굴림" panose="020B0600000101010101" pitchFamily="34" charset="-127"/>
                </a:rPr>
                <a:t>       : </a:t>
              </a:r>
              <a:r>
                <a:rPr kumimoji="1" lang="ru-RU" altLang="ko-KR" sz="1600">
                  <a:latin typeface="Verdana" panose="020B0604030504040204" pitchFamily="34" charset="0"/>
                </a:rPr>
                <a:t>количество упоминаний</a:t>
              </a:r>
              <a:r>
                <a:rPr kumimoji="1" lang="en-US" altLang="ko-KR" sz="1600">
                  <a:latin typeface="Verdana" panose="020B0604030504040204" pitchFamily="34" charset="0"/>
                  <a:ea typeface="굴림" panose="020B0600000101010101" pitchFamily="34" charset="-127"/>
                </a:rPr>
                <a:t> tf </a:t>
              </a:r>
              <a:r>
                <a:rPr kumimoji="1" lang="ru-RU" altLang="ko-KR" sz="1600">
                  <a:latin typeface="Verdana" panose="020B0604030504040204" pitchFamily="34" charset="0"/>
                </a:rPr>
                <a:t>терма </a:t>
              </a:r>
              <a:r>
                <a:rPr kumimoji="1" lang="en-US" altLang="ko-KR" sz="1600">
                  <a:latin typeface="Verdana" panose="020B0604030504040204" pitchFamily="34" charset="0"/>
                  <a:ea typeface="굴림" panose="020B0600000101010101" pitchFamily="34" charset="-127"/>
                </a:rPr>
                <a:t>t </a:t>
              </a:r>
              <a:r>
                <a:rPr kumimoji="1" lang="ru-RU" altLang="ko-KR" sz="1600">
                  <a:latin typeface="Verdana" panose="020B0604030504040204" pitchFamily="34" charset="0"/>
                </a:rPr>
                <a:t>в документе</a:t>
              </a:r>
              <a:r>
                <a:rPr kumimoji="1" lang="en-US" altLang="ko-KR" sz="1600">
                  <a:latin typeface="Verdana" panose="020B0604030504040204" pitchFamily="34" charset="0"/>
                  <a:ea typeface="굴림" panose="020B0600000101010101" pitchFamily="34" charset="-127"/>
                </a:rPr>
                <a:t> d</a:t>
              </a:r>
            </a:p>
            <a:p>
              <a:pPr eaLnBrk="1" latinLnBrk="1" hangingPunct="1">
                <a:spcBef>
                  <a:spcPct val="75000"/>
                </a:spcBef>
              </a:pPr>
              <a:r>
                <a:rPr kumimoji="1" lang="en-US" altLang="ko-KR" sz="1600">
                  <a:latin typeface="Verdana" panose="020B0604030504040204" pitchFamily="34" charset="0"/>
                  <a:ea typeface="굴림" panose="020B0600000101010101" pitchFamily="34" charset="-127"/>
                </a:rPr>
                <a:t>       : </a:t>
              </a:r>
              <a:r>
                <a:rPr kumimoji="1" lang="ru-RU" altLang="ko-KR" sz="1600">
                  <a:latin typeface="Verdana" panose="020B0604030504040204" pitchFamily="34" charset="0"/>
                </a:rPr>
                <a:t>общее число слов в документе</a:t>
              </a:r>
              <a:r>
                <a:rPr kumimoji="1" lang="en-US" altLang="ko-KR" sz="1600">
                  <a:latin typeface="Verdana" panose="020B0604030504040204" pitchFamily="34" charset="0"/>
                  <a:ea typeface="굴림" panose="020B0600000101010101" pitchFamily="34" charset="-127"/>
                </a:rPr>
                <a:t> d</a:t>
              </a:r>
            </a:p>
          </p:txBody>
        </p:sp>
        <p:graphicFrame>
          <p:nvGraphicFramePr>
            <p:cNvPr id="8198" name="Object 10">
              <a:extLst>
                <a:ext uri="{FF2B5EF4-FFF2-40B4-BE49-F238E27FC236}">
                  <a16:creationId xmlns:a16="http://schemas.microsoft.com/office/drawing/2014/main" id="{75E02658-ABD8-49FE-BC68-2E80A04B0A3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334" y="3236"/>
            <a:ext cx="266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58" name="Equation" r:id="rId11" imgW="253800" imgH="228600" progId="Equation.3">
                    <p:embed/>
                  </p:oleObj>
                </mc:Choice>
                <mc:Fallback>
                  <p:oleObj name="Equation" r:id="rId11" imgW="253800" imgH="22860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4" y="3236"/>
                          <a:ext cx="266" cy="2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195" name="Object 11">
            <a:extLst>
              <a:ext uri="{FF2B5EF4-FFF2-40B4-BE49-F238E27FC236}">
                <a16:creationId xmlns:a16="http://schemas.microsoft.com/office/drawing/2014/main" id="{339A56F4-26CC-468A-9E2D-684EC4A515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1050" y="1628775"/>
          <a:ext cx="3673475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9" name="Equation" r:id="rId13" imgW="1587240" imgH="431640" progId="Equation.3">
                  <p:embed/>
                </p:oleObj>
              </mc:Choice>
              <mc:Fallback>
                <p:oleObj name="Equation" r:id="rId13" imgW="1587240" imgH="431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1628775"/>
                        <a:ext cx="3673475" cy="973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FD82C20-D2D5-4EEC-91EE-7E9C51B8959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>
            <a:extLst>
              <a:ext uri="{FF2B5EF4-FFF2-40B4-BE49-F238E27FC236}">
                <a16:creationId xmlns:a16="http://schemas.microsoft.com/office/drawing/2014/main" id="{2A0E5F4B-F0E8-4B62-B373-3AB427DE33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3600"/>
              <a:t>Нехватка данных</a:t>
            </a:r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91B61874-FEB0-42B9-A71E-B08687AAB6C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96975"/>
            <a:ext cx="8362950" cy="5256213"/>
          </a:xfrm>
        </p:spPr>
        <p:txBody>
          <a:bodyPr/>
          <a:lstStyle/>
          <a:p>
            <a:pPr eaLnBrk="1" hangingPunct="1"/>
            <a:r>
              <a:rPr lang="ru-RU" altLang="ru-RU" sz="2400"/>
              <a:t>Нулевая вероятность</a:t>
            </a:r>
          </a:p>
          <a:p>
            <a:pPr eaLnBrk="1" hangingPunct="1"/>
            <a:r>
              <a:rPr lang="ru-RU" altLang="ru-RU" sz="2400"/>
              <a:t>Модель не должна приписывать нулевую вероятность запросу, который содержит слово, отсутствующее в документе: </a:t>
            </a:r>
            <a:r>
              <a:rPr lang="ru-RU" altLang="ru-RU" sz="2400" b="1"/>
              <a:t>сглаживание</a:t>
            </a:r>
          </a:p>
          <a:p>
            <a:pPr eaLnBrk="1" hangingPunct="1"/>
            <a:r>
              <a:rPr lang="ru-RU" altLang="ru-RU" sz="2400"/>
              <a:t>Общий подход в информационном поиске</a:t>
            </a:r>
          </a:p>
          <a:p>
            <a:pPr marL="808038" lvl="1" eaLnBrk="1" hangingPunct="1"/>
            <a:r>
              <a:rPr lang="ru-RU" altLang="ru-RU" sz="2000"/>
              <a:t>Не встречавшееся в документе слово возможно, но не должно быть более вероятно, чем случайно встреченное в коллекции</a:t>
            </a:r>
          </a:p>
          <a:p>
            <a:pPr marL="808038" lvl="1" eaLnBrk="1" hangingPunct="1"/>
            <a:r>
              <a:rPr lang="ru-RU" altLang="ru-RU" sz="2000"/>
              <a:t>Если </a:t>
            </a:r>
            <a:r>
              <a:rPr lang="en-US" altLang="ru-RU" sz="2000"/>
              <a:t>			</a:t>
            </a:r>
            <a:r>
              <a:rPr lang="ru-RU" altLang="ru-RU" sz="2000"/>
              <a:t>то</a:t>
            </a:r>
          </a:p>
          <a:p>
            <a:pPr marL="808038" lvl="1" eaLnBrk="1" hangingPunct="1"/>
            <a:endParaRPr lang="ru-RU" altLang="ru-RU" sz="2000"/>
          </a:p>
          <a:p>
            <a:pPr marL="808038" lvl="1" eaLnBrk="1" hangingPunct="1"/>
            <a:r>
              <a:rPr lang="ru-RU" altLang="ru-RU" sz="2000"/>
              <a:t>где </a:t>
            </a:r>
            <a:r>
              <a:rPr lang="en-US" altLang="ru-RU" sz="2000"/>
              <a:t>cf</a:t>
            </a:r>
            <a:r>
              <a:rPr lang="en-US" altLang="ru-RU" sz="1400"/>
              <a:t>t</a:t>
            </a:r>
            <a:r>
              <a:rPr lang="en-US" altLang="ru-RU" sz="2000"/>
              <a:t> – </a:t>
            </a:r>
            <a:r>
              <a:rPr lang="ru-RU" altLang="ru-RU" sz="2000"/>
              <a:t>количество вхождений слова в коллекцию</a:t>
            </a:r>
          </a:p>
          <a:p>
            <a:pPr marL="808038" lvl="1" eaLnBrk="1" hangingPunct="1"/>
            <a:r>
              <a:rPr lang="en-US" altLang="ru-RU" sz="2000"/>
              <a:t>cs – </a:t>
            </a:r>
            <a:r>
              <a:rPr lang="ru-RU" altLang="ru-RU" sz="2000"/>
              <a:t>количество слов в коллекции</a:t>
            </a:r>
          </a:p>
        </p:txBody>
      </p:sp>
      <p:graphicFrame>
        <p:nvGraphicFramePr>
          <p:cNvPr id="9218" name="Object 7">
            <a:extLst>
              <a:ext uri="{FF2B5EF4-FFF2-40B4-BE49-F238E27FC236}">
                <a16:creationId xmlns:a16="http://schemas.microsoft.com/office/drawing/2014/main" id="{AD742E4A-7A94-40FB-94D6-85466D852791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2339975" y="4292600"/>
          <a:ext cx="1079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4" name="Equation" r:id="rId5" imgW="558720" imgH="241200" progId="Equation.3">
                  <p:embed/>
                </p:oleObj>
              </mc:Choice>
              <mc:Fallback>
                <p:oleObj name="Equation" r:id="rId5" imgW="558720" imgH="241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4292600"/>
                        <a:ext cx="1079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4">
            <a:extLst>
              <a:ext uri="{FF2B5EF4-FFF2-40B4-BE49-F238E27FC236}">
                <a16:creationId xmlns:a16="http://schemas.microsoft.com/office/drawing/2014/main" id="{F375F6B9-9A54-494C-ACB3-58C5286CB98D}"/>
              </a:ext>
            </a:extLst>
          </p:cNvPr>
          <p:cNvGraphicFramePr>
            <a:graphicFrameLocks noGrp="1" noChangeAspect="1"/>
          </p:cNvGraphicFramePr>
          <p:nvPr>
            <p:ph idx="4294967295"/>
          </p:nvPr>
        </p:nvGraphicFramePr>
        <p:xfrm>
          <a:off x="5867400" y="1268413"/>
          <a:ext cx="20177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5" name="Equation" r:id="rId7" imgW="825480" imgH="228600" progId="Equation.3">
                  <p:embed/>
                </p:oleObj>
              </mc:Choice>
              <mc:Fallback>
                <p:oleObj name="Equation" r:id="rId7" imgW="82548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268413"/>
                        <a:ext cx="2017713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9">
            <a:extLst>
              <a:ext uri="{FF2B5EF4-FFF2-40B4-BE49-F238E27FC236}">
                <a16:creationId xmlns:a16="http://schemas.microsoft.com/office/drawing/2014/main" id="{1ADCF31D-21B3-450E-B22C-BA110F166B3C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5508625" y="4076700"/>
          <a:ext cx="25923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" name="Equation" r:id="rId9" imgW="939600" imgH="393480" progId="Equation.3">
                  <p:embed/>
                </p:oleObj>
              </mc:Choice>
              <mc:Fallback>
                <p:oleObj name="Equation" r:id="rId9" imgW="93960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4076700"/>
                        <a:ext cx="2592388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8F6DE5F-F1AA-4E72-9148-D223D3DF14C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4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3B6013EF-4EAD-4796-90FB-0B93A3B9D2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z="3600"/>
              <a:t>Сглаживание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FA8AC8C1-FC90-4D9D-94B7-CF9839CC25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eaLnBrk="1" hangingPunct="1"/>
            <a:r>
              <a:rPr lang="ru-RU" altLang="ru-RU"/>
              <a:t>Необходимо уйти от нулевых вероятностей</a:t>
            </a:r>
            <a:r>
              <a:rPr lang="en-US" altLang="ru-RU"/>
              <a:t> </a:t>
            </a:r>
            <a:r>
              <a:rPr lang="ru-RU" altLang="ru-RU"/>
              <a:t>=</a:t>
            </a:r>
            <a:r>
              <a:rPr lang="en-US" altLang="ru-RU"/>
              <a:t>&gt; </a:t>
            </a:r>
            <a:r>
              <a:rPr lang="ru-RU" altLang="ru-RU"/>
              <a:t>техники сглаживания</a:t>
            </a:r>
          </a:p>
          <a:p>
            <a:pPr eaLnBrk="1" hangingPunct="1"/>
            <a:r>
              <a:rPr lang="ru-RU" altLang="ru-RU"/>
              <a:t>Методы</a:t>
            </a:r>
          </a:p>
          <a:p>
            <a:pPr lvl="1" eaLnBrk="1" hangingPunct="1"/>
            <a:r>
              <a:rPr lang="ru-RU" altLang="ru-RU"/>
              <a:t>Можно использовать: добавить 1, ½</a:t>
            </a:r>
            <a:r>
              <a:rPr lang="en-US" altLang="ru-RU"/>
              <a:t> </a:t>
            </a:r>
            <a:r>
              <a:rPr lang="ru-RU" altLang="ru-RU"/>
              <a:t>или </a:t>
            </a:r>
            <a:r>
              <a:rPr lang="en-US" altLang="ru-RU">
                <a:sym typeface="Symbol" panose="05050102010706020507" pitchFamily="18" charset="2"/>
              </a:rPr>
              <a:t></a:t>
            </a:r>
            <a:r>
              <a:rPr lang="ru-RU" altLang="ru-RU">
                <a:sym typeface="Symbol" panose="05050102010706020507" pitchFamily="18" charset="2"/>
              </a:rPr>
              <a:t> к частотам упоминания</a:t>
            </a:r>
          </a:p>
          <a:p>
            <a:pPr lvl="1" eaLnBrk="1" hangingPunct="1"/>
            <a:r>
              <a:rPr lang="ru-RU" altLang="ru-RU">
                <a:sym typeface="Symbol" panose="05050102010706020507" pitchFamily="18" charset="2"/>
              </a:rPr>
              <a:t>Здесь: смешивание статистики от документа и коллекции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6FEC4AC-0ED6-4AE0-903F-AD9C173D0F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8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7389C095-7D2C-4B8F-9098-3127472036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3600"/>
              <a:t>Смешанная модель</a:t>
            </a:r>
            <a:endParaRPr lang="en-US" altLang="ru-RU" sz="3600"/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79DB1C67-8489-49DD-B306-AD677EF682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362950" cy="5543550"/>
          </a:xfrm>
        </p:spPr>
        <p:txBody>
          <a:bodyPr/>
          <a:lstStyle/>
          <a:p>
            <a:pPr eaLnBrk="1" hangingPunct="1"/>
            <a:r>
              <a:rPr lang="en-US" altLang="ru-RU" sz="2400"/>
              <a:t>P(w|d) = </a:t>
            </a:r>
            <a:r>
              <a:rPr lang="en-US" altLang="ru-RU" sz="2400">
                <a:sym typeface="Symbol" panose="05050102010706020507" pitchFamily="18" charset="2"/>
              </a:rPr>
              <a:t>P</a:t>
            </a:r>
            <a:r>
              <a:rPr lang="en-US" altLang="ru-RU" sz="2400" baseline="-25000">
                <a:sym typeface="Symbol" panose="05050102010706020507" pitchFamily="18" charset="2"/>
              </a:rPr>
              <a:t>mle</a:t>
            </a:r>
            <a:r>
              <a:rPr lang="en-US" altLang="ru-RU" sz="2400">
                <a:sym typeface="Symbol" panose="05050102010706020507" pitchFamily="18" charset="2"/>
              </a:rPr>
              <a:t>(w|M</a:t>
            </a:r>
            <a:r>
              <a:rPr lang="en-US" altLang="ru-RU" sz="2400" baseline="-25000">
                <a:sym typeface="Symbol" panose="05050102010706020507" pitchFamily="18" charset="2"/>
              </a:rPr>
              <a:t>d</a:t>
            </a:r>
            <a:r>
              <a:rPr lang="en-US" altLang="ru-RU" sz="2400">
                <a:sym typeface="Symbol" panose="05050102010706020507" pitchFamily="18" charset="2"/>
              </a:rPr>
              <a:t>) + (1 – )P</a:t>
            </a:r>
            <a:r>
              <a:rPr lang="en-US" altLang="ru-RU" sz="2400" baseline="-25000">
                <a:sym typeface="Symbol" panose="05050102010706020507" pitchFamily="18" charset="2"/>
              </a:rPr>
              <a:t>mle</a:t>
            </a:r>
            <a:r>
              <a:rPr lang="en-US" altLang="ru-RU" sz="2400">
                <a:sym typeface="Symbol" panose="05050102010706020507" pitchFamily="18" charset="2"/>
              </a:rPr>
              <a:t>(w|M</a:t>
            </a:r>
            <a:r>
              <a:rPr lang="en-US" altLang="ru-RU" sz="2400" baseline="-25000">
                <a:sym typeface="Symbol" panose="05050102010706020507" pitchFamily="18" charset="2"/>
              </a:rPr>
              <a:t>c</a:t>
            </a:r>
            <a:r>
              <a:rPr lang="en-US" altLang="ru-RU" sz="2400">
                <a:sym typeface="Symbol" panose="05050102010706020507" pitchFamily="18" charset="2"/>
              </a:rPr>
              <a:t>)</a:t>
            </a:r>
            <a:endParaRPr lang="ru-RU" altLang="ru-RU" sz="2400">
              <a:sym typeface="Symbol" panose="05050102010706020507" pitchFamily="18" charset="2"/>
            </a:endParaRPr>
          </a:p>
          <a:p>
            <a:pPr eaLnBrk="1" hangingPunct="1"/>
            <a:endParaRPr lang="en-US" altLang="ru-RU" sz="240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2400">
                <a:sym typeface="Symbol" panose="05050102010706020507" pitchFamily="18" charset="2"/>
              </a:rPr>
              <a:t>Соединяет вероятность слова в документе и вероятность в коллекции целиком</a:t>
            </a:r>
          </a:p>
          <a:p>
            <a:pPr eaLnBrk="1" hangingPunct="1"/>
            <a:r>
              <a:rPr lang="ru-RU" altLang="ru-RU" sz="2400">
                <a:sym typeface="Symbol" panose="05050102010706020507" pitchFamily="18" charset="2"/>
              </a:rPr>
              <a:t>Необходимо корректный подбор</a:t>
            </a:r>
            <a:r>
              <a:rPr lang="en-US" altLang="ru-RU" sz="2400">
                <a:sym typeface="Symbol" panose="05050102010706020507" pitchFamily="18" charset="2"/>
              </a:rPr>
              <a:t> </a:t>
            </a:r>
            <a:endParaRPr lang="ru-RU" altLang="ru-RU" sz="240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2400">
                <a:sym typeface="Symbol" panose="05050102010706020507" pitchFamily="18" charset="2"/>
              </a:rPr>
              <a:t>Высокое значение </a:t>
            </a:r>
            <a:r>
              <a:rPr lang="en-US" altLang="ru-RU" sz="2400">
                <a:sym typeface="Symbol" panose="05050102010706020507" pitchFamily="18" charset="2"/>
              </a:rPr>
              <a:t>lambda </a:t>
            </a:r>
            <a:r>
              <a:rPr lang="ru-RU" altLang="ru-RU" sz="2400">
                <a:sym typeface="Symbol" panose="05050102010706020507" pitchFamily="18" charset="2"/>
              </a:rPr>
              <a:t>делает поиск более похожий на булевский (требуется упоминание всех слов в запросе), больше подходит для коротких запросов</a:t>
            </a:r>
            <a:endParaRPr lang="en-US" altLang="ru-RU" sz="240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2400">
                <a:sym typeface="Symbol" panose="05050102010706020507" pitchFamily="18" charset="2"/>
              </a:rPr>
              <a:t>Низкое значение – больше подходит для длинных запросов</a:t>
            </a:r>
            <a:endParaRPr lang="en-US" altLang="ru-RU" sz="240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2400">
                <a:sym typeface="Symbol" panose="05050102010706020507" pitchFamily="18" charset="2"/>
              </a:rPr>
              <a:t>Можно настраивать</a:t>
            </a:r>
            <a:r>
              <a:rPr lang="en-US" altLang="ru-RU" sz="2400">
                <a:sym typeface="Symbol" panose="05050102010706020507" pitchFamily="18" charset="2"/>
              </a:rPr>
              <a:t>  </a:t>
            </a:r>
            <a:r>
              <a:rPr lang="ru-RU" altLang="ru-RU" sz="2400">
                <a:sym typeface="Symbol" panose="05050102010706020507" pitchFamily="18" charset="2"/>
              </a:rPr>
              <a:t>для оптимизации качества поиска</a:t>
            </a:r>
            <a:endParaRPr lang="en-US" altLang="ru-RU" sz="2400">
              <a:sym typeface="Symbol" panose="05050102010706020507" pitchFamily="18" charset="2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7B4DFE3-B820-4243-9574-DC547A5266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3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>
            <a:extLst>
              <a:ext uri="{FF2B5EF4-FFF2-40B4-BE49-F238E27FC236}">
                <a16:creationId xmlns:a16="http://schemas.microsoft.com/office/drawing/2014/main" id="{6A469A5C-811F-4FD0-9A25-30BBF40AA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1981200"/>
            <a:ext cx="1219200" cy="3505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254CC203-9E23-4122-9D22-88D4E9168F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ko-KR" sz="3200"/>
              <a:t>Вероятностный информационный поиск</a:t>
            </a:r>
            <a:endParaRPr lang="en-US" altLang="ko-KR" sz="3200">
              <a:ea typeface="굴림" panose="020B0600000101010101" pitchFamily="34" charset="-127"/>
            </a:endParaRPr>
          </a:p>
        </p:txBody>
      </p:sp>
      <p:sp>
        <p:nvSpPr>
          <p:cNvPr id="1029" name="AutoShape 4">
            <a:extLst>
              <a:ext uri="{FF2B5EF4-FFF2-40B4-BE49-F238E27FC236}">
                <a16:creationId xmlns:a16="http://schemas.microsoft.com/office/drawing/2014/main" id="{FDF46576-4B8D-4FBC-B992-10C505C6C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1375" y="3429000"/>
            <a:ext cx="914400" cy="609600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ru-RU" altLang="ko-KR">
                <a:latin typeface="Times New Roman" panose="02020603050405020304" pitchFamily="18" charset="0"/>
              </a:rPr>
              <a:t>запрос</a:t>
            </a:r>
            <a:endParaRPr kumimoji="1" lang="en-US" altLang="ko-KR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1030" name="AutoShape 5">
            <a:extLst>
              <a:ext uri="{FF2B5EF4-FFF2-40B4-BE49-F238E27FC236}">
                <a16:creationId xmlns:a16="http://schemas.microsoft.com/office/drawing/2014/main" id="{8209CC2F-4DC7-42C4-BF07-F330F97F0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2209800"/>
            <a:ext cx="609600" cy="6858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en-US" altLang="ko-KR" sz="2400">
                <a:latin typeface="Verdana" panose="020B0604030504040204" pitchFamily="34" charset="0"/>
                <a:ea typeface="굴림" panose="020B0600000101010101" pitchFamily="34" charset="-127"/>
              </a:rPr>
              <a:t>d1</a:t>
            </a:r>
          </a:p>
        </p:txBody>
      </p:sp>
      <p:sp>
        <p:nvSpPr>
          <p:cNvPr id="1031" name="AutoShape 6">
            <a:extLst>
              <a:ext uri="{FF2B5EF4-FFF2-40B4-BE49-F238E27FC236}">
                <a16:creationId xmlns:a16="http://schemas.microsoft.com/office/drawing/2014/main" id="{F323561A-7D2C-408E-BA53-8EA7B0F325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3124200"/>
            <a:ext cx="609600" cy="6858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en-US" altLang="ko-KR" sz="2400">
                <a:latin typeface="Verdana" panose="020B0604030504040204" pitchFamily="34" charset="0"/>
                <a:ea typeface="굴림" panose="020B0600000101010101" pitchFamily="34" charset="-127"/>
              </a:rPr>
              <a:t>d2</a:t>
            </a:r>
          </a:p>
        </p:txBody>
      </p:sp>
      <p:sp>
        <p:nvSpPr>
          <p:cNvPr id="1032" name="AutoShape 7">
            <a:extLst>
              <a:ext uri="{FF2B5EF4-FFF2-40B4-BE49-F238E27FC236}">
                <a16:creationId xmlns:a16="http://schemas.microsoft.com/office/drawing/2014/main" id="{B4C1B018-201D-4023-B845-8148BFF28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4572000"/>
            <a:ext cx="609600" cy="6858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en-US" altLang="ko-KR" sz="2400">
                <a:latin typeface="Verdana" panose="020B0604030504040204" pitchFamily="34" charset="0"/>
                <a:ea typeface="굴림" panose="020B0600000101010101" pitchFamily="34" charset="-127"/>
              </a:rPr>
              <a:t>dn</a:t>
            </a:r>
          </a:p>
        </p:txBody>
      </p:sp>
      <p:sp>
        <p:nvSpPr>
          <p:cNvPr id="1033" name="Text Box 8">
            <a:extLst>
              <a:ext uri="{FF2B5EF4-FFF2-40B4-BE49-F238E27FC236}">
                <a16:creationId xmlns:a16="http://schemas.microsoft.com/office/drawing/2014/main" id="{C3884BBB-0763-41EF-8717-4D7F10CEF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9325" y="3962400"/>
            <a:ext cx="5492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kumimoji="1" lang="ko-KR" altLang="en-US" sz="2400">
                <a:latin typeface="Times New Roman" panose="02020603050405020304" pitchFamily="18" charset="0"/>
                <a:ea typeface="굴림" panose="020B0600000101010101" pitchFamily="34" charset="-127"/>
              </a:rPr>
              <a:t>…</a:t>
            </a:r>
            <a:endParaRPr kumimoji="1" lang="ko-KR" altLang="en-US" sz="240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pic>
        <p:nvPicPr>
          <p:cNvPr id="1034" name="Picture 9" descr="j0382404">
            <a:extLst>
              <a:ext uri="{FF2B5EF4-FFF2-40B4-BE49-F238E27FC236}">
                <a16:creationId xmlns:a16="http://schemas.microsoft.com/office/drawing/2014/main" id="{B00D4D20-938B-43E9-8C02-7F23F6847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0"/>
            <a:ext cx="13716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AutoShape 10">
            <a:extLst>
              <a:ext uri="{FF2B5EF4-FFF2-40B4-BE49-F238E27FC236}">
                <a16:creationId xmlns:a16="http://schemas.microsoft.com/office/drawing/2014/main" id="{1A082438-35BE-4B6D-8DC4-4FB1FCD7F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905000"/>
            <a:ext cx="2362200" cy="914400"/>
          </a:xfrm>
          <a:prstGeom prst="cloudCallout">
            <a:avLst>
              <a:gd name="adj1" fmla="val 1208"/>
              <a:gd name="adj2" fmla="val 803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ru-RU" altLang="ko-KR">
                <a:latin typeface="Times New Roman" panose="02020603050405020304" pitchFamily="18" charset="0"/>
              </a:rPr>
              <a:t>Инф. потребность</a:t>
            </a:r>
            <a:endParaRPr kumimoji="1" lang="en-US" altLang="ko-KR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1036" name="Line 11">
            <a:extLst>
              <a:ext uri="{FF2B5EF4-FFF2-40B4-BE49-F238E27FC236}">
                <a16:creationId xmlns:a16="http://schemas.microsoft.com/office/drawing/2014/main" id="{9F0DF44B-FF89-456E-92B6-227696B8BF72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4175" y="3733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037" name="Text Box 12">
            <a:extLst>
              <a:ext uri="{FF2B5EF4-FFF2-40B4-BE49-F238E27FC236}">
                <a16:creationId xmlns:a16="http://schemas.microsoft.com/office/drawing/2014/main" id="{B86C503C-2481-491A-ADEB-124D843AA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576888"/>
            <a:ext cx="2819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>
              <a:spcBef>
                <a:spcPct val="50000"/>
              </a:spcBef>
            </a:pPr>
            <a:r>
              <a:rPr kumimoji="1" lang="ru-RU" altLang="ko-KR">
                <a:latin typeface="Times New Roman" panose="02020603050405020304" pitchFamily="18" charset="0"/>
              </a:rPr>
              <a:t>Коллекция документов</a:t>
            </a:r>
            <a:endParaRPr kumimoji="1" lang="en-US" altLang="ko-KR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18445" name="Oval 13">
            <a:extLst>
              <a:ext uri="{FF2B5EF4-FFF2-40B4-BE49-F238E27FC236}">
                <a16:creationId xmlns:a16="http://schemas.microsoft.com/office/drawing/2014/main" id="{D7EB393C-03E0-4BCE-81FD-39F0EDB89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2895600"/>
            <a:ext cx="1600200" cy="533400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latinLnBrk="1">
              <a:defRPr/>
            </a:pPr>
            <a:r>
              <a:rPr kumimoji="1" lang="ru-RU" altLang="ko-KR">
                <a:latin typeface="Arial" charset="0"/>
              </a:rPr>
              <a:t>сопоставление</a:t>
            </a:r>
            <a:endParaRPr kumimoji="1" lang="en-US" altLang="ko-KR">
              <a:latin typeface="Arial" charset="0"/>
              <a:ea typeface="굴림" charset="-127"/>
            </a:endParaRPr>
          </a:p>
        </p:txBody>
      </p:sp>
      <p:sp>
        <p:nvSpPr>
          <p:cNvPr id="1039" name="AutoShape 14">
            <a:extLst>
              <a:ext uri="{FF2B5EF4-FFF2-40B4-BE49-F238E27FC236}">
                <a16:creationId xmlns:a16="http://schemas.microsoft.com/office/drawing/2014/main" id="{C399FD24-021C-4DAD-9100-80D408DB8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505200"/>
            <a:ext cx="2514600" cy="381000"/>
          </a:xfrm>
          <a:prstGeom prst="leftRightArrow">
            <a:avLst>
              <a:gd name="adj1" fmla="val 50000"/>
              <a:gd name="adj2" fmla="val 132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026" name="Object 15">
            <a:extLst>
              <a:ext uri="{FF2B5EF4-FFF2-40B4-BE49-F238E27FC236}">
                <a16:creationId xmlns:a16="http://schemas.microsoft.com/office/drawing/2014/main" id="{436FF44E-971E-4E00-A708-DEF6C09DEE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9200" y="2443163"/>
          <a:ext cx="129540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quation" r:id="rId6" imgW="698400" imgH="203040" progId="Equation.3">
                  <p:embed/>
                </p:oleObj>
              </mc:Choice>
              <mc:Fallback>
                <p:oleObj name="Equation" r:id="rId6" imgW="698400" imgH="2030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443163"/>
                        <a:ext cx="1295400" cy="376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A00434C-9F61-4F36-BDFD-943DF6E5DA4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>
            <a:extLst>
              <a:ext uri="{FF2B5EF4-FFF2-40B4-BE49-F238E27FC236}">
                <a16:creationId xmlns:a16="http://schemas.microsoft.com/office/drawing/2014/main" id="{CDA05AE2-5207-49EF-B8C1-43C5C06C52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719137"/>
          </a:xfrm>
        </p:spPr>
        <p:txBody>
          <a:bodyPr/>
          <a:lstStyle/>
          <a:p>
            <a:pPr eaLnBrk="1" hangingPunct="1"/>
            <a:r>
              <a:rPr lang="ru-RU" altLang="ko-KR" sz="3600"/>
              <a:t>Итоговая смешанная модель</a:t>
            </a:r>
            <a:endParaRPr lang="en-US" altLang="ko-KR" sz="3600">
              <a:ea typeface="굴림" panose="020B0600000101010101" pitchFamily="34" charset="-127"/>
            </a:endParaRPr>
          </a:p>
        </p:txBody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7DF43A82-A7A6-4C99-898D-4265231841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052513"/>
            <a:ext cx="8964612" cy="5545137"/>
          </a:xfrm>
        </p:spPr>
        <p:txBody>
          <a:bodyPr/>
          <a:lstStyle/>
          <a:p>
            <a:pPr eaLnBrk="1" hangingPunct="1"/>
            <a:r>
              <a:rPr lang="ru-RU" altLang="ko-KR" sz="2800"/>
              <a:t>Общая формулировка языковой модели для</a:t>
            </a:r>
            <a:r>
              <a:rPr lang="en-US" altLang="ko-KR" sz="2800">
                <a:ea typeface="굴림" panose="020B0600000101010101" pitchFamily="34" charset="-127"/>
              </a:rPr>
              <a:t> </a:t>
            </a:r>
            <a:r>
              <a:rPr lang="ru-RU" altLang="ko-KR" sz="2800"/>
              <a:t>информационного поиска</a:t>
            </a:r>
            <a:endParaRPr lang="en-US" altLang="ko-KR" sz="2800">
              <a:ea typeface="굴림" panose="020B0600000101010101" pitchFamily="34" charset="-127"/>
            </a:endParaRPr>
          </a:p>
          <a:p>
            <a:pPr eaLnBrk="1" hangingPunct="1"/>
            <a:endParaRPr lang="en-US" altLang="ko-KR">
              <a:ea typeface="굴림" panose="020B0600000101010101" pitchFamily="34" charset="-127"/>
            </a:endParaRPr>
          </a:p>
          <a:p>
            <a:pPr eaLnBrk="1" hangingPunct="1"/>
            <a:endParaRPr lang="en-US" altLang="ko-KR">
              <a:ea typeface="굴림" panose="020B0600000101010101" pitchFamily="34" charset="-127"/>
            </a:endParaRPr>
          </a:p>
          <a:p>
            <a:pPr lvl="1" eaLnBrk="1" hangingPunct="1"/>
            <a:endParaRPr lang="en-US" altLang="ko-KR">
              <a:ea typeface="굴림" panose="020B0600000101010101" pitchFamily="34" charset="-127"/>
            </a:endParaRPr>
          </a:p>
          <a:p>
            <a:pPr lvl="1" eaLnBrk="1" hangingPunct="1"/>
            <a:endParaRPr lang="en-US" altLang="ko-KR">
              <a:ea typeface="굴림" panose="020B0600000101010101" pitchFamily="34" charset="-127"/>
            </a:endParaRPr>
          </a:p>
          <a:p>
            <a:pPr eaLnBrk="1" hangingPunct="1"/>
            <a:endParaRPr lang="en-US" altLang="ko-KR">
              <a:ea typeface="굴림" panose="020B0600000101010101" pitchFamily="34" charset="-127"/>
            </a:endParaRPr>
          </a:p>
          <a:p>
            <a:pPr lvl="1" eaLnBrk="1" hangingPunct="1"/>
            <a:r>
              <a:rPr lang="ru-RU" altLang="ko-KR"/>
              <a:t>Пользователь имеет документ в уме и порождает запрос из этого документа</a:t>
            </a:r>
            <a:endParaRPr lang="en-US" altLang="ko-KR">
              <a:ea typeface="굴림" panose="020B0600000101010101" pitchFamily="34" charset="-127"/>
            </a:endParaRPr>
          </a:p>
          <a:p>
            <a:pPr lvl="1" eaLnBrk="1" hangingPunct="1"/>
            <a:r>
              <a:rPr lang="ru-RU" altLang="ko-KR"/>
              <a:t>Равенство выражает вероятность, что документ, который имел в виду пользователь именно этот</a:t>
            </a:r>
            <a:endParaRPr lang="en-US" altLang="ko-KR">
              <a:ea typeface="굴림" panose="020B0600000101010101" pitchFamily="34" charset="-127"/>
            </a:endParaRPr>
          </a:p>
        </p:txBody>
      </p:sp>
      <p:graphicFrame>
        <p:nvGraphicFramePr>
          <p:cNvPr id="10242" name="Object 4">
            <a:extLst>
              <a:ext uri="{FF2B5EF4-FFF2-40B4-BE49-F238E27FC236}">
                <a16:creationId xmlns:a16="http://schemas.microsoft.com/office/drawing/2014/main" id="{4E41286E-C6C8-470B-8949-625F11FBBE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09700" y="2219325"/>
          <a:ext cx="586581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Формула" r:id="rId5" imgW="2387520" imgH="368280" progId="Equation.3">
                  <p:embed/>
                </p:oleObj>
              </mc:Choice>
              <mc:Fallback>
                <p:oleObj name="Формула" r:id="rId5" imgW="2387520" imgH="3682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9700" y="2219325"/>
                        <a:ext cx="5865813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AutoShape 5">
            <a:extLst>
              <a:ext uri="{FF2B5EF4-FFF2-40B4-BE49-F238E27FC236}">
                <a16:creationId xmlns:a16="http://schemas.microsoft.com/office/drawing/2014/main" id="{F00BFA60-CEAF-423D-A01D-BC5D23ABE4A5}"/>
              </a:ext>
            </a:extLst>
          </p:cNvPr>
          <p:cNvSpPr>
            <a:spLocks/>
          </p:cNvSpPr>
          <p:nvPr/>
        </p:nvSpPr>
        <p:spPr bwMode="auto">
          <a:xfrm>
            <a:off x="2051050" y="3200400"/>
            <a:ext cx="2901950" cy="381000"/>
          </a:xfrm>
          <a:prstGeom prst="borderCallout2">
            <a:avLst>
              <a:gd name="adj1" fmla="val 30000"/>
              <a:gd name="adj2" fmla="val 102625"/>
              <a:gd name="adj3" fmla="val 30000"/>
              <a:gd name="adj4" fmla="val 106727"/>
              <a:gd name="adj5" fmla="val -102500"/>
              <a:gd name="adj6" fmla="val 102958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ru-RU" altLang="ko-KR" sz="1400">
                <a:latin typeface="Times New Roman" panose="02020603050405020304" pitchFamily="18" charset="0"/>
              </a:rPr>
              <a:t>Модель коллекции</a:t>
            </a:r>
            <a:endParaRPr kumimoji="1" lang="en-US" altLang="ko-KR" sz="1400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10246" name="AutoShape 6">
            <a:extLst>
              <a:ext uri="{FF2B5EF4-FFF2-40B4-BE49-F238E27FC236}">
                <a16:creationId xmlns:a16="http://schemas.microsoft.com/office/drawing/2014/main" id="{14D18C0B-720C-48B3-9D90-64EA3D6ACA2B}"/>
              </a:ext>
            </a:extLst>
          </p:cNvPr>
          <p:cNvSpPr>
            <a:spLocks/>
          </p:cNvSpPr>
          <p:nvPr/>
        </p:nvSpPr>
        <p:spPr bwMode="auto">
          <a:xfrm>
            <a:off x="3581400" y="3657600"/>
            <a:ext cx="3321050" cy="381000"/>
          </a:xfrm>
          <a:prstGeom prst="borderCallout2">
            <a:avLst>
              <a:gd name="adj1" fmla="val 30000"/>
              <a:gd name="adj2" fmla="val 102296"/>
              <a:gd name="adj3" fmla="val 30000"/>
              <a:gd name="adj4" fmla="val 102296"/>
              <a:gd name="adj5" fmla="val -227083"/>
              <a:gd name="adj6" fmla="val 102296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/>
            <a:r>
              <a:rPr kumimoji="1" lang="ru-RU" altLang="ko-KR" sz="1600">
                <a:latin typeface="Times New Roman" panose="02020603050405020304" pitchFamily="18" charset="0"/>
              </a:rPr>
              <a:t>Индивидуальная модель документа</a:t>
            </a:r>
            <a:endParaRPr kumimoji="1" lang="en-US" altLang="ko-KR" sz="1600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32EED01-5C77-4982-9D72-B6437883B8B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D4683005-1C09-46B6-9E46-4C7D2761E9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pPr eaLnBrk="1" hangingPunct="1"/>
            <a:r>
              <a:rPr lang="ru-RU" altLang="ru-RU" sz="3600"/>
              <a:t>Пример</a:t>
            </a:r>
            <a:endParaRPr lang="en-US" altLang="ru-RU" sz="3600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A68E5B06-6A00-4B50-8911-52AC698833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435975" cy="6021387"/>
          </a:xfrm>
        </p:spPr>
        <p:txBody>
          <a:bodyPr/>
          <a:lstStyle/>
          <a:p>
            <a:pPr eaLnBrk="1" hangingPunct="1"/>
            <a:r>
              <a:rPr lang="ru-RU" altLang="ru-RU" sz="2800"/>
              <a:t>Коллекция – 2 документа</a:t>
            </a:r>
            <a:endParaRPr lang="en-US" altLang="ru-RU" sz="2800"/>
          </a:p>
          <a:p>
            <a:pPr lvl="1" eaLnBrk="1" hangingPunct="1"/>
            <a:r>
              <a:rPr lang="en-US" altLang="ru-RU"/>
              <a:t>d</a:t>
            </a:r>
            <a:r>
              <a:rPr lang="en-US" altLang="ru-RU" baseline="-25000"/>
              <a:t>1</a:t>
            </a:r>
            <a:r>
              <a:rPr lang="en-US" altLang="ru-RU"/>
              <a:t>: Xerox reports a profit but revenue is down</a:t>
            </a:r>
          </a:p>
          <a:p>
            <a:pPr lvl="1" eaLnBrk="1" hangingPunct="1"/>
            <a:r>
              <a:rPr lang="en-US" altLang="ru-RU"/>
              <a:t>d</a:t>
            </a:r>
            <a:r>
              <a:rPr lang="en-US" altLang="ru-RU" baseline="-25000"/>
              <a:t>2</a:t>
            </a:r>
            <a:r>
              <a:rPr lang="en-US" altLang="ru-RU"/>
              <a:t>: Lucent narrows quarter loss but revenue decreases further</a:t>
            </a:r>
          </a:p>
          <a:p>
            <a:pPr eaLnBrk="1" hangingPunct="1"/>
            <a:r>
              <a:rPr lang="ru-RU" altLang="ru-RU" sz="2800"/>
              <a:t>Модель</a:t>
            </a:r>
            <a:r>
              <a:rPr lang="en-US" altLang="ru-RU" sz="2800"/>
              <a:t>: MLE </a:t>
            </a:r>
            <a:r>
              <a:rPr lang="ru-RU" altLang="ru-RU" sz="2800"/>
              <a:t>по униграммам из документа</a:t>
            </a:r>
            <a:r>
              <a:rPr lang="en-US" altLang="ru-RU" sz="2800"/>
              <a:t>; </a:t>
            </a:r>
            <a:r>
              <a:rPr lang="en-US" altLang="ru-RU" sz="2800">
                <a:sym typeface="Symbol" panose="05050102010706020507" pitchFamily="18" charset="2"/>
              </a:rPr>
              <a:t> = ½ </a:t>
            </a:r>
            <a:endParaRPr lang="en-US" altLang="ru-RU" sz="2800"/>
          </a:p>
          <a:p>
            <a:pPr eaLnBrk="1" hangingPunct="1"/>
            <a:r>
              <a:rPr lang="ru-RU" altLang="ru-RU" sz="2800"/>
              <a:t>Запрос</a:t>
            </a:r>
            <a:r>
              <a:rPr lang="en-US" altLang="ru-RU" sz="2800"/>
              <a:t>: </a:t>
            </a:r>
            <a:r>
              <a:rPr lang="en-US" altLang="ru-RU" sz="2800" i="1"/>
              <a:t>revenue down</a:t>
            </a:r>
          </a:p>
          <a:p>
            <a:pPr lvl="1" eaLnBrk="1" hangingPunct="1"/>
            <a:r>
              <a:rPr lang="en-US" altLang="ru-RU"/>
              <a:t>P(Q|d</a:t>
            </a:r>
            <a:r>
              <a:rPr lang="en-US" altLang="ru-RU" baseline="-25000"/>
              <a:t>1</a:t>
            </a:r>
            <a:r>
              <a:rPr lang="en-US" altLang="ru-RU"/>
              <a:t>) = [(1/8 + 2/16)/2] x [(1/8 + 1/16)/2]</a:t>
            </a:r>
          </a:p>
          <a:p>
            <a:pPr lvl="1" eaLnBrk="1" hangingPunct="1">
              <a:buFontTx/>
              <a:buNone/>
            </a:pPr>
            <a:r>
              <a:rPr lang="en-US" altLang="ru-RU"/>
              <a:t>                = 1/8 x 3/32 = 3/256</a:t>
            </a:r>
          </a:p>
          <a:p>
            <a:pPr lvl="1" eaLnBrk="1" hangingPunct="1"/>
            <a:r>
              <a:rPr lang="en-US" altLang="ru-RU"/>
              <a:t>P(Q|d</a:t>
            </a:r>
            <a:r>
              <a:rPr lang="en-US" altLang="ru-RU" baseline="-25000"/>
              <a:t>2</a:t>
            </a:r>
            <a:r>
              <a:rPr lang="en-US" altLang="ru-RU"/>
              <a:t>) = [(1/8 + 2/16)/2] x [(0 + 1/16)/2]</a:t>
            </a:r>
          </a:p>
          <a:p>
            <a:pPr lvl="1" eaLnBrk="1" hangingPunct="1">
              <a:buFontTx/>
              <a:buNone/>
            </a:pPr>
            <a:r>
              <a:rPr lang="en-US" altLang="ru-RU"/>
              <a:t>                = 1/8 x 1/32 = 1/256</a:t>
            </a:r>
          </a:p>
          <a:p>
            <a:pPr eaLnBrk="1" hangingPunct="1"/>
            <a:r>
              <a:rPr lang="ru-RU" altLang="ru-RU" sz="2800"/>
              <a:t>Ранжирование</a:t>
            </a:r>
            <a:r>
              <a:rPr lang="en-US" altLang="ru-RU" sz="2800"/>
              <a:t>: d</a:t>
            </a:r>
            <a:r>
              <a:rPr lang="en-US" altLang="ru-RU" sz="2800" baseline="-25000"/>
              <a:t>1</a:t>
            </a:r>
            <a:r>
              <a:rPr lang="en-US" altLang="ru-RU" sz="2800"/>
              <a:t> &gt; d</a:t>
            </a:r>
            <a:r>
              <a:rPr lang="en-US" altLang="ru-RU" sz="2800" baseline="-25000"/>
              <a:t>2</a:t>
            </a:r>
            <a:endParaRPr lang="en-US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62D1BDC-1B9C-4512-AA00-F8AD8C6841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BB0CD386-22A2-43C7-931E-979427D1A5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504825"/>
          </a:xfrm>
        </p:spPr>
        <p:txBody>
          <a:bodyPr/>
          <a:lstStyle/>
          <a:p>
            <a:pPr eaLnBrk="1" hangingPunct="1"/>
            <a:r>
              <a:rPr lang="ru-RU" altLang="ru-RU" sz="3600"/>
              <a:t>Эксперименты </a:t>
            </a:r>
            <a:r>
              <a:rPr lang="en-US" altLang="ru-RU" sz="3600"/>
              <a:t>Ponte&amp;Croft</a:t>
            </a:r>
            <a:r>
              <a:rPr lang="ru-RU" altLang="ru-RU" sz="3600"/>
              <a:t> (1998)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F26B6A2D-D3A2-4FD5-B8B3-657F4DE9EC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7950" y="1052513"/>
            <a:ext cx="8589963" cy="5805487"/>
          </a:xfrm>
        </p:spPr>
        <p:txBody>
          <a:bodyPr/>
          <a:lstStyle/>
          <a:p>
            <a:pPr eaLnBrk="1" hangingPunct="1"/>
            <a:r>
              <a:rPr lang="ru-RU" altLang="ru-RU" sz="2800"/>
              <a:t>Данные:</a:t>
            </a:r>
          </a:p>
          <a:p>
            <a:pPr lvl="1" eaLnBrk="1" hangingPunct="1"/>
            <a:r>
              <a:rPr lang="ru-RU" altLang="ru-RU" sz="2400"/>
              <a:t>Топики </a:t>
            </a:r>
            <a:r>
              <a:rPr lang="en-US" altLang="ru-RU" sz="2400"/>
              <a:t>TREC 202-250 (</a:t>
            </a:r>
            <a:r>
              <a:rPr lang="ru-RU" altLang="ru-RU" sz="2400"/>
              <a:t>диски 2, 3)</a:t>
            </a:r>
          </a:p>
          <a:p>
            <a:pPr marL="1150938" lvl="2" eaLnBrk="1" hangingPunct="1"/>
            <a:r>
              <a:rPr lang="ru-RU" altLang="ru-RU"/>
              <a:t>Запросы на естественном языке</a:t>
            </a:r>
          </a:p>
          <a:p>
            <a:pPr lvl="1" eaLnBrk="1" hangingPunct="1"/>
            <a:r>
              <a:rPr lang="ru-RU" altLang="ru-RU"/>
              <a:t>Топики </a:t>
            </a:r>
            <a:r>
              <a:rPr lang="en-US" altLang="ru-RU"/>
              <a:t>TREC</a:t>
            </a:r>
            <a:r>
              <a:rPr lang="ru-RU" altLang="ru-RU"/>
              <a:t> 51-100 (диск 3 с использованием указанных концептов)</a:t>
            </a:r>
          </a:p>
          <a:p>
            <a:pPr marL="1150938" lvl="2" eaLnBrk="1" hangingPunct="1"/>
            <a:r>
              <a:rPr lang="ru-RU" altLang="ru-RU"/>
              <a:t>Список хороших терминов</a:t>
            </a:r>
          </a:p>
        </p:txBody>
      </p:sp>
      <p:sp>
        <p:nvSpPr>
          <p:cNvPr id="14341" name="Text Box 5">
            <a:extLst>
              <a:ext uri="{FF2B5EF4-FFF2-40B4-BE49-F238E27FC236}">
                <a16:creationId xmlns:a16="http://schemas.microsoft.com/office/drawing/2014/main" id="{F0E81E3F-E95C-49F5-AA0A-32F167F30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3789363"/>
            <a:ext cx="5219700" cy="3100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457200" indent="-457200" latinLnBrk="1">
              <a:spcBef>
                <a:spcPct val="50000"/>
              </a:spcBef>
              <a:defRPr/>
            </a:pPr>
            <a:r>
              <a:rPr kumimoji="1" lang="ko-KR" altLang="en-US" sz="1400">
                <a:latin typeface="Verdana" pitchFamily="34" charset="0"/>
                <a:ea typeface="굴림" charset="-127"/>
              </a:rPr>
              <a:t>&lt;</a:t>
            </a:r>
            <a:r>
              <a:rPr kumimoji="1" lang="en-US" altLang="ko-KR" sz="1400">
                <a:latin typeface="Verdana" pitchFamily="34" charset="0"/>
                <a:ea typeface="굴림" charset="-127"/>
              </a:rPr>
              <a:t>num&gt;Number: 054</a:t>
            </a:r>
          </a:p>
          <a:p>
            <a:pPr marL="457200" indent="-457200" latinLnBrk="1">
              <a:spcBef>
                <a:spcPct val="50000"/>
              </a:spcBef>
              <a:defRPr/>
            </a:pPr>
            <a:r>
              <a:rPr kumimoji="1" lang="en-US" altLang="ko-KR" sz="1400">
                <a:latin typeface="Verdana" pitchFamily="34" charset="0"/>
                <a:ea typeface="굴림" charset="-127"/>
              </a:rPr>
              <a:t>&lt;dom&gt;Domain: International Economics</a:t>
            </a:r>
          </a:p>
          <a:p>
            <a:pPr marL="457200" indent="-457200" latinLnBrk="1">
              <a:spcBef>
                <a:spcPct val="50000"/>
              </a:spcBef>
              <a:defRPr/>
            </a:pPr>
            <a:r>
              <a:rPr kumimoji="1" lang="en-US" altLang="ko-KR" sz="1400">
                <a:latin typeface="Verdana" pitchFamily="34" charset="0"/>
                <a:ea typeface="굴림" charset="-127"/>
              </a:rPr>
              <a:t>&lt;title&gt;Topic: Satellite Launch Contracts</a:t>
            </a:r>
          </a:p>
          <a:p>
            <a:pPr marL="457200" indent="-457200" latinLnBrk="1">
              <a:spcBef>
                <a:spcPct val="50000"/>
              </a:spcBef>
              <a:defRPr/>
            </a:pPr>
            <a:r>
              <a:rPr kumimoji="1" lang="en-US" altLang="ko-KR" sz="1400">
                <a:latin typeface="Verdana" pitchFamily="34" charset="0"/>
                <a:ea typeface="굴림" charset="-127"/>
              </a:rPr>
              <a:t>&lt;desc&gt;Description:</a:t>
            </a:r>
          </a:p>
          <a:p>
            <a:pPr marL="457200" indent="-457200" latinLnBrk="1">
              <a:lnSpc>
                <a:spcPct val="80000"/>
              </a:lnSpc>
              <a:spcBef>
                <a:spcPct val="50000"/>
              </a:spcBef>
              <a:defRPr/>
            </a:pPr>
            <a:r>
              <a:rPr kumimoji="1" lang="en-US" altLang="ko-KR" sz="1400">
                <a:latin typeface="Times New Roman"/>
                <a:ea typeface="굴림" charset="-127"/>
              </a:rPr>
              <a:t>…</a:t>
            </a:r>
            <a:r>
              <a:rPr kumimoji="1" lang="en-US" altLang="ko-KR" sz="1400">
                <a:latin typeface="Verdana" pitchFamily="34" charset="0"/>
                <a:ea typeface="굴림" charset="-127"/>
              </a:rPr>
              <a:t> &lt;/desc&gt;</a:t>
            </a:r>
          </a:p>
          <a:p>
            <a:pPr marL="457200" indent="-457200" latinLnBrk="1">
              <a:lnSpc>
                <a:spcPct val="80000"/>
              </a:lnSpc>
              <a:spcBef>
                <a:spcPct val="50000"/>
              </a:spcBef>
              <a:defRPr/>
            </a:pPr>
            <a:endParaRPr kumimoji="1" lang="en-US" altLang="ko-KR" sz="1400">
              <a:latin typeface="Verdana" pitchFamily="34" charset="0"/>
              <a:ea typeface="굴림" charset="-127"/>
            </a:endParaRPr>
          </a:p>
          <a:p>
            <a:pPr marL="457200" indent="-457200" latinLnBrk="1">
              <a:spcBef>
                <a:spcPct val="50000"/>
              </a:spcBef>
              <a:defRPr/>
            </a:pPr>
            <a:r>
              <a:rPr kumimoji="1" lang="en-US" altLang="ko-KR" sz="1400">
                <a:latin typeface="Verdana" pitchFamily="34" charset="0"/>
                <a:ea typeface="굴림" charset="-127"/>
              </a:rPr>
              <a:t>&lt;con&gt;Concept(s):</a:t>
            </a:r>
          </a:p>
          <a:p>
            <a:pPr marL="457200" indent="-457200" latinLnBrk="1">
              <a:spcBef>
                <a:spcPct val="50000"/>
              </a:spcBef>
              <a:buFontTx/>
              <a:buAutoNum type="arabicPeriod"/>
              <a:defRPr/>
            </a:pPr>
            <a:r>
              <a:rPr kumimoji="1" lang="en-US" altLang="ko-KR" sz="1400">
                <a:latin typeface="Verdana" pitchFamily="34" charset="0"/>
                <a:ea typeface="굴림" charset="-127"/>
              </a:rPr>
              <a:t>Contract, agreement</a:t>
            </a:r>
          </a:p>
          <a:p>
            <a:pPr marL="457200" indent="-457200" latinLnBrk="1">
              <a:spcBef>
                <a:spcPct val="50000"/>
              </a:spcBef>
              <a:buFontTx/>
              <a:buAutoNum type="arabicPeriod"/>
              <a:defRPr/>
            </a:pPr>
            <a:r>
              <a:rPr kumimoji="1" lang="en-US" altLang="ko-KR" sz="1400">
                <a:latin typeface="Verdana" pitchFamily="34" charset="0"/>
                <a:ea typeface="굴림" charset="-127"/>
              </a:rPr>
              <a:t>Launch vehicle, rocket, payload, satellite</a:t>
            </a:r>
          </a:p>
          <a:p>
            <a:pPr marL="457200" indent="-457200" latinLnBrk="1">
              <a:spcBef>
                <a:spcPct val="50000"/>
              </a:spcBef>
              <a:buFontTx/>
              <a:buAutoNum type="arabicPeriod"/>
              <a:defRPr/>
            </a:pPr>
            <a:r>
              <a:rPr kumimoji="1" lang="en-US" altLang="ko-KR" sz="1400">
                <a:latin typeface="Verdana" pitchFamily="34" charset="0"/>
                <a:ea typeface="굴림" charset="-127"/>
              </a:rPr>
              <a:t>Launch services, </a:t>
            </a:r>
            <a:r>
              <a:rPr kumimoji="1" lang="en-US" altLang="ko-KR" sz="1400">
                <a:latin typeface="Times New Roman"/>
                <a:ea typeface="굴림" charset="-127"/>
              </a:rPr>
              <a:t>…</a:t>
            </a:r>
            <a:r>
              <a:rPr kumimoji="1" lang="en-US" altLang="ko-KR" sz="1400">
                <a:latin typeface="Verdana" pitchFamily="34" charset="0"/>
                <a:ea typeface="굴림" charset="-127"/>
              </a:rPr>
              <a:t>  &lt;/con&gt;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D2A3B5E-D5D7-4EC9-A635-D4E3759CFF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CACC937A-367E-4245-B6E2-05E48C618B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633412"/>
          </a:xfrm>
        </p:spPr>
        <p:txBody>
          <a:bodyPr/>
          <a:lstStyle/>
          <a:p>
            <a:pPr eaLnBrk="1" hangingPunct="1"/>
            <a:r>
              <a:rPr lang="en-US" altLang="ko-KR" sz="3200">
                <a:ea typeface="굴림" panose="020B0600000101010101" pitchFamily="34" charset="-127"/>
              </a:rPr>
              <a:t>Precision/recall</a:t>
            </a:r>
            <a:r>
              <a:rPr lang="ru-RU" altLang="ko-KR" sz="3200"/>
              <a:t>: топики </a:t>
            </a:r>
            <a:r>
              <a:rPr lang="en-US" altLang="ko-KR" sz="3200">
                <a:ea typeface="굴림" panose="020B0600000101010101" pitchFamily="34" charset="-127"/>
              </a:rPr>
              <a:t>202-250</a:t>
            </a:r>
          </a:p>
        </p:txBody>
      </p:sp>
      <p:pic>
        <p:nvPicPr>
          <p:cNvPr id="34819" name="Picture 3">
            <a:extLst>
              <a:ext uri="{FF2B5EF4-FFF2-40B4-BE49-F238E27FC236}">
                <a16:creationId xmlns:a16="http://schemas.microsoft.com/office/drawing/2014/main" id="{F100835A-8CEC-4519-AAF2-E283973DE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22"/>
          <a:stretch>
            <a:fillRect/>
          </a:stretch>
        </p:blipFill>
        <p:spPr bwMode="auto">
          <a:xfrm>
            <a:off x="1042988" y="908050"/>
            <a:ext cx="7129462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26D0776-9748-4184-A069-0FF25049C5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22C9BBFB-9651-4EAA-8A08-DD3CB4CECA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638175"/>
          </a:xfrm>
        </p:spPr>
        <p:txBody>
          <a:bodyPr/>
          <a:lstStyle/>
          <a:p>
            <a:pPr eaLnBrk="1" hangingPunct="1"/>
            <a:r>
              <a:rPr lang="en-US" altLang="ko-KR" sz="3200">
                <a:ea typeface="굴림" panose="020B0600000101010101" pitchFamily="34" charset="-127"/>
              </a:rPr>
              <a:t>Precision/recall</a:t>
            </a:r>
            <a:r>
              <a:rPr lang="ru-RU" altLang="ko-KR" sz="3200"/>
              <a:t>: топики 51-100</a:t>
            </a:r>
            <a:endParaRPr lang="ru-RU" altLang="ru-RU" sz="3200"/>
          </a:p>
        </p:txBody>
      </p:sp>
      <p:pic>
        <p:nvPicPr>
          <p:cNvPr id="35843" name="Picture 4">
            <a:extLst>
              <a:ext uri="{FF2B5EF4-FFF2-40B4-BE49-F238E27FC236}">
                <a16:creationId xmlns:a16="http://schemas.microsoft.com/office/drawing/2014/main" id="{A79BB29D-2B59-445E-83D3-66BBCA023821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94"/>
          <a:stretch>
            <a:fillRect/>
          </a:stretch>
        </p:blipFill>
        <p:spPr>
          <a:xfrm>
            <a:off x="755650" y="836613"/>
            <a:ext cx="7488238" cy="6021387"/>
          </a:xfrm>
          <a:noFill/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A9019B4-700B-4DCD-8D0D-85716B2D8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0AE4819E-F3E3-42C8-8674-A5DD99327A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362950" cy="5472112"/>
          </a:xfrm>
        </p:spPr>
        <p:txBody>
          <a:bodyPr/>
          <a:lstStyle/>
          <a:p>
            <a:pPr eaLnBrk="1" hangingPunct="1"/>
            <a:r>
              <a:rPr lang="ru-RU" altLang="ko-KR" sz="2800"/>
              <a:t>Основное различие состоит в том, фигурирует ли понятие релевантности эксплицитно в модели или нет</a:t>
            </a:r>
            <a:endParaRPr lang="en-US" altLang="ko-KR" sz="2800">
              <a:ea typeface="굴림" panose="020B0600000101010101" pitchFamily="34" charset="-127"/>
            </a:endParaRPr>
          </a:p>
          <a:p>
            <a:pPr lvl="1" eaLnBrk="1" hangingPunct="1"/>
            <a:r>
              <a:rPr lang="ru-RU" altLang="ko-KR" sz="2400"/>
              <a:t>Подход, основанный на языковой модели, пытается избежать моделирования релевантности</a:t>
            </a:r>
            <a:endParaRPr lang="en-US" altLang="ko-KR" sz="2400">
              <a:ea typeface="굴림" panose="020B0600000101010101" pitchFamily="34" charset="-127"/>
            </a:endParaRPr>
          </a:p>
          <a:p>
            <a:pPr eaLnBrk="1" hangingPunct="1"/>
            <a:r>
              <a:rPr lang="ru-RU" altLang="ko-KR" sz="2800"/>
              <a:t>Подход, основанный на языковых моделях предполагает, что документы и запросы представляются собой сущности одного типа</a:t>
            </a:r>
            <a:endParaRPr lang="en-US" altLang="ru-RU" sz="2800"/>
          </a:p>
          <a:p>
            <a:pPr eaLnBrk="1" hangingPunct="1"/>
            <a:r>
              <a:rPr lang="ru-RU" altLang="ru-RU" sz="2800"/>
              <a:t>Невысокая вычислительная сложность, интуитивно понятно</a:t>
            </a:r>
            <a:endParaRPr lang="en-US" altLang="ko-KR" sz="2800">
              <a:ea typeface="굴림" panose="020B0600000101010101" pitchFamily="34" charset="-127"/>
            </a:endParaRP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A339EB4D-505F-4B6E-B817-82A50BE198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792162"/>
          </a:xfrm>
          <a:noFill/>
        </p:spPr>
        <p:txBody>
          <a:bodyPr anchor="b"/>
          <a:lstStyle/>
          <a:p>
            <a:pPr eaLnBrk="1" hangingPunct="1"/>
            <a:r>
              <a:rPr lang="ru-RU" altLang="ko-KR" sz="3200"/>
              <a:t>Языковые модели</a:t>
            </a:r>
            <a:r>
              <a:rPr lang="en-US" altLang="ko-KR" sz="3200">
                <a:ea typeface="굴림" panose="020B0600000101010101" pitchFamily="34" charset="-127"/>
              </a:rPr>
              <a:t> vs. </a:t>
            </a:r>
            <a:br>
              <a:rPr lang="ru-RU" altLang="ko-KR" sz="3200"/>
            </a:br>
            <a:r>
              <a:rPr lang="ru-RU" altLang="ko-KR" sz="3200"/>
              <a:t>вероятностные модели-1</a:t>
            </a:r>
            <a:endParaRPr lang="en-US" altLang="ko-KR" sz="3200">
              <a:ea typeface="굴림" panose="020B0600000101010101" pitchFamily="34" charset="-127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6421475-9059-42BF-AEFB-DA2413A16B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33499343-5DC1-40F9-925B-8F46F4F8B8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362950" cy="5516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ko-KR"/>
              <a:t>Проблемы базового подхода на основе языковых моделей</a:t>
            </a:r>
            <a:endParaRPr lang="en-US" altLang="ko-KR">
              <a:ea typeface="굴림" panose="020B0600000101010101" pitchFamily="34" charset="-127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Очень простая языковая модель</a:t>
            </a:r>
            <a:endParaRPr lang="en-US" altLang="ru-RU"/>
          </a:p>
          <a:p>
            <a:pPr lvl="1" eaLnBrk="1" hangingPunct="1">
              <a:lnSpc>
                <a:spcPct val="90000"/>
              </a:lnSpc>
            </a:pPr>
            <a:r>
              <a:rPr lang="ru-RU" altLang="ko-KR"/>
              <a:t>Трудно интегрировать пользовательскую разметку (</a:t>
            </a:r>
            <a:r>
              <a:rPr lang="en-US" altLang="ko-KR">
                <a:ea typeface="굴림" panose="020B0600000101010101" pitchFamily="34" charset="-127"/>
              </a:rPr>
              <a:t>Relevance feedback</a:t>
            </a:r>
            <a:r>
              <a:rPr lang="ru-RU" altLang="ko-KR"/>
              <a:t>), пользовательские предпочтения, и др.</a:t>
            </a:r>
            <a:endParaRPr lang="en-US" altLang="ko-KR">
              <a:ea typeface="굴림" panose="020B0600000101010101" pitchFamily="34" charset="-127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ko-KR"/>
              <a:t>Не может легко интегрировать фразы, абзацы, булевские операторы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ko-KR"/>
              <a:t>Текущие исследования посвящены вопросам оптимальной интеграции дополнительной информации</a:t>
            </a:r>
            <a:endParaRPr lang="en-US" altLang="ko-KR">
              <a:ea typeface="굴림" panose="020B0600000101010101" pitchFamily="34" charset="-127"/>
            </a:endParaRP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8D459CF5-EA65-495E-B1B0-5AB1A299EB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noFill/>
        </p:spPr>
        <p:txBody>
          <a:bodyPr anchor="b"/>
          <a:lstStyle/>
          <a:p>
            <a:pPr eaLnBrk="1" hangingPunct="1"/>
            <a:r>
              <a:rPr lang="ru-RU" altLang="ko-KR" sz="3200"/>
              <a:t>Языковые модели</a:t>
            </a:r>
            <a:r>
              <a:rPr lang="en-US" altLang="ko-KR" sz="3200">
                <a:ea typeface="굴림" panose="020B0600000101010101" pitchFamily="34" charset="-127"/>
              </a:rPr>
              <a:t> vs. </a:t>
            </a:r>
            <a:br>
              <a:rPr lang="ru-RU" altLang="ko-KR" sz="3200"/>
            </a:br>
            <a:r>
              <a:rPr lang="ru-RU" altLang="ko-KR" sz="3200"/>
              <a:t>вероятностные модели-2</a:t>
            </a:r>
            <a:endParaRPr lang="en-US" altLang="ko-KR" sz="3200">
              <a:ea typeface="굴림" panose="020B0600000101010101" pitchFamily="34" charset="-127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152F6AA-BB3C-43A4-9F98-C83EC067FF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A1815942-626C-42BC-96A6-0FCEC8CB2C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3600"/>
              <a:t>Сравнение с векторной моделью</a:t>
            </a:r>
            <a:endParaRPr lang="en-US" altLang="ru-RU" sz="3600"/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458C581C-B0C2-422E-9931-C40C6A39CA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5068888"/>
          </a:xfrm>
        </p:spPr>
        <p:txBody>
          <a:bodyPr/>
          <a:lstStyle/>
          <a:p>
            <a:pPr eaLnBrk="1" hangingPunct="1"/>
            <a:r>
              <a:rPr lang="ru-RU" altLang="ru-RU"/>
              <a:t>Имеется сходство с традиционными </a:t>
            </a:r>
            <a:r>
              <a:rPr lang="en-US" altLang="ru-RU"/>
              <a:t>tf.idf </a:t>
            </a:r>
            <a:r>
              <a:rPr lang="ru-RU" altLang="ru-RU"/>
              <a:t>моделями</a:t>
            </a:r>
            <a:r>
              <a:rPr lang="en-US" altLang="ru-RU"/>
              <a:t>:</a:t>
            </a:r>
          </a:p>
          <a:p>
            <a:pPr lvl="1" eaLnBrk="1" hangingPunct="1"/>
            <a:r>
              <a:rPr lang="ru-RU" altLang="ru-RU"/>
              <a:t>Частота слова непосредственно присутствует в модели</a:t>
            </a:r>
          </a:p>
          <a:p>
            <a:pPr lvl="1" eaLnBrk="1" hangingPunct="1"/>
            <a:r>
              <a:rPr lang="ru-RU" altLang="ru-RU"/>
              <a:t>Вероятности нормализуют по длине частоты слов</a:t>
            </a:r>
            <a:endParaRPr lang="en-US" altLang="ru-RU"/>
          </a:p>
          <a:p>
            <a:pPr lvl="1" eaLnBrk="1" hangingPunct="1"/>
            <a:r>
              <a:rPr lang="ru-RU" altLang="ru-RU"/>
              <a:t>Эффект смешанной модели похож на </a:t>
            </a:r>
            <a:r>
              <a:rPr lang="en-US" altLang="ru-RU"/>
              <a:t>idf: </a:t>
            </a:r>
            <a:r>
              <a:rPr lang="ru-RU" altLang="ru-RU"/>
              <a:t>слова, редкие в коллекции, но частые в документе имеют большое воздействие на ранжирование</a:t>
            </a:r>
            <a:endParaRPr lang="en-US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A926541-E5B2-4B81-B66D-03295DECDC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9BF67653-B92F-462B-BC99-54D461F89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FB6E67E0-EFA0-494A-BE63-2E1CD62F4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1266F84D-422C-46CF-9DBB-B3E9807795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200"/>
              <a:t>Сравнение с векторной моделью-2</a:t>
            </a:r>
            <a:endParaRPr lang="en-US" altLang="ru-RU" sz="3200"/>
          </a:p>
        </p:txBody>
      </p:sp>
      <p:sp>
        <p:nvSpPr>
          <p:cNvPr id="39941" name="Rectangle 5">
            <a:extLst>
              <a:ext uri="{FF2B5EF4-FFF2-40B4-BE49-F238E27FC236}">
                <a16:creationId xmlns:a16="http://schemas.microsoft.com/office/drawing/2014/main" id="{18F9B613-41A0-4272-85D0-7D51F1019B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8964613" cy="5073650"/>
          </a:xfrm>
        </p:spPr>
        <p:txBody>
          <a:bodyPr/>
          <a:lstStyle/>
          <a:p>
            <a:pPr eaLnBrk="1" hangingPunct="1"/>
            <a:r>
              <a:rPr lang="ru-RU" altLang="ru-RU" dirty="0"/>
              <a:t>Сходство </a:t>
            </a:r>
            <a:endParaRPr lang="en-US" altLang="ru-RU" dirty="0"/>
          </a:p>
          <a:p>
            <a:pPr lvl="1" eaLnBrk="1" hangingPunct="1"/>
            <a:r>
              <a:rPr lang="ru-RU" altLang="ru-RU" sz="2400" dirty="0"/>
              <a:t>Веса слов базируются на частотах</a:t>
            </a:r>
            <a:endParaRPr lang="en-US" altLang="ru-RU" sz="2400" dirty="0"/>
          </a:p>
          <a:p>
            <a:pPr lvl="1" eaLnBrk="1" hangingPunct="1"/>
            <a:r>
              <a:rPr lang="ru-RU" altLang="ru-RU" sz="2400" dirty="0"/>
              <a:t>Слова трактуются как независимые</a:t>
            </a:r>
            <a:endParaRPr lang="en-US" altLang="ru-RU" sz="2400" dirty="0"/>
          </a:p>
          <a:p>
            <a:pPr lvl="1" eaLnBrk="1" hangingPunct="1"/>
            <a:r>
              <a:rPr lang="ru-RU" altLang="ru-RU" sz="2400" dirty="0"/>
              <a:t>Используется обратная частота по коллекции или документам коллекции</a:t>
            </a:r>
          </a:p>
          <a:p>
            <a:pPr lvl="1" eaLnBrk="1" hangingPunct="1"/>
            <a:r>
              <a:rPr lang="ru-RU" altLang="ru-RU" sz="2400" dirty="0"/>
              <a:t>Используется некоторая форма нормализации длины</a:t>
            </a:r>
            <a:endParaRPr lang="en-US" altLang="ru-RU" sz="2400" dirty="0"/>
          </a:p>
          <a:p>
            <a:pPr eaLnBrk="1" hangingPunct="1"/>
            <a:r>
              <a:rPr lang="ru-RU" altLang="ru-RU" dirty="0"/>
              <a:t>Различие</a:t>
            </a:r>
          </a:p>
          <a:p>
            <a:pPr lvl="1" eaLnBrk="1" hangingPunct="1"/>
            <a:r>
              <a:rPr lang="ru-RU" altLang="ru-RU" sz="2400" dirty="0"/>
              <a:t>Основывается на вероятности, а не сходстве; аналогии скорее вероятностные, чем геометрические</a:t>
            </a:r>
          </a:p>
          <a:p>
            <a:pPr lvl="1" eaLnBrk="1" hangingPunct="1"/>
            <a:r>
              <a:rPr lang="ru-RU" altLang="ru-RU" sz="2400" dirty="0"/>
              <a:t>Детали использования длины документа, частот слова  в документе</a:t>
            </a:r>
            <a:r>
              <a:rPr lang="en-US" altLang="ru-RU" sz="2400" dirty="0"/>
              <a:t>/</a:t>
            </a:r>
            <a:r>
              <a:rPr lang="ru-RU" altLang="ru-RU" sz="2400" dirty="0"/>
              <a:t>коллекции различаются</a:t>
            </a:r>
            <a:endParaRPr lang="en-US" altLang="ru-RU" sz="2400" dirty="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FFCC4FA-8870-469C-96CA-0A1C5FC020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>
            <a:extLst>
              <a:ext uri="{FF2B5EF4-FFF2-40B4-BE49-F238E27FC236}">
                <a16:creationId xmlns:a16="http://schemas.microsoft.com/office/drawing/2014/main" id="{6D11D7FA-B3AF-47DC-912E-6ACCD549A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200"/>
              <a:t>Домашнее задание-1</a:t>
            </a:r>
          </a:p>
        </p:txBody>
      </p:sp>
      <p:sp>
        <p:nvSpPr>
          <p:cNvPr id="40963" name="Содержимое 2">
            <a:extLst>
              <a:ext uri="{FF2B5EF4-FFF2-40B4-BE49-F238E27FC236}">
                <a16:creationId xmlns:a16="http://schemas.microsoft.com/office/drawing/2014/main" id="{30736A13-FF0E-4A78-811B-344522CA5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5538"/>
            <a:ext cx="8435975" cy="5543550"/>
          </a:xfrm>
        </p:spPr>
        <p:txBody>
          <a:bodyPr/>
          <a:lstStyle/>
          <a:p>
            <a:r>
              <a:rPr lang="ru-RU" altLang="ru-RU" sz="2400"/>
              <a:t>Запрос к поисковой системе состоит из двух слов: a b</a:t>
            </a:r>
          </a:p>
          <a:p>
            <a:r>
              <a:rPr lang="ru-RU" altLang="ru-RU" sz="2400"/>
              <a:t>В коллекции имеются следующие документы:</a:t>
            </a:r>
          </a:p>
          <a:p>
            <a:r>
              <a:rPr lang="ru-RU" altLang="ru-RU" sz="2400"/>
              <a:t> </a:t>
            </a:r>
          </a:p>
          <a:p>
            <a:r>
              <a:rPr lang="en-US" altLang="ru-RU" sz="2400"/>
              <a:t>a b c d</a:t>
            </a:r>
            <a:endParaRPr lang="ru-RU" altLang="ru-RU" sz="2400"/>
          </a:p>
          <a:p>
            <a:r>
              <a:rPr lang="en-US" altLang="ru-RU" sz="2400"/>
              <a:t>a a a </a:t>
            </a:r>
            <a:endParaRPr lang="ru-RU" altLang="ru-RU" sz="2400"/>
          </a:p>
          <a:p>
            <a:r>
              <a:rPr lang="en-US" altLang="ru-RU" sz="2400"/>
              <a:t>b b c </a:t>
            </a:r>
            <a:endParaRPr lang="ru-RU" altLang="ru-RU" sz="2400"/>
          </a:p>
          <a:p>
            <a:r>
              <a:rPr lang="ru-RU" altLang="ru-RU" sz="2400"/>
              <a:t>a b b c</a:t>
            </a:r>
          </a:p>
          <a:p>
            <a:r>
              <a:rPr lang="ru-RU" altLang="ru-RU" sz="2400"/>
              <a:t> </a:t>
            </a:r>
          </a:p>
          <a:p>
            <a:r>
              <a:rPr lang="ru-RU" altLang="ru-RU" sz="2400"/>
              <a:t>Других документов в коллекции нет. </a:t>
            </a:r>
          </a:p>
          <a:p>
            <a:r>
              <a:rPr lang="ru-RU" altLang="ru-RU" sz="2400"/>
              <a:t>Примените языковую модель к этой коллекции.</a:t>
            </a:r>
          </a:p>
          <a:p>
            <a:r>
              <a:rPr lang="ru-RU" altLang="ru-RU" sz="2400"/>
              <a:t>Сравните лямбда=0.5 и лямбда=0.9</a:t>
            </a:r>
          </a:p>
          <a:p>
            <a:r>
              <a:rPr lang="ru-RU" altLang="ru-RU" sz="2400"/>
              <a:t>Как упорядочатся документы при этих значениях лямбда</a:t>
            </a:r>
          </a:p>
          <a:p>
            <a:endParaRPr lang="ru-RU" altLang="ru-RU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>
            <a:extLst>
              <a:ext uri="{FF2B5EF4-FFF2-40B4-BE49-F238E27FC236}">
                <a16:creationId xmlns:a16="http://schemas.microsoft.com/office/drawing/2014/main" id="{F2796583-0C8C-479B-BB2E-90FFA2BB3C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200"/>
              <a:t>Вероятностный инф. поиск: </a:t>
            </a:r>
            <a:br>
              <a:rPr lang="ru-RU" altLang="ru-RU" sz="3200"/>
            </a:br>
            <a:r>
              <a:rPr lang="ru-RU" altLang="ru-RU" sz="3200"/>
              <a:t>основная идея</a:t>
            </a:r>
          </a:p>
        </p:txBody>
      </p:sp>
      <p:pic>
        <p:nvPicPr>
          <p:cNvPr id="14339" name="Picture 5">
            <a:extLst>
              <a:ext uri="{FF2B5EF4-FFF2-40B4-BE49-F238E27FC236}">
                <a16:creationId xmlns:a16="http://schemas.microsoft.com/office/drawing/2014/main" id="{29973E58-8616-4218-9C16-511B0080B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16113"/>
            <a:ext cx="8137525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CC69414-8DA0-41F8-ADA1-9D7305DC7C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>
            <a:extLst>
              <a:ext uri="{FF2B5EF4-FFF2-40B4-BE49-F238E27FC236}">
                <a16:creationId xmlns:a16="http://schemas.microsoft.com/office/drawing/2014/main" id="{26F9D08D-741F-4E58-8A23-3A1ADC713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Домашнее задание 2.</a:t>
            </a:r>
          </a:p>
        </p:txBody>
      </p:sp>
      <p:sp>
        <p:nvSpPr>
          <p:cNvPr id="41987" name="Содержимое 2">
            <a:extLst>
              <a:ext uri="{FF2B5EF4-FFF2-40B4-BE49-F238E27FC236}">
                <a16:creationId xmlns:a16="http://schemas.microsoft.com/office/drawing/2014/main" id="{8FD1404C-8308-44E6-9F7B-B549A1004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/>
              <a:t>Реализовать языковую модель информационного поиска для поиска предложений в Википедии</a:t>
            </a:r>
          </a:p>
          <a:p>
            <a:r>
              <a:rPr lang="ru-RU" altLang="ru-RU"/>
              <a:t>Оценить NDCG языковой модели по вашим трем запросам и сравнить с предыдущими моделями</a:t>
            </a:r>
          </a:p>
          <a:p>
            <a:endParaRPr lang="ru-RU" alt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>
            <a:extLst>
              <a:ext uri="{FF2B5EF4-FFF2-40B4-BE49-F238E27FC236}">
                <a16:creationId xmlns:a16="http://schemas.microsoft.com/office/drawing/2014/main" id="{08954524-650C-4370-AC10-FEE74422B5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Вероятностный инф. поиск: основная идея</a:t>
            </a:r>
          </a:p>
        </p:txBody>
      </p:sp>
      <p:pic>
        <p:nvPicPr>
          <p:cNvPr id="15363" name="Picture 5">
            <a:extLst>
              <a:ext uri="{FF2B5EF4-FFF2-40B4-BE49-F238E27FC236}">
                <a16:creationId xmlns:a16="http://schemas.microsoft.com/office/drawing/2014/main" id="{5274FB4C-C0D2-4752-BBB4-AECB63EF2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44675"/>
            <a:ext cx="8678862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6C20A3E-7F61-4B34-BC31-734661088D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C78AEE4C-6B5B-4E73-B4BA-CFE893B7AB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zh-TW" sz="3200"/>
              <a:t>Вероятностная модель</a:t>
            </a:r>
            <a:endParaRPr lang="en-US" altLang="zh-TW" sz="3200">
              <a:ea typeface="PMingLiU" panose="02020500000000000000" pitchFamily="18" charset="-120"/>
            </a:endParaRP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81A27F40-B5BA-4D47-B0C2-F09338F766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419725"/>
          </a:xfrm>
        </p:spPr>
        <p:txBody>
          <a:bodyPr/>
          <a:lstStyle/>
          <a:p>
            <a:pPr eaLnBrk="1" hangingPunct="1"/>
            <a:r>
              <a:rPr lang="ru-RU" altLang="zh-TW" sz="2800"/>
              <a:t>Предложена Робертсоном и Спарк Джонс в</a:t>
            </a:r>
            <a:r>
              <a:rPr lang="en-US" altLang="zh-TW" sz="2800">
                <a:ea typeface="PMingLiU" panose="02020500000000000000" pitchFamily="18" charset="-120"/>
              </a:rPr>
              <a:t> 1976</a:t>
            </a:r>
          </a:p>
          <a:p>
            <a:pPr lvl="1" eaLnBrk="1" hangingPunct="1"/>
            <a:r>
              <a:rPr lang="en-US" altLang="zh-TW" sz="2400">
                <a:ea typeface="PMingLiU" panose="02020500000000000000" pitchFamily="18" charset="-120"/>
              </a:rPr>
              <a:t>Binary independence retrieval model</a:t>
            </a:r>
          </a:p>
          <a:p>
            <a:pPr lvl="1" eaLnBrk="1" hangingPunct="1"/>
            <a:r>
              <a:rPr lang="ru-RU" altLang="zh-TW" sz="2400"/>
              <a:t>Вероятностная модель пытается оценить вероятность, что пользователь оценит документ</a:t>
            </a:r>
            <a:r>
              <a:rPr lang="en-US" altLang="zh-TW" sz="2400">
                <a:ea typeface="PMingLiU" panose="02020500000000000000" pitchFamily="18" charset="-120"/>
              </a:rPr>
              <a:t> d</a:t>
            </a:r>
            <a:r>
              <a:rPr lang="en-US" altLang="zh-TW" sz="2400" baseline="-25000">
                <a:ea typeface="PMingLiU" panose="02020500000000000000" pitchFamily="18" charset="-120"/>
              </a:rPr>
              <a:t>j </a:t>
            </a:r>
            <a:r>
              <a:rPr lang="ru-RU" altLang="zh-TW" sz="2400"/>
              <a:t>как</a:t>
            </a:r>
            <a:r>
              <a:rPr lang="ru-RU" altLang="zh-TW" sz="2400" baseline="-25000"/>
              <a:t> </a:t>
            </a:r>
            <a:r>
              <a:rPr lang="ru-RU" altLang="zh-TW" sz="2400"/>
              <a:t>релевантный посредством отношения</a:t>
            </a:r>
            <a:r>
              <a:rPr lang="en-US" altLang="zh-TW" sz="2400">
                <a:ea typeface="PMingLiU" panose="02020500000000000000" pitchFamily="18" charset="-120"/>
              </a:rPr>
              <a:t>	</a:t>
            </a:r>
            <a:endParaRPr lang="ru-RU" altLang="zh-TW" sz="2400"/>
          </a:p>
          <a:p>
            <a:pPr lvl="1" eaLnBrk="1" hangingPunct="1"/>
            <a:endParaRPr lang="ru-RU" altLang="zh-TW"/>
          </a:p>
          <a:p>
            <a:pPr lvl="1" algn="ctr" eaLnBrk="1" hangingPunct="1"/>
            <a:r>
              <a:rPr lang="en-US" altLang="zh-TW" i="1">
                <a:ea typeface="PMingLiU" panose="02020500000000000000" pitchFamily="18" charset="-120"/>
              </a:rPr>
              <a:t>P(d</a:t>
            </a:r>
            <a:r>
              <a:rPr lang="en-US" altLang="zh-TW" i="1" baseline="-25000">
                <a:ea typeface="PMingLiU" panose="02020500000000000000" pitchFamily="18" charset="-120"/>
              </a:rPr>
              <a:t>j</a:t>
            </a:r>
            <a:r>
              <a:rPr lang="en-US" altLang="zh-TW" i="1">
                <a:ea typeface="PMingLiU" panose="02020500000000000000" pitchFamily="18" charset="-120"/>
              </a:rPr>
              <a:t> relevant to q)/P(d</a:t>
            </a:r>
            <a:r>
              <a:rPr lang="en-US" altLang="zh-TW" i="1" baseline="-25000">
                <a:ea typeface="PMingLiU" panose="02020500000000000000" pitchFamily="18" charset="-120"/>
              </a:rPr>
              <a:t>j</a:t>
            </a:r>
            <a:r>
              <a:rPr lang="en-US" altLang="zh-TW" i="1">
                <a:ea typeface="PMingLiU" panose="02020500000000000000" pitchFamily="18" charset="-120"/>
              </a:rPr>
              <a:t> nonrelevant to q)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117D0E6-7E47-4668-843B-5466A940B9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8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>
            <a:extLst>
              <a:ext uri="{FF2B5EF4-FFF2-40B4-BE49-F238E27FC236}">
                <a16:creationId xmlns:a16="http://schemas.microsoft.com/office/drawing/2014/main" id="{DBC9D2DC-17D1-40FE-BB59-27C1EB56A7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zh-TW" sz="3200"/>
              <a:t>Вероятностная модель-</a:t>
            </a:r>
            <a:r>
              <a:rPr lang="en-US" altLang="zh-TW" sz="3200">
                <a:ea typeface="PMingLiU" panose="02020500000000000000" pitchFamily="18" charset="-120"/>
              </a:rPr>
              <a:t>2</a:t>
            </a:r>
          </a:p>
        </p:txBody>
      </p:sp>
      <p:sp>
        <p:nvSpPr>
          <p:cNvPr id="2054" name="Rectangle 3">
            <a:extLst>
              <a:ext uri="{FF2B5EF4-FFF2-40B4-BE49-F238E27FC236}">
                <a16:creationId xmlns:a16="http://schemas.microsoft.com/office/drawing/2014/main" id="{05C1E265-512B-4D32-BA00-C2964D0D99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/>
            <a:r>
              <a:rPr lang="ru-RU" altLang="zh-TW"/>
              <a:t>Определения</a:t>
            </a:r>
            <a:endParaRPr lang="en-US" altLang="zh-TW">
              <a:ea typeface="PMingLiU" panose="02020500000000000000" pitchFamily="18" charset="-120"/>
            </a:endParaRPr>
          </a:p>
          <a:p>
            <a:pPr lvl="1" eaLnBrk="1" hangingPunct="1"/>
            <a:r>
              <a:rPr lang="ru-RU" altLang="zh-TW"/>
              <a:t>Все веса слов - бинарные</a:t>
            </a:r>
            <a:r>
              <a:rPr lang="en-US" altLang="zh-TW">
                <a:ea typeface="PMingLiU" panose="02020500000000000000" pitchFamily="18" charset="-120"/>
              </a:rPr>
              <a:t>, </a:t>
            </a:r>
            <a:r>
              <a:rPr lang="ru-RU" altLang="zh-TW"/>
              <a:t>т.е. </a:t>
            </a:r>
            <a:r>
              <a:rPr lang="en-US" altLang="zh-TW" i="1">
                <a:ea typeface="PMingLiU" panose="02020500000000000000" pitchFamily="18" charset="-120"/>
              </a:rPr>
              <a:t>w</a:t>
            </a:r>
            <a:r>
              <a:rPr lang="en-US" altLang="zh-TW" i="1" baseline="-25000">
                <a:ea typeface="PMingLiU" panose="02020500000000000000" pitchFamily="18" charset="-120"/>
              </a:rPr>
              <a:t>i,j</a:t>
            </a:r>
            <a:r>
              <a:rPr lang="en-US" altLang="zh-TW">
                <a:ea typeface="PMingLiU" panose="02020500000000000000" pitchFamily="18" charset="-120"/>
              </a:rPr>
              <a:t> </a:t>
            </a:r>
            <a:r>
              <a:rPr lang="en-US" altLang="zh-TW">
                <a:ea typeface="PMingLiU" panose="02020500000000000000" pitchFamily="18" charset="-120"/>
                <a:sym typeface="Symbol" panose="05050102010706020507" pitchFamily="18" charset="2"/>
              </a:rPr>
              <a:t> {0,1}</a:t>
            </a:r>
          </a:p>
          <a:p>
            <a:pPr lvl="1" eaLnBrk="1" hangingPunct="1"/>
            <a:r>
              <a:rPr lang="ru-RU" altLang="zh-TW">
                <a:sym typeface="Symbol" panose="05050102010706020507" pitchFamily="18" charset="2"/>
              </a:rPr>
              <a:t>Пусть </a:t>
            </a:r>
            <a:r>
              <a:rPr lang="en-US" altLang="zh-TW" i="1">
                <a:ea typeface="PMingLiU" panose="02020500000000000000" pitchFamily="18" charset="-120"/>
                <a:sym typeface="Symbol" panose="05050102010706020507" pitchFamily="18" charset="2"/>
              </a:rPr>
              <a:t>R</a:t>
            </a:r>
            <a:r>
              <a:rPr lang="en-US" altLang="zh-TW">
                <a:ea typeface="PMingLiU" panose="02020500000000000000" pitchFamily="18" charset="-120"/>
                <a:sym typeface="Symbol" panose="05050102010706020507" pitchFamily="18" charset="2"/>
              </a:rPr>
              <a:t> </a:t>
            </a:r>
            <a:r>
              <a:rPr lang="ru-RU" altLang="zh-TW">
                <a:sym typeface="Symbol" panose="05050102010706020507" pitchFamily="18" charset="2"/>
              </a:rPr>
              <a:t>– множество документов, про которые известно, что они релевантны запросу </a:t>
            </a:r>
            <a:r>
              <a:rPr lang="en-US" altLang="zh-TW" i="1">
                <a:ea typeface="PMingLiU" panose="02020500000000000000" pitchFamily="18" charset="-120"/>
                <a:sym typeface="Symbol" panose="05050102010706020507" pitchFamily="18" charset="2"/>
              </a:rPr>
              <a:t>q</a:t>
            </a:r>
            <a:endParaRPr lang="en-US" altLang="zh-TW">
              <a:ea typeface="PMingLiU" panose="02020500000000000000" pitchFamily="18" charset="-120"/>
              <a:sym typeface="Symbol" panose="05050102010706020507" pitchFamily="18" charset="2"/>
            </a:endParaRPr>
          </a:p>
          <a:p>
            <a:pPr lvl="1" eaLnBrk="1" hangingPunct="1"/>
            <a:r>
              <a:rPr lang="ru-RU" altLang="zh-TW">
                <a:sym typeface="Symbol" panose="05050102010706020507" pitchFamily="18" charset="2"/>
              </a:rPr>
              <a:t>Пусть</a:t>
            </a:r>
            <a:r>
              <a:rPr lang="en-US" altLang="zh-TW">
                <a:ea typeface="PMingLiU" panose="02020500000000000000" pitchFamily="18" charset="-120"/>
                <a:sym typeface="Symbol" panose="05050102010706020507" pitchFamily="18" charset="2"/>
              </a:rPr>
              <a:t>     </a:t>
            </a:r>
            <a:r>
              <a:rPr lang="ru-RU" altLang="zh-TW">
                <a:sym typeface="Symbol" panose="05050102010706020507" pitchFamily="18" charset="2"/>
              </a:rPr>
              <a:t>- оставшиеся документы</a:t>
            </a:r>
            <a:endParaRPr lang="en-US" altLang="zh-TW">
              <a:ea typeface="PMingLiU" panose="02020500000000000000" pitchFamily="18" charset="-120"/>
              <a:sym typeface="Symbol" panose="05050102010706020507" pitchFamily="18" charset="2"/>
            </a:endParaRPr>
          </a:p>
          <a:p>
            <a:pPr lvl="1" eaLnBrk="1" hangingPunct="1"/>
            <a:r>
              <a:rPr lang="ru-RU" altLang="zh-TW">
                <a:sym typeface="Symbol" panose="05050102010706020507" pitchFamily="18" charset="2"/>
              </a:rPr>
              <a:t>             - это вероятность, что документ</a:t>
            </a:r>
            <a:r>
              <a:rPr lang="en-US" altLang="zh-TW">
                <a:ea typeface="PMingLiU" panose="02020500000000000000" pitchFamily="18" charset="-120"/>
                <a:sym typeface="Symbol" panose="05050102010706020507" pitchFamily="18" charset="2"/>
              </a:rPr>
              <a:t> </a:t>
            </a:r>
            <a:r>
              <a:rPr lang="en-US" altLang="zh-TW" i="1">
                <a:ea typeface="PMingLiU" panose="02020500000000000000" pitchFamily="18" charset="-120"/>
                <a:sym typeface="Symbol" panose="05050102010706020507" pitchFamily="18" charset="2"/>
              </a:rPr>
              <a:t>d</a:t>
            </a:r>
            <a:r>
              <a:rPr lang="en-US" altLang="zh-TW" i="1" baseline="-25000">
                <a:ea typeface="PMingLiU" panose="02020500000000000000" pitchFamily="18" charset="-120"/>
                <a:sym typeface="Symbol" panose="05050102010706020507" pitchFamily="18" charset="2"/>
              </a:rPr>
              <a:t>j</a:t>
            </a:r>
            <a:r>
              <a:rPr lang="en-US" altLang="zh-TW">
                <a:ea typeface="PMingLiU" panose="02020500000000000000" pitchFamily="18" charset="-120"/>
                <a:sym typeface="Symbol" panose="05050102010706020507" pitchFamily="18" charset="2"/>
              </a:rPr>
              <a:t> </a:t>
            </a:r>
            <a:r>
              <a:rPr lang="ru-RU" altLang="zh-TW">
                <a:sym typeface="Symbol" panose="05050102010706020507" pitchFamily="18" charset="2"/>
              </a:rPr>
              <a:t>релевантен запросу</a:t>
            </a:r>
            <a:r>
              <a:rPr lang="en-US" altLang="zh-TW">
                <a:ea typeface="PMingLiU" panose="02020500000000000000" pitchFamily="18" charset="-120"/>
                <a:sym typeface="Symbol" panose="05050102010706020507" pitchFamily="18" charset="2"/>
              </a:rPr>
              <a:t> </a:t>
            </a:r>
            <a:r>
              <a:rPr lang="en-US" altLang="zh-TW" i="1">
                <a:ea typeface="PMingLiU" panose="02020500000000000000" pitchFamily="18" charset="-120"/>
                <a:sym typeface="Symbol" panose="05050102010706020507" pitchFamily="18" charset="2"/>
              </a:rPr>
              <a:t>q</a:t>
            </a:r>
            <a:endParaRPr lang="en-US" altLang="zh-TW">
              <a:ea typeface="PMingLiU" panose="02020500000000000000" pitchFamily="18" charset="-120"/>
              <a:sym typeface="Symbol" panose="05050102010706020507" pitchFamily="18" charset="2"/>
            </a:endParaRPr>
          </a:p>
          <a:p>
            <a:pPr lvl="1" eaLnBrk="1" hangingPunct="1"/>
            <a:r>
              <a:rPr lang="ru-RU" altLang="zh-TW">
                <a:sym typeface="Symbol" panose="05050102010706020507" pitchFamily="18" charset="2"/>
              </a:rPr>
              <a:t>          </a:t>
            </a:r>
            <a:r>
              <a:rPr lang="en-US" altLang="zh-TW">
                <a:ea typeface="PMingLiU" panose="02020500000000000000" pitchFamily="18" charset="-120"/>
                <a:sym typeface="Symbol" panose="05050102010706020507" pitchFamily="18" charset="2"/>
              </a:rPr>
              <a:t>   </a:t>
            </a:r>
            <a:r>
              <a:rPr lang="ru-RU" altLang="zh-TW">
                <a:sym typeface="Symbol" panose="05050102010706020507" pitchFamily="18" charset="2"/>
              </a:rPr>
              <a:t>- вероятность, что документ</a:t>
            </a:r>
            <a:r>
              <a:rPr lang="en-US" altLang="zh-TW">
                <a:ea typeface="PMingLiU" panose="02020500000000000000" pitchFamily="18" charset="-120"/>
                <a:sym typeface="Symbol" panose="05050102010706020507" pitchFamily="18" charset="2"/>
              </a:rPr>
              <a:t> </a:t>
            </a:r>
            <a:r>
              <a:rPr lang="en-US" altLang="zh-TW" i="1">
                <a:ea typeface="PMingLiU" panose="02020500000000000000" pitchFamily="18" charset="-120"/>
                <a:sym typeface="Symbol" panose="05050102010706020507" pitchFamily="18" charset="2"/>
              </a:rPr>
              <a:t>d</a:t>
            </a:r>
            <a:r>
              <a:rPr lang="en-US" altLang="zh-TW" i="1" baseline="-25000">
                <a:ea typeface="PMingLiU" panose="02020500000000000000" pitchFamily="18" charset="-120"/>
                <a:sym typeface="Symbol" panose="05050102010706020507" pitchFamily="18" charset="2"/>
              </a:rPr>
              <a:t>j</a:t>
            </a:r>
            <a:r>
              <a:rPr lang="en-US" altLang="zh-TW">
                <a:ea typeface="PMingLiU" panose="02020500000000000000" pitchFamily="18" charset="-120"/>
                <a:sym typeface="Symbol" panose="05050102010706020507" pitchFamily="18" charset="2"/>
              </a:rPr>
              <a:t> </a:t>
            </a:r>
            <a:r>
              <a:rPr lang="ru-RU" altLang="zh-TW">
                <a:sym typeface="Symbol" panose="05050102010706020507" pitchFamily="18" charset="2"/>
              </a:rPr>
              <a:t>нерелевантен запросу </a:t>
            </a:r>
            <a:r>
              <a:rPr lang="en-US" altLang="zh-TW" i="1">
                <a:ea typeface="PMingLiU" panose="02020500000000000000" pitchFamily="18" charset="-120"/>
                <a:sym typeface="Symbol" panose="05050102010706020507" pitchFamily="18" charset="2"/>
              </a:rPr>
              <a:t>q</a:t>
            </a:r>
          </a:p>
        </p:txBody>
      </p:sp>
      <p:graphicFrame>
        <p:nvGraphicFramePr>
          <p:cNvPr id="2050" name="Object 4">
            <a:extLst>
              <a:ext uri="{FF2B5EF4-FFF2-40B4-BE49-F238E27FC236}">
                <a16:creationId xmlns:a16="http://schemas.microsoft.com/office/drawing/2014/main" id="{860D37B1-10BD-4365-BC4C-8B50CF1D8F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11413" y="3716338"/>
          <a:ext cx="2857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方程式" r:id="rId6" imgW="152280" imgH="203040" progId="Equation.3">
                  <p:embed/>
                </p:oleObj>
              </mc:Choice>
              <mc:Fallback>
                <p:oleObj name="方程式" r:id="rId6" imgW="15228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3716338"/>
                        <a:ext cx="2857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5">
            <a:extLst>
              <a:ext uri="{FF2B5EF4-FFF2-40B4-BE49-F238E27FC236}">
                <a16:creationId xmlns:a16="http://schemas.microsoft.com/office/drawing/2014/main" id="{F689508A-0A19-49C4-ABAE-7DECB205EAD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58888" y="4221163"/>
          <a:ext cx="12112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方程式" r:id="rId8" imgW="596880" imgH="241200" progId="Equation.3">
                  <p:embed/>
                </p:oleObj>
              </mc:Choice>
              <mc:Fallback>
                <p:oleObj name="方程式" r:id="rId8" imgW="59688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4221163"/>
                        <a:ext cx="1211262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6">
            <a:extLst>
              <a:ext uri="{FF2B5EF4-FFF2-40B4-BE49-F238E27FC236}">
                <a16:creationId xmlns:a16="http://schemas.microsoft.com/office/drawing/2014/main" id="{513C0F92-C88F-4E27-B4BD-1A10366675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5157788"/>
          <a:ext cx="12827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方程式" r:id="rId10" imgW="596880" imgH="266400" progId="Equation.3">
                  <p:embed/>
                </p:oleObj>
              </mc:Choice>
              <mc:Fallback>
                <p:oleObj name="方程式" r:id="rId10" imgW="596880" imgH="266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157788"/>
                        <a:ext cx="1282700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6D2D9DC-CB55-496C-A084-B3C931DBE5A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2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>
            <a:extLst>
              <a:ext uri="{FF2B5EF4-FFF2-40B4-BE49-F238E27FC236}">
                <a16:creationId xmlns:a16="http://schemas.microsoft.com/office/drawing/2014/main" id="{15AEE9DC-D197-4B6F-80A7-BD8C51E813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zh-TW" sz="3200"/>
              <a:t>Вероятностная модель-3</a:t>
            </a:r>
            <a:endParaRPr lang="en-US" altLang="zh-TW" sz="3200">
              <a:ea typeface="PMingLiU" panose="02020500000000000000" pitchFamily="18" charset="-120"/>
            </a:endParaRPr>
          </a:p>
        </p:txBody>
      </p:sp>
      <p:sp>
        <p:nvSpPr>
          <p:cNvPr id="3078" name="Rectangle 3">
            <a:extLst>
              <a:ext uri="{FF2B5EF4-FFF2-40B4-BE49-F238E27FC236}">
                <a16:creationId xmlns:a16="http://schemas.microsoft.com/office/drawing/2014/main" id="{E995423A-907F-4673-82DA-13BFD18521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zh-TW" sz="2400" i="1"/>
              <a:t>Сходство </a:t>
            </a:r>
            <a:r>
              <a:rPr lang="en-US" altLang="zh-TW" sz="2400" i="1">
                <a:ea typeface="PMingLiU" panose="02020500000000000000" pitchFamily="18" charset="-120"/>
              </a:rPr>
              <a:t>sim(d</a:t>
            </a:r>
            <a:r>
              <a:rPr lang="en-US" altLang="zh-TW" sz="2400" i="1" baseline="-25000">
                <a:ea typeface="PMingLiU" panose="02020500000000000000" pitchFamily="18" charset="-120"/>
              </a:rPr>
              <a:t>j</a:t>
            </a:r>
            <a:r>
              <a:rPr lang="en-US" altLang="zh-TW" sz="2400" i="1">
                <a:ea typeface="PMingLiU" panose="02020500000000000000" pitchFamily="18" charset="-120"/>
              </a:rPr>
              <a:t>,q) </a:t>
            </a:r>
            <a:r>
              <a:rPr lang="ru-RU" altLang="zh-TW" sz="2400" i="1"/>
              <a:t>документа</a:t>
            </a:r>
            <a:r>
              <a:rPr lang="en-US" altLang="zh-TW" sz="2400" i="1">
                <a:ea typeface="PMingLiU" panose="02020500000000000000" pitchFamily="18" charset="-120"/>
              </a:rPr>
              <a:t> d</a:t>
            </a:r>
            <a:r>
              <a:rPr lang="en-US" altLang="zh-TW" sz="2400" i="1" baseline="-25000">
                <a:ea typeface="PMingLiU" panose="02020500000000000000" pitchFamily="18" charset="-120"/>
              </a:rPr>
              <a:t>j</a:t>
            </a:r>
            <a:r>
              <a:rPr lang="en-US" altLang="zh-TW" sz="2400" i="1">
                <a:ea typeface="PMingLiU" panose="02020500000000000000" pitchFamily="18" charset="-120"/>
              </a:rPr>
              <a:t> </a:t>
            </a:r>
            <a:r>
              <a:rPr lang="ru-RU" altLang="zh-TW" sz="2400" i="1"/>
              <a:t>с запросом</a:t>
            </a:r>
            <a:r>
              <a:rPr lang="en-US" altLang="zh-TW" sz="2400" i="1">
                <a:ea typeface="PMingLiU" panose="02020500000000000000" pitchFamily="18" charset="-120"/>
              </a:rPr>
              <a:t> q </a:t>
            </a:r>
            <a:r>
              <a:rPr lang="ru-RU" altLang="zh-TW" sz="2400" i="1"/>
              <a:t>определяется как отношение</a:t>
            </a:r>
            <a:endParaRPr lang="en-US" altLang="zh-TW" sz="2400" i="1">
              <a:ea typeface="PMingLiU" panose="02020500000000000000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2800" i="1">
              <a:ea typeface="PMingLiU" panose="02020500000000000000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2800">
              <a:ea typeface="PMingLiU" panose="02020500000000000000" pitchFamily="18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zh-TW" sz="2400"/>
              <a:t>Используя правило Байеса</a:t>
            </a:r>
            <a:endParaRPr lang="en-US" altLang="zh-TW" sz="2400">
              <a:ea typeface="PMingLiU" panose="02020500000000000000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2400">
              <a:ea typeface="PMingLiU" panose="02020500000000000000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2400">
              <a:ea typeface="PMingLiU" panose="02020500000000000000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2400">
              <a:ea typeface="PMingLiU" panose="02020500000000000000" pitchFamily="18" charset="-12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TW" sz="2000" i="1">
                <a:ea typeface="PMingLiU" panose="02020500000000000000" pitchFamily="18" charset="-120"/>
              </a:rPr>
              <a:t>P(R)</a:t>
            </a:r>
            <a:r>
              <a:rPr lang="en-US" altLang="zh-TW" sz="2000">
                <a:ea typeface="PMingLiU" panose="02020500000000000000" pitchFamily="18" charset="-120"/>
              </a:rPr>
              <a:t> </a:t>
            </a:r>
            <a:r>
              <a:rPr lang="ru-RU" altLang="zh-TW" sz="2000"/>
              <a:t>– вероятность случайно выбрать релевантный документ в коллекции</a:t>
            </a:r>
            <a:endParaRPr lang="en-US" altLang="zh-TW" sz="2000">
              <a:ea typeface="PMingLiU" panose="02020500000000000000" pitchFamily="18" charset="-12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TW" sz="2000">
                <a:ea typeface="PMingLiU" panose="02020500000000000000" pitchFamily="18" charset="-120"/>
              </a:rPr>
              <a:t>                </a:t>
            </a:r>
            <a:r>
              <a:rPr lang="ru-RU" altLang="zh-TW" sz="2000"/>
              <a:t>- вероятность случайно выбрать документ </a:t>
            </a:r>
            <a:r>
              <a:rPr lang="en-US" altLang="zh-TW" sz="2000" i="1">
                <a:ea typeface="PMingLiU" panose="02020500000000000000" pitchFamily="18" charset="-120"/>
              </a:rPr>
              <a:t>d</a:t>
            </a:r>
            <a:r>
              <a:rPr lang="en-US" altLang="zh-TW" sz="2000" i="1" baseline="-25000">
                <a:ea typeface="PMingLiU" panose="02020500000000000000" pitchFamily="18" charset="-120"/>
              </a:rPr>
              <a:t>j</a:t>
            </a:r>
            <a:r>
              <a:rPr lang="en-US" altLang="zh-TW" sz="2000">
                <a:ea typeface="PMingLiU" panose="02020500000000000000" pitchFamily="18" charset="-120"/>
              </a:rPr>
              <a:t> </a:t>
            </a:r>
            <a:r>
              <a:rPr lang="ru-RU" altLang="zh-TW" sz="2000"/>
              <a:t>из множества </a:t>
            </a:r>
            <a:r>
              <a:rPr lang="en-US" altLang="zh-TW" sz="2000" i="1">
                <a:ea typeface="PMingLiU" panose="02020500000000000000" pitchFamily="18" charset="-120"/>
              </a:rPr>
              <a:t>R</a:t>
            </a:r>
            <a:r>
              <a:rPr lang="en-US" altLang="zh-TW" sz="2000">
                <a:ea typeface="PMingLiU" panose="02020500000000000000" pitchFamily="18" charset="-120"/>
              </a:rPr>
              <a:t> </a:t>
            </a:r>
            <a:r>
              <a:rPr lang="ru-RU" altLang="zh-TW" sz="2000"/>
              <a:t>релевантных документов</a:t>
            </a:r>
            <a:endParaRPr lang="en-US" altLang="zh-TW" sz="2000">
              <a:ea typeface="PMingLiU" panose="02020500000000000000" pitchFamily="18" charset="-120"/>
            </a:endParaRPr>
          </a:p>
        </p:txBody>
      </p:sp>
      <p:graphicFrame>
        <p:nvGraphicFramePr>
          <p:cNvPr id="3074" name="Object 4">
            <a:extLst>
              <a:ext uri="{FF2B5EF4-FFF2-40B4-BE49-F238E27FC236}">
                <a16:creationId xmlns:a16="http://schemas.microsoft.com/office/drawing/2014/main" id="{FC350542-3DD7-43DC-A9FB-071C7F63C09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22638" y="2286000"/>
          <a:ext cx="2490787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Формула" r:id="rId6" imgW="1358640" imgH="507960" progId="Equation.3">
                  <p:embed/>
                </p:oleObj>
              </mc:Choice>
              <mc:Fallback>
                <p:oleObj name="Формула" r:id="rId6" imgW="1358640" imgH="5079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2638" y="2286000"/>
                        <a:ext cx="2490787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5">
            <a:extLst>
              <a:ext uri="{FF2B5EF4-FFF2-40B4-BE49-F238E27FC236}">
                <a16:creationId xmlns:a16="http://schemas.microsoft.com/office/drawing/2014/main" id="{76523079-2376-4B56-A95B-0C258595DB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68638" y="3500438"/>
          <a:ext cx="328295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Формула" r:id="rId8" imgW="1790640" imgH="507960" progId="Equation.3">
                  <p:embed/>
                </p:oleObj>
              </mc:Choice>
              <mc:Fallback>
                <p:oleObj name="Формула" r:id="rId8" imgW="1790640" imgH="5079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8638" y="3500438"/>
                        <a:ext cx="328295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6">
            <a:extLst>
              <a:ext uri="{FF2B5EF4-FFF2-40B4-BE49-F238E27FC236}">
                <a16:creationId xmlns:a16="http://schemas.microsoft.com/office/drawing/2014/main" id="{6AD32B0A-260E-449E-A936-C5E13AF911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58888" y="5229225"/>
          <a:ext cx="10668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方程式" r:id="rId10" imgW="596880" imgH="241200" progId="Equation.3">
                  <p:embed/>
                </p:oleObj>
              </mc:Choice>
              <mc:Fallback>
                <p:oleObj name="方程式" r:id="rId10" imgW="596880" imgH="241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229225"/>
                        <a:ext cx="1066800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2BC7740-5376-4DC6-B139-A899349E338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7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>
            <a:extLst>
              <a:ext uri="{FF2B5EF4-FFF2-40B4-BE49-F238E27FC236}">
                <a16:creationId xmlns:a16="http://schemas.microsoft.com/office/drawing/2014/main" id="{8542D0A5-F625-4906-B0A2-6176A41182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zh-TW" sz="3200"/>
              <a:t>Вероятностная модель-</a:t>
            </a:r>
            <a:r>
              <a:rPr lang="en-US" altLang="zh-TW" sz="3200">
                <a:ea typeface="PMingLiU" panose="02020500000000000000" pitchFamily="18" charset="-120"/>
              </a:rPr>
              <a:t>4</a:t>
            </a:r>
          </a:p>
        </p:txBody>
      </p:sp>
      <p:sp>
        <p:nvSpPr>
          <p:cNvPr id="4102" name="Rectangle 3">
            <a:extLst>
              <a:ext uri="{FF2B5EF4-FFF2-40B4-BE49-F238E27FC236}">
                <a16:creationId xmlns:a16="http://schemas.microsoft.com/office/drawing/2014/main" id="{7FE620AB-B0CA-437B-A25A-CD7D7046F5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354263"/>
            <a:ext cx="8229600" cy="3771900"/>
          </a:xfrm>
        </p:spPr>
        <p:txBody>
          <a:bodyPr/>
          <a:lstStyle/>
          <a:p>
            <a:pPr eaLnBrk="1" hangingPunct="1"/>
            <a:r>
              <a:rPr lang="ru-RU" altLang="zh-TW" sz="2800"/>
              <a:t>Предполагая независимость слов и имея запрос </a:t>
            </a:r>
            <a:r>
              <a:rPr lang="en-US" altLang="zh-TW" sz="2800" i="1">
                <a:ea typeface="PMingLiU" panose="02020500000000000000" pitchFamily="18" charset="-120"/>
              </a:rPr>
              <a:t>q</a:t>
            </a:r>
            <a:r>
              <a:rPr lang="en-US" altLang="zh-TW" sz="2800">
                <a:ea typeface="PMingLiU" panose="02020500000000000000" pitchFamily="18" charset="-120"/>
              </a:rPr>
              <a:t>=(</a:t>
            </a:r>
            <a:r>
              <a:rPr lang="ru-RU" altLang="zh-TW" sz="2800" i="1">
                <a:ea typeface="PMingLiU" panose="02020500000000000000" pitchFamily="18" charset="-120"/>
              </a:rPr>
              <a:t>q</a:t>
            </a:r>
            <a:r>
              <a:rPr lang="en-US" altLang="zh-TW" sz="2800" i="1" baseline="-25000">
                <a:ea typeface="PMingLiU" panose="02020500000000000000" pitchFamily="18" charset="-120"/>
              </a:rPr>
              <a:t>1</a:t>
            </a:r>
            <a:r>
              <a:rPr lang="en-US" altLang="zh-TW" sz="2800">
                <a:ea typeface="PMingLiU" panose="02020500000000000000" pitchFamily="18" charset="-120"/>
              </a:rPr>
              <a:t>, </a:t>
            </a:r>
            <a:r>
              <a:rPr lang="ru-RU" altLang="zh-TW" sz="2800" i="1">
                <a:ea typeface="PMingLiU" panose="02020500000000000000" pitchFamily="18" charset="-120"/>
              </a:rPr>
              <a:t>q</a:t>
            </a:r>
            <a:r>
              <a:rPr lang="en-US" altLang="zh-TW" sz="2800" i="1" baseline="-25000">
                <a:ea typeface="PMingLiU" panose="02020500000000000000" pitchFamily="18" charset="-120"/>
              </a:rPr>
              <a:t>2</a:t>
            </a:r>
            <a:r>
              <a:rPr lang="en-US" altLang="zh-TW" sz="2800">
                <a:ea typeface="PMingLiU" panose="02020500000000000000" pitchFamily="18" charset="-120"/>
              </a:rPr>
              <a:t>, …, </a:t>
            </a:r>
            <a:r>
              <a:rPr lang="ru-RU" altLang="zh-TW" sz="2800" i="1">
                <a:ea typeface="PMingLiU" panose="02020500000000000000" pitchFamily="18" charset="-120"/>
              </a:rPr>
              <a:t>q</a:t>
            </a:r>
            <a:r>
              <a:rPr lang="en-US" altLang="zh-TW" sz="2800" i="1" baseline="-25000">
                <a:ea typeface="PMingLiU" panose="02020500000000000000" pitchFamily="18" charset="-120"/>
              </a:rPr>
              <a:t>t</a:t>
            </a:r>
            <a:r>
              <a:rPr lang="en-US" altLang="zh-TW" sz="2800">
                <a:ea typeface="PMingLiU" panose="02020500000000000000" pitchFamily="18" charset="-120"/>
              </a:rPr>
              <a:t>), </a:t>
            </a:r>
          </a:p>
          <a:p>
            <a:pPr eaLnBrk="1" hangingPunct="1"/>
            <a:endParaRPr lang="en-US" altLang="zh-TW" sz="2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2800">
              <a:ea typeface="PMingLiU" panose="02020500000000000000" pitchFamily="18" charset="-120"/>
            </a:endParaRPr>
          </a:p>
        </p:txBody>
      </p:sp>
      <p:graphicFrame>
        <p:nvGraphicFramePr>
          <p:cNvPr id="4098" name="Object 4">
            <a:extLst>
              <a:ext uri="{FF2B5EF4-FFF2-40B4-BE49-F238E27FC236}">
                <a16:creationId xmlns:a16="http://schemas.microsoft.com/office/drawing/2014/main" id="{1A83A2B5-E22B-4D4B-9B6A-A882B20C3731}"/>
              </a:ext>
            </a:extLst>
          </p:cNvPr>
          <p:cNvGraphicFramePr>
            <a:graphicFrameLocks/>
          </p:cNvGraphicFramePr>
          <p:nvPr/>
        </p:nvGraphicFramePr>
        <p:xfrm>
          <a:off x="1681163" y="3275013"/>
          <a:ext cx="5205412" cy="176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6" name="Формула" r:id="rId6" imgW="1739880" imgH="1117440" progId="Equation.3">
                  <p:embed/>
                </p:oleObj>
              </mc:Choice>
              <mc:Fallback>
                <p:oleObj name="Формула" r:id="rId6" imgW="1739880" imgH="11174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1163" y="3275013"/>
                        <a:ext cx="5205412" cy="176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5">
            <a:extLst>
              <a:ext uri="{FF2B5EF4-FFF2-40B4-BE49-F238E27FC236}">
                <a16:creationId xmlns:a16="http://schemas.microsoft.com/office/drawing/2014/main" id="{F0C3FAD1-9974-4C3A-BBC7-9E6427F0F096}"/>
              </a:ext>
            </a:extLst>
          </p:cNvPr>
          <p:cNvGraphicFramePr>
            <a:graphicFrameLocks/>
          </p:cNvGraphicFramePr>
          <p:nvPr/>
        </p:nvGraphicFramePr>
        <p:xfrm>
          <a:off x="1246188" y="1524000"/>
          <a:ext cx="5307012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7" name="Формула" r:id="rId8" imgW="2286000" imgH="711000" progId="Equation.3">
                  <p:embed/>
                </p:oleObj>
              </mc:Choice>
              <mc:Fallback>
                <p:oleObj name="Формула" r:id="rId8" imgW="2286000" imgH="71100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188" y="1524000"/>
                        <a:ext cx="5307012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6">
            <a:extLst>
              <a:ext uri="{FF2B5EF4-FFF2-40B4-BE49-F238E27FC236}">
                <a16:creationId xmlns:a16="http://schemas.microsoft.com/office/drawing/2014/main" id="{C52DD6FB-629C-4C9F-9779-7A48E508F5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32038" y="4724400"/>
          <a:ext cx="3719512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8" name="Формула" r:id="rId10" imgW="2044440" imgH="838080" progId="Equation.3">
                  <p:embed/>
                </p:oleObj>
              </mc:Choice>
              <mc:Fallback>
                <p:oleObj name="Формула" r:id="rId10" imgW="2044440" imgH="8380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2038" y="4724400"/>
                        <a:ext cx="3719512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EA374B7-54D3-4C49-BFB6-595D4C07A41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1758</Words>
  <Application>Microsoft Office PowerPoint</Application>
  <PresentationFormat>Экран (4:3)</PresentationFormat>
  <Paragraphs>297</Paragraphs>
  <Slides>40</Slides>
  <Notes>7</Notes>
  <HiddenSlides>0</HiddenSlides>
  <MMClips>38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40</vt:i4>
      </vt:variant>
    </vt:vector>
  </HeadingPairs>
  <TitlesOfParts>
    <vt:vector size="49" baseType="lpstr">
      <vt:lpstr>Arial</vt:lpstr>
      <vt:lpstr>Calibri</vt:lpstr>
      <vt:lpstr>Times New Roman</vt:lpstr>
      <vt:lpstr>Verdana</vt:lpstr>
      <vt:lpstr>Wingdings</vt:lpstr>
      <vt:lpstr>Оформление по умолчанию</vt:lpstr>
      <vt:lpstr>Equation</vt:lpstr>
      <vt:lpstr>方程式</vt:lpstr>
      <vt:lpstr>Формула</vt:lpstr>
      <vt:lpstr>Вероятностные модели информационного поиска</vt:lpstr>
      <vt:lpstr>Вероятностные модели</vt:lpstr>
      <vt:lpstr>Вероятностный информационный поиск</vt:lpstr>
      <vt:lpstr>Вероятностный инф. поиск:  основная идея</vt:lpstr>
      <vt:lpstr>Вероятностный инф. поиск: основная идея</vt:lpstr>
      <vt:lpstr>Вероятностная модель</vt:lpstr>
      <vt:lpstr>Вероятностная модель-2</vt:lpstr>
      <vt:lpstr>Вероятностная модель-3</vt:lpstr>
      <vt:lpstr>Вероятностная модель-4</vt:lpstr>
      <vt:lpstr>Вероятностная модель-5</vt:lpstr>
      <vt:lpstr>Вероятностная модель -6</vt:lpstr>
      <vt:lpstr>Оценки вероятности на практике</vt:lpstr>
      <vt:lpstr>Оценки вероятности на практике</vt:lpstr>
      <vt:lpstr>Вероятностные модели</vt:lpstr>
      <vt:lpstr>Различие между векторными моделями и вероятностными не очень велико</vt:lpstr>
      <vt:lpstr>Okari BM25: Небинарная модель</vt:lpstr>
      <vt:lpstr>Okapi BM25: Небинарная модель</vt:lpstr>
      <vt:lpstr>Okapi BM25: A Nonbinary Model</vt:lpstr>
      <vt:lpstr>Языковые модели в информационном поиске</vt:lpstr>
      <vt:lpstr>Информационный поиск, основанный на языковой модели (Language Model (LM))</vt:lpstr>
      <vt:lpstr>Пример  </vt:lpstr>
      <vt:lpstr>Языковые модели (language models)</vt:lpstr>
      <vt:lpstr>Языковые вероятностные модели</vt:lpstr>
      <vt:lpstr>Статистические языковые модели</vt:lpstr>
      <vt:lpstr>Использование языковых моделей в информационном поиске</vt:lpstr>
      <vt:lpstr>Вероятность порождения запроса (1)</vt:lpstr>
      <vt:lpstr>Нехватка данных</vt:lpstr>
      <vt:lpstr>Сглаживание</vt:lpstr>
      <vt:lpstr>Смешанная модель</vt:lpstr>
      <vt:lpstr>Итоговая смешанная модель</vt:lpstr>
      <vt:lpstr>Пример</vt:lpstr>
      <vt:lpstr>Эксперименты Ponte&amp;Croft (1998)</vt:lpstr>
      <vt:lpstr>Precision/recall: топики 202-250</vt:lpstr>
      <vt:lpstr>Precision/recall: топики 51-100</vt:lpstr>
      <vt:lpstr>Языковые модели vs.  вероятностные модели-1</vt:lpstr>
      <vt:lpstr>Языковые модели vs.  вероятностные модели-2</vt:lpstr>
      <vt:lpstr>Сравнение с векторной моделью</vt:lpstr>
      <vt:lpstr>Сравнение с векторной моделью-2</vt:lpstr>
      <vt:lpstr>Домашнее задание-1</vt:lpstr>
      <vt:lpstr>Домашнее задание 2.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Вероятностные модели информационного поиска</dc:title>
  <dc:creator>boris</dc:creator>
  <cp:lastModifiedBy>Наталья Лукашевич</cp:lastModifiedBy>
  <cp:revision>89</cp:revision>
  <dcterms:created xsi:type="dcterms:W3CDTF">2015-10-17T08:46:07Z</dcterms:created>
  <dcterms:modified xsi:type="dcterms:W3CDTF">2019-06-16T17:53:07Z</dcterms:modified>
</cp:coreProperties>
</file>