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sldIdLst>
    <p:sldId id="256" r:id="rId2"/>
    <p:sldId id="257" r:id="rId3"/>
    <p:sldId id="347" r:id="rId4"/>
    <p:sldId id="34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3" r:id="rId19"/>
    <p:sldId id="271" r:id="rId20"/>
    <p:sldId id="272" r:id="rId21"/>
    <p:sldId id="375" r:id="rId22"/>
    <p:sldId id="274" r:id="rId23"/>
    <p:sldId id="276" r:id="rId24"/>
    <p:sldId id="277" r:id="rId25"/>
    <p:sldId id="278" r:id="rId26"/>
    <p:sldId id="279" r:id="rId27"/>
    <p:sldId id="280" r:id="rId28"/>
    <p:sldId id="281" r:id="rId29"/>
    <p:sldId id="303" r:id="rId30"/>
    <p:sldId id="325" r:id="rId31"/>
    <p:sldId id="324" r:id="rId32"/>
    <p:sldId id="309" r:id="rId33"/>
    <p:sldId id="311" r:id="rId34"/>
    <p:sldId id="312" r:id="rId35"/>
    <p:sldId id="314" r:id="rId36"/>
    <p:sldId id="316" r:id="rId37"/>
    <p:sldId id="349" r:id="rId38"/>
    <p:sldId id="326" r:id="rId39"/>
    <p:sldId id="327" r:id="rId40"/>
    <p:sldId id="369" r:id="rId41"/>
    <p:sldId id="370" r:id="rId42"/>
    <p:sldId id="352" r:id="rId43"/>
    <p:sldId id="371" r:id="rId44"/>
    <p:sldId id="350" r:id="rId45"/>
    <p:sldId id="351" r:id="rId46"/>
    <p:sldId id="357" r:id="rId47"/>
    <p:sldId id="353" r:id="rId48"/>
    <p:sldId id="358" r:id="rId49"/>
    <p:sldId id="304" r:id="rId50"/>
    <p:sldId id="301" r:id="rId51"/>
    <p:sldId id="305" r:id="rId52"/>
    <p:sldId id="307" r:id="rId53"/>
    <p:sldId id="330" r:id="rId54"/>
    <p:sldId id="331" r:id="rId55"/>
    <p:sldId id="335" r:id="rId56"/>
    <p:sldId id="333" r:id="rId57"/>
    <p:sldId id="376" r:id="rId58"/>
    <p:sldId id="334" r:id="rId59"/>
    <p:sldId id="284" r:id="rId60"/>
    <p:sldId id="355" r:id="rId61"/>
    <p:sldId id="336" r:id="rId62"/>
    <p:sldId id="337" r:id="rId63"/>
    <p:sldId id="286" r:id="rId64"/>
    <p:sldId id="338" r:id="rId65"/>
    <p:sldId id="339" r:id="rId66"/>
    <p:sldId id="340" r:id="rId67"/>
    <p:sldId id="342" r:id="rId68"/>
    <p:sldId id="343" r:id="rId69"/>
    <p:sldId id="360" r:id="rId70"/>
    <p:sldId id="361" r:id="rId71"/>
    <p:sldId id="363" r:id="rId72"/>
    <p:sldId id="364" r:id="rId73"/>
    <p:sldId id="372" r:id="rId74"/>
    <p:sldId id="373" r:id="rId75"/>
    <p:sldId id="374" r:id="rId76"/>
    <p:sldId id="365" r:id="rId77"/>
    <p:sldId id="366" r:id="rId78"/>
    <p:sldId id="367" r:id="rId79"/>
    <p:sldId id="368" r:id="rId80"/>
    <p:sldId id="344" r:id="rId81"/>
    <p:sldId id="345" r:id="rId8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rgbClr val="800080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04" autoAdjust="0"/>
  </p:normalViewPr>
  <p:slideViewPr>
    <p:cSldViewPr>
      <p:cViewPr>
        <p:scale>
          <a:sx n="61" d="100"/>
          <a:sy n="61" d="100"/>
        </p:scale>
        <p:origin x="143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2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0FDBE55-D9EA-4F72-9F83-2E3275E0C2B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EF1F412-D62D-467C-A07B-E92D8BB742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1FD22484-7704-4602-BEA6-25E36C1692E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4BAC126-B3D0-4271-9B6C-CFC1A27E78C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1F0FC6C8-DCA4-47B0-B9BE-F53CA931E31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3F51D8F3-D00E-4DC3-951C-4B9E0AF565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6E81EF4-C1FB-4CB1-8828-9BBE8C146DD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3275C5ED-7C22-4E30-B2B0-12D704713C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E0C1F2E-11CD-4E0E-B967-D24D5416AFB1}" type="slidenum">
              <a:rPr lang="ru-RU" altLang="ru-RU" sz="1200">
                <a:solidFill>
                  <a:schemeClr val="tx1"/>
                </a:solidFill>
              </a:rPr>
              <a:pPr eaLnBrk="1" hangingPunct="1"/>
              <a:t>5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89091" name="Rectangle 7">
            <a:extLst>
              <a:ext uri="{FF2B5EF4-FFF2-40B4-BE49-F238E27FC236}">
                <a16:creationId xmlns:a16="http://schemas.microsoft.com/office/drawing/2014/main" id="{5FA3F376-A38E-40F3-A5DF-4BB7815B326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D7C28A8-FCCF-4D07-A32A-5EBE66D6ED73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5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89092" name="Rectangle 2">
            <a:extLst>
              <a:ext uri="{FF2B5EF4-FFF2-40B4-BE49-F238E27FC236}">
                <a16:creationId xmlns:a16="http://schemas.microsoft.com/office/drawing/2014/main" id="{D91F3EB4-C553-46F5-8DC7-BE3A815882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89093" name="Rectangle 3">
            <a:extLst>
              <a:ext uri="{FF2B5EF4-FFF2-40B4-BE49-F238E27FC236}">
                <a16:creationId xmlns:a16="http://schemas.microsoft.com/office/drawing/2014/main" id="{A65E72F7-1E38-49C6-87FC-EF5195BF54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1B1B9A0A-E834-4751-8F9A-B8A39568BC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873E0BB-36A0-4512-9468-BDA2F30B04F4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25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8307" name="Rectangle 7">
            <a:extLst>
              <a:ext uri="{FF2B5EF4-FFF2-40B4-BE49-F238E27FC236}">
                <a16:creationId xmlns:a16="http://schemas.microsoft.com/office/drawing/2014/main" id="{05755548-4355-4D1B-B215-5844F9D2839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C42E6CA-82CD-4797-AACB-35D87AA37C5C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25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8308" name="Rectangle 2">
            <a:extLst>
              <a:ext uri="{FF2B5EF4-FFF2-40B4-BE49-F238E27FC236}">
                <a16:creationId xmlns:a16="http://schemas.microsoft.com/office/drawing/2014/main" id="{33D7D251-EE40-4F07-90DF-D802CA72AD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8309" name="Rectangle 3">
            <a:extLst>
              <a:ext uri="{FF2B5EF4-FFF2-40B4-BE49-F238E27FC236}">
                <a16:creationId xmlns:a16="http://schemas.microsoft.com/office/drawing/2014/main" id="{EBC652D8-F600-44A9-B766-BB34FE18B1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:a16="http://schemas.microsoft.com/office/drawing/2014/main" id="{0A3986A0-3F84-4A40-971B-57346C764E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8EC7907-C9D3-407D-A9A9-EF6D7FAE9A42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26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9331" name="Rectangle 7">
            <a:extLst>
              <a:ext uri="{FF2B5EF4-FFF2-40B4-BE49-F238E27FC236}">
                <a16:creationId xmlns:a16="http://schemas.microsoft.com/office/drawing/2014/main" id="{8B3E493A-2CB5-4AEA-A9A9-F67B53E3170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8A71B24-EB2E-43C0-B9F8-6A484CD1C62B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26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9332" name="Rectangle 2">
            <a:extLst>
              <a:ext uri="{FF2B5EF4-FFF2-40B4-BE49-F238E27FC236}">
                <a16:creationId xmlns:a16="http://schemas.microsoft.com/office/drawing/2014/main" id="{BC91202C-10F5-4418-927C-936F34F614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9333" name="Rectangle 3">
            <a:extLst>
              <a:ext uri="{FF2B5EF4-FFF2-40B4-BE49-F238E27FC236}">
                <a16:creationId xmlns:a16="http://schemas.microsoft.com/office/drawing/2014/main" id="{DBC2953E-9D03-467A-8A72-8C43CF0D4A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zh-CN">
                <a:latin typeface="Arial" panose="020B0604020202020204" pitchFamily="34" charset="0"/>
              </a:rPr>
              <a:t>A long vector space query is like a disjunction: you have to consider documents with any of the words, and sum partial cosine similarities over the various terms.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E6CC1286-E795-4250-9883-25AA1B8730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F49252F-FC90-4A0D-A03E-65602C675658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27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100355" name="Rectangle 7">
            <a:extLst>
              <a:ext uri="{FF2B5EF4-FFF2-40B4-BE49-F238E27FC236}">
                <a16:creationId xmlns:a16="http://schemas.microsoft.com/office/drawing/2014/main" id="{A490A51E-E2CB-4315-9EF3-E096CD7B93B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6DC55E5-2BEF-49F1-A524-CBCA0C9892F7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27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100356" name="Rectangle 2">
            <a:extLst>
              <a:ext uri="{FF2B5EF4-FFF2-40B4-BE49-F238E27FC236}">
                <a16:creationId xmlns:a16="http://schemas.microsoft.com/office/drawing/2014/main" id="{B96EB967-DAE4-4870-B82A-6D01D57855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100357" name="Rectangle 3">
            <a:extLst>
              <a:ext uri="{FF2B5EF4-FFF2-40B4-BE49-F238E27FC236}">
                <a16:creationId xmlns:a16="http://schemas.microsoft.com/office/drawing/2014/main" id="{034F5F7B-C916-4F13-A9D5-F57067AAB1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>
            <a:extLst>
              <a:ext uri="{FF2B5EF4-FFF2-40B4-BE49-F238E27FC236}">
                <a16:creationId xmlns:a16="http://schemas.microsoft.com/office/drawing/2014/main" id="{C568C325-1284-4CE1-A1A4-482A6D83C8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Заметки 2">
            <a:extLst>
              <a:ext uri="{FF2B5EF4-FFF2-40B4-BE49-F238E27FC236}">
                <a16:creationId xmlns:a16="http://schemas.microsoft.com/office/drawing/2014/main" id="{590C89C2-6DE4-4CB1-BFA2-AE9C446F5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>
                <a:latin typeface="Arial" panose="020B0604020202020204" pitchFamily="34" charset="0"/>
              </a:rPr>
              <a:t>При работе с этим источником не определена левая граница, поэтому </a:t>
            </a:r>
          </a:p>
          <a:p>
            <a:r>
              <a:rPr lang="ru-RU" altLang="ru-RU">
                <a:latin typeface="Arial" panose="020B0604020202020204" pitchFamily="34" charset="0"/>
              </a:rPr>
              <a:t>приходится использовать статистические методы вычленения границы </a:t>
            </a:r>
          </a:p>
          <a:p>
            <a:r>
              <a:rPr lang="ru-RU" altLang="ru-RU">
                <a:latin typeface="Arial" panose="020B0604020202020204" pitchFamily="34" charset="0"/>
              </a:rPr>
              <a:t>словосочетания.</a:t>
            </a:r>
          </a:p>
        </p:txBody>
      </p:sp>
      <p:sp>
        <p:nvSpPr>
          <p:cNvPr id="101380" name="Номер слайда 3">
            <a:extLst>
              <a:ext uri="{FF2B5EF4-FFF2-40B4-BE49-F238E27FC236}">
                <a16:creationId xmlns:a16="http://schemas.microsoft.com/office/drawing/2014/main" id="{C8758D9C-4C9B-4855-BCC2-8170E499D4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B7E8624-4061-4C39-A7F5-F2D8A1B198F8}" type="slidenum">
              <a:rPr lang="ru-RU" altLang="ru-RU" sz="1200">
                <a:solidFill>
                  <a:schemeClr val="tx1"/>
                </a:solidFill>
              </a:rPr>
              <a:pPr eaLnBrk="1" hangingPunct="1"/>
              <a:t>56</a:t>
            </a:fld>
            <a:endParaRPr lang="ru-RU" alt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>
            <a:extLst>
              <a:ext uri="{FF2B5EF4-FFF2-40B4-BE49-F238E27FC236}">
                <a16:creationId xmlns:a16="http://schemas.microsoft.com/office/drawing/2014/main" id="{EDE381C8-0343-4ECE-9616-C4A658F1C4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Заметки 2">
            <a:extLst>
              <a:ext uri="{FF2B5EF4-FFF2-40B4-BE49-F238E27FC236}">
                <a16:creationId xmlns:a16="http://schemas.microsoft.com/office/drawing/2014/main" id="{903B3A9F-F249-4D33-AB67-707A51F3E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>
                <a:latin typeface="Arial" panose="020B0604020202020204" pitchFamily="34" charset="0"/>
              </a:rPr>
              <a:t>Проблема со словарями и любыми энциклопедиями в чрезмерной </a:t>
            </a:r>
          </a:p>
          <a:p>
            <a:r>
              <a:rPr lang="ru-RU" altLang="ru-RU">
                <a:latin typeface="Arial" panose="020B0604020202020204" pitchFamily="34" charset="0"/>
              </a:rPr>
              <a:t>академичности, и все же они часто содержат множество высокоточных </a:t>
            </a:r>
          </a:p>
          <a:p>
            <a:r>
              <a:rPr lang="ru-RU" altLang="ru-RU">
                <a:latin typeface="Arial" panose="020B0604020202020204" pitchFamily="34" charset="0"/>
              </a:rPr>
              <a:t>синонимов, но стараются исключать оценочные и просторечные переходы</a:t>
            </a:r>
          </a:p>
        </p:txBody>
      </p:sp>
      <p:sp>
        <p:nvSpPr>
          <p:cNvPr id="102404" name="Номер слайда 3">
            <a:extLst>
              <a:ext uri="{FF2B5EF4-FFF2-40B4-BE49-F238E27FC236}">
                <a16:creationId xmlns:a16="http://schemas.microsoft.com/office/drawing/2014/main" id="{FD949A8D-F6EC-4B69-BC2C-0DBD91DA0D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5EE3812-525C-4AF6-A058-F59C822834A7}" type="slidenum">
              <a:rPr lang="ru-RU" altLang="ru-RU" sz="1200">
                <a:solidFill>
                  <a:schemeClr val="tx1"/>
                </a:solidFill>
              </a:rPr>
              <a:pPr eaLnBrk="1" hangingPunct="1"/>
              <a:t>58</a:t>
            </a:fld>
            <a:endParaRPr lang="ru-RU" alt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B9022C8E-87C2-436C-86C0-146E55ADEE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26A8347-94AC-4960-9E4C-FD83646A0163}" type="slidenum">
              <a:rPr lang="ru-RU" altLang="ru-RU" sz="1200">
                <a:solidFill>
                  <a:schemeClr val="tx1"/>
                </a:solidFill>
              </a:rPr>
              <a:pPr eaLnBrk="1" hangingPunct="1"/>
              <a:t>6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0115" name="Rectangle 7">
            <a:extLst>
              <a:ext uri="{FF2B5EF4-FFF2-40B4-BE49-F238E27FC236}">
                <a16:creationId xmlns:a16="http://schemas.microsoft.com/office/drawing/2014/main" id="{53651D25-B76C-4292-AFC8-2929606C9AA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85B4031E-B820-4989-A430-226D4D22A82A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6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0116" name="Rectangle 2">
            <a:extLst>
              <a:ext uri="{FF2B5EF4-FFF2-40B4-BE49-F238E27FC236}">
                <a16:creationId xmlns:a16="http://schemas.microsoft.com/office/drawing/2014/main" id="{459AD12A-55E3-4B3D-9B0E-869E490BC1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0117" name="Rectangle 3">
            <a:extLst>
              <a:ext uri="{FF2B5EF4-FFF2-40B4-BE49-F238E27FC236}">
                <a16:creationId xmlns:a16="http://schemas.microsoft.com/office/drawing/2014/main" id="{52B9027B-1412-4001-AF96-8829053DAD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5393F0A0-B1A9-4668-86B9-913F188AC1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B8999D2-DC46-4BA4-9CBF-D1710266FAE6}" type="slidenum">
              <a:rPr lang="ru-RU" altLang="ru-RU" sz="1200">
                <a:solidFill>
                  <a:schemeClr val="tx1"/>
                </a:solidFill>
              </a:rPr>
              <a:pPr eaLnBrk="1" hangingPunct="1"/>
              <a:t>7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1139" name="Rectangle 7">
            <a:extLst>
              <a:ext uri="{FF2B5EF4-FFF2-40B4-BE49-F238E27FC236}">
                <a16:creationId xmlns:a16="http://schemas.microsoft.com/office/drawing/2014/main" id="{FB6F7854-1FCA-4BE7-8C33-E860281CD4B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200495B-12E8-4558-AC6B-D2C1A6EC54D8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7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1140" name="Rectangle 2">
            <a:extLst>
              <a:ext uri="{FF2B5EF4-FFF2-40B4-BE49-F238E27FC236}">
                <a16:creationId xmlns:a16="http://schemas.microsoft.com/office/drawing/2014/main" id="{74327A26-9143-4655-A66E-7A4F59BB43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1141" name="Rectangle 3">
            <a:extLst>
              <a:ext uri="{FF2B5EF4-FFF2-40B4-BE49-F238E27FC236}">
                <a16:creationId xmlns:a16="http://schemas.microsoft.com/office/drawing/2014/main" id="{34E61D29-CF9D-4F7A-ADC8-AAA1E84DBA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A80492E0-C24F-4A30-81C2-4CC148F86F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94A347-FCBB-45FE-8FCF-978CD3EBE421}" type="slidenum">
              <a:rPr lang="ru-RU" altLang="ru-RU" sz="1200">
                <a:solidFill>
                  <a:schemeClr val="tx1"/>
                </a:solidFill>
              </a:rPr>
              <a:pPr eaLnBrk="1" hangingPunct="1"/>
              <a:t>8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2163" name="Rectangle 7">
            <a:extLst>
              <a:ext uri="{FF2B5EF4-FFF2-40B4-BE49-F238E27FC236}">
                <a16:creationId xmlns:a16="http://schemas.microsoft.com/office/drawing/2014/main" id="{DDC1BAF4-80AC-4009-BE5B-A47D81F6ED0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146EBB3-44F7-4343-9DD7-66AF53B59868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8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2164" name="Rectangle 2">
            <a:extLst>
              <a:ext uri="{FF2B5EF4-FFF2-40B4-BE49-F238E27FC236}">
                <a16:creationId xmlns:a16="http://schemas.microsoft.com/office/drawing/2014/main" id="{51D1B9C0-4823-40B5-B741-5ABA792DD3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2165" name="Rectangle 3">
            <a:extLst>
              <a:ext uri="{FF2B5EF4-FFF2-40B4-BE49-F238E27FC236}">
                <a16:creationId xmlns:a16="http://schemas.microsoft.com/office/drawing/2014/main" id="{BFB5AB20-49E9-4C85-A629-0A320B9645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51EFE9CE-E644-473D-BF18-153A1AD1CC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0FA42D5-5043-478E-9E53-203BBE42AB9E}" type="slidenum">
              <a:rPr lang="ru-RU" altLang="ru-RU" sz="1200">
                <a:solidFill>
                  <a:schemeClr val="tx1"/>
                </a:solidFill>
              </a:rPr>
              <a:pPr eaLnBrk="1" hangingPunct="1"/>
              <a:t>19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3187" name="Rectangle 7">
            <a:extLst>
              <a:ext uri="{FF2B5EF4-FFF2-40B4-BE49-F238E27FC236}">
                <a16:creationId xmlns:a16="http://schemas.microsoft.com/office/drawing/2014/main" id="{2B71B2B2-B27C-4F9C-8909-60DEBDB65D3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4B1F63C-8CB3-4F96-93F4-07F1B03BCC09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19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3188" name="Rectangle 2">
            <a:extLst>
              <a:ext uri="{FF2B5EF4-FFF2-40B4-BE49-F238E27FC236}">
                <a16:creationId xmlns:a16="http://schemas.microsoft.com/office/drawing/2014/main" id="{4EABC688-7FB4-4207-A04A-0EA8175F13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3189" name="Rectangle 3">
            <a:extLst>
              <a:ext uri="{FF2B5EF4-FFF2-40B4-BE49-F238E27FC236}">
                <a16:creationId xmlns:a16="http://schemas.microsoft.com/office/drawing/2014/main" id="{9DA3DBDA-E32A-4DA5-B0A1-CDA4F9B931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zh-CN">
                <a:latin typeface="Arial" panose="020B0604020202020204" pitchFamily="34" charset="0"/>
              </a:rPr>
              <a:t>SMART: Cornell (Salton) IR system of 1970s to 1990s.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477EF8CD-B618-4B86-B448-88C149EB19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7ADF1FE-255F-4C7C-8666-801D274F6739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21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5235" name="Rectangle 7">
            <a:extLst>
              <a:ext uri="{FF2B5EF4-FFF2-40B4-BE49-F238E27FC236}">
                <a16:creationId xmlns:a16="http://schemas.microsoft.com/office/drawing/2014/main" id="{1AD78825-2396-4748-87E5-3DAF15F4210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2285E2B-3B10-4348-9918-3FB4BA3138FA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21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5236" name="Rectangle 2">
            <a:extLst>
              <a:ext uri="{FF2B5EF4-FFF2-40B4-BE49-F238E27FC236}">
                <a16:creationId xmlns:a16="http://schemas.microsoft.com/office/drawing/2014/main" id="{6CB41726-6D5C-4810-8BB5-3F4AC91B84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5237" name="Rectangle 3">
            <a:extLst>
              <a:ext uri="{FF2B5EF4-FFF2-40B4-BE49-F238E27FC236}">
                <a16:creationId xmlns:a16="http://schemas.microsoft.com/office/drawing/2014/main" id="{C49C4DE5-0B5D-4A0E-8550-B8BE1DDA23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zh-CN">
                <a:latin typeface="Arial" panose="020B0604020202020204" pitchFamily="34" charset="0"/>
              </a:rPr>
              <a:t>It’s harder for user to give negative feedback (absence of evidence is not evidence of absence). It’s also harder to use since relevant documents can often  form tight cluster, but non-relevant documents rarely do.</a:t>
            </a:r>
          </a:p>
        </p:txBody>
      </p:sp>
    </p:spTree>
    <p:extLst>
      <p:ext uri="{BB962C8B-B14F-4D97-AF65-F5344CB8AC3E}">
        <p14:creationId xmlns:p14="http://schemas.microsoft.com/office/powerpoint/2010/main" val="166170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76A944D2-39F7-4D46-892C-87A73D6550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FA72CD7-03F0-4F13-A584-BE6B4E43C7B8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22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4211" name="Rectangle 7">
            <a:extLst>
              <a:ext uri="{FF2B5EF4-FFF2-40B4-BE49-F238E27FC236}">
                <a16:creationId xmlns:a16="http://schemas.microsoft.com/office/drawing/2014/main" id="{D583EAD2-39BD-4C8A-89DF-FC9B1BA0D12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E043EA9-03F4-4A36-B939-1F9653108CA0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22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4212" name="Rectangle 2">
            <a:extLst>
              <a:ext uri="{FF2B5EF4-FFF2-40B4-BE49-F238E27FC236}">
                <a16:creationId xmlns:a16="http://schemas.microsoft.com/office/drawing/2014/main" id="{5B1197AB-9C5F-4FEF-AEE4-493E741796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4213" name="Rectangle 3">
            <a:extLst>
              <a:ext uri="{FF2B5EF4-FFF2-40B4-BE49-F238E27FC236}">
                <a16:creationId xmlns:a16="http://schemas.microsoft.com/office/drawing/2014/main" id="{C9293724-99A4-4722-BE6D-3F0E7AA67B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r>
              <a:rPr lang="en-US" altLang="zh-CN">
                <a:latin typeface="Arial" panose="020B0604020202020204" pitchFamily="34" charset="0"/>
              </a:rPr>
              <a:t>Just as we modified the query in the vector space model, we can also modify it here. I’m not aware of work that uses language model based Ir this way.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id="{9029504D-9853-4702-B284-C48E5053E3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4438F65-868C-4DC2-A0A8-5D65D1762B78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23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6259" name="Rectangle 7">
            <a:extLst>
              <a:ext uri="{FF2B5EF4-FFF2-40B4-BE49-F238E27FC236}">
                <a16:creationId xmlns:a16="http://schemas.microsoft.com/office/drawing/2014/main" id="{502EE5A5-B776-4121-8834-3EE0F474DDD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BFC578D-33E0-49F3-9946-4B964855340F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23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6260" name="Rectangle 2">
            <a:extLst>
              <a:ext uri="{FF2B5EF4-FFF2-40B4-BE49-F238E27FC236}">
                <a16:creationId xmlns:a16="http://schemas.microsoft.com/office/drawing/2014/main" id="{242B5D62-9ABE-47FB-8241-8F0687DC76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6261" name="Rectangle 3">
            <a:extLst>
              <a:ext uri="{FF2B5EF4-FFF2-40B4-BE49-F238E27FC236}">
                <a16:creationId xmlns:a16="http://schemas.microsoft.com/office/drawing/2014/main" id="{28A608E9-82B8-48DB-84EE-0C0E5F95E8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24559093-BA96-403B-84BA-F63AF8C21E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95E8CC-F513-4B3F-9BE3-C1EA85E4185A}" type="slidenum">
              <a:rPr lang="ru-RU" altLang="ru-RU" sz="1200">
                <a:solidFill>
                  <a:schemeClr val="tx1"/>
                </a:solidFill>
              </a:rPr>
              <a:pPr eaLnBrk="1" hangingPunct="1"/>
              <a:t>24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97283" name="Rectangle 7">
            <a:extLst>
              <a:ext uri="{FF2B5EF4-FFF2-40B4-BE49-F238E27FC236}">
                <a16:creationId xmlns:a16="http://schemas.microsoft.com/office/drawing/2014/main" id="{8C9C03DA-8E7C-4BF0-805A-F2B367126C3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 anchor="b"/>
          <a:lstStyle>
            <a:lvl1pPr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defTabSz="865188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defTabSz="865188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EABD93B-401F-4B75-80FE-E9C5268B33D5}" type="slidenum">
              <a:rPr lang="zh-CN" altLang="en-US" sz="1100">
                <a:solidFill>
                  <a:schemeClr val="tx1"/>
                </a:solidFill>
                <a:latin typeface="Lucida Sans" panose="020B0602030504020204" pitchFamily="34" charset="0"/>
                <a:cs typeface="Arial Unicode MS" pitchFamily="34" charset="-128"/>
              </a:rPr>
              <a:pPr algn="r" eaLnBrk="1" hangingPunct="1"/>
              <a:t>24</a:t>
            </a:fld>
            <a:endParaRPr lang="en-US" altLang="zh-CN" sz="1100">
              <a:solidFill>
                <a:schemeClr val="tx1"/>
              </a:solidFill>
              <a:latin typeface="Lucida Sans" panose="020B0602030504020204" pitchFamily="34" charset="0"/>
              <a:cs typeface="Arial Unicode MS" pitchFamily="34" charset="-128"/>
            </a:endParaRPr>
          </a:p>
        </p:txBody>
      </p:sp>
      <p:sp>
        <p:nvSpPr>
          <p:cNvPr id="97284" name="Rectangle 2">
            <a:extLst>
              <a:ext uri="{FF2B5EF4-FFF2-40B4-BE49-F238E27FC236}">
                <a16:creationId xmlns:a16="http://schemas.microsoft.com/office/drawing/2014/main" id="{ABC7CFF3-640E-46C1-BF7C-0856569DCF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2625"/>
            <a:ext cx="4548188" cy="3411538"/>
          </a:xfrm>
          <a:ln/>
        </p:spPr>
      </p:sp>
      <p:sp>
        <p:nvSpPr>
          <p:cNvPr id="97285" name="Rectangle 3">
            <a:extLst>
              <a:ext uri="{FF2B5EF4-FFF2-40B4-BE49-F238E27FC236}">
                <a16:creationId xmlns:a16="http://schemas.microsoft.com/office/drawing/2014/main" id="{DFA26B9B-056F-4B57-BABC-0F2578A2AA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21175"/>
            <a:ext cx="50292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83" tIns="45041" rIns="90083" bIns="45041"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1C9F250-0468-4519-8AA9-081984A85F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57501F-6B05-4DA6-9E23-021921225B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C88DA33-A61D-4327-9B61-4EFE807C5F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9BC8E7-66EF-472B-A928-3B6E3A87C1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253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320E6D-C1FB-4E01-AAE0-9DE6618986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E7FC0E-27D7-448C-B932-5007A16197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667133-BBAA-4CB0-8DA9-7A378B550D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9D6C4-E7D0-48D6-8FA5-FDE7CD44E7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042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568AA4-CE92-478B-A3EA-77C8FEB9BA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78772AD-AEDE-4CFF-9301-FA4B87D6E2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734B13-22EB-4CD6-968E-66C2178B9B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6F67DC-B4D5-48FC-9889-208F7B2C605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52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100CB8-F7BC-4CE9-883A-998789436B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BF2BD3E-077F-4670-9E74-AA351BE996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250FB4C-5054-44D9-A7F9-9878EA175F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4174BC-EBF7-40C9-BF64-3C668FEC25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815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936B83F-2A41-40DA-BDD1-BB87A238CD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600A4E2-DC11-4F68-9BE6-4AC579E512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EE50E8F-64F1-46E2-9997-95A2860386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7800E3-E175-4806-92F2-48BAAAE0EF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49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0D35F1-D361-4B94-8F62-F018F8BB7E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34AAE1-FEA9-4E30-BE82-4F29C07591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DE89D7-6F96-4194-B271-E9FB7E7128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C599C6-2FDE-4785-946A-176D65D0C8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0466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234CA63-CADF-4CD0-9D77-9AA92DD354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2924DC2-B0F0-41E0-979E-4E7470DFB4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EFAB124-B9FF-4D33-8DCA-63C21CC1D3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8710DB-42D0-4B7A-8D36-4E11206FEC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45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3A9EFE9-A2BE-4C10-A87C-B678ADAA69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95F519A-CC4F-46C7-99EB-369D3E2262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F1C629-18A5-4D34-8D7E-EF8EDBC093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E5ADE-6AF2-4092-A0DD-0302675D51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459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1B438B6-D007-4818-9AF3-CE013B1C60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BA59AB6-2FFF-4F3C-85EB-CEF05F37AF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93FBD1-3319-4FB0-BDD6-54BA2F4EB2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86C6A-5F6C-4AB4-899B-CDEB78B09F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362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7166D3-DCBC-4B0E-A490-5788ECF710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A44EDF-6CF9-46F3-905E-E816B3C202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E7BDC6-208C-4FDA-BE08-5B9DD784F5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975B86-0F9D-49AE-89AB-EC5AA5D02D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30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49CCCF-4BC8-4540-8617-4E232FF8DA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511E80-DB3A-4400-88A0-BFB57FE544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AB9E0E-9DC6-41EE-9650-71E52307DA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7B1CB6-0798-4EFA-BE1E-7EE32B4B6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508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D0DAA46-7E97-4371-B26A-90829A2DAE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BE93B48-6751-45FE-9FAF-9AE2D7B4DB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D2A368B-7A24-4D5F-804E-F8BC175A3D9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741C519-70B5-46F5-84B6-AB3BF47FE3D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9E4C51A-7D4F-4065-A43A-A297BE4E06E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066AB8A-B370-42A8-B81A-8B0BEBBE38C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1.png"/><Relationship Id="rId2" Type="http://schemas.microsoft.com/office/2007/relationships/media" Target="../media/media15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audio" Target="../media/media16.m4a"/><Relationship Id="rId7" Type="http://schemas.openxmlformats.org/officeDocument/2006/relationships/oleObject" Target="../embeddings/oleObject3.bin"/><Relationship Id="rId2" Type="http://schemas.microsoft.com/office/2007/relationships/media" Target="../media/media16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9.m4a"/><Relationship Id="rId7" Type="http://schemas.openxmlformats.org/officeDocument/2006/relationships/image" Target="../media/image14.wmf"/><Relationship Id="rId2" Type="http://schemas.microsoft.com/office/2007/relationships/media" Target="../media/media19.m4a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media42.m4a"/><Relationship Id="rId7" Type="http://schemas.openxmlformats.org/officeDocument/2006/relationships/image" Target="../media/image1.png"/><Relationship Id="rId2" Type="http://schemas.microsoft.com/office/2007/relationships/media" Target="../media/media42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1.m4a"/><Relationship Id="rId1" Type="http://schemas.microsoft.com/office/2007/relationships/media" Target="../media/media61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2.m4a"/><Relationship Id="rId1" Type="http://schemas.microsoft.com/office/2007/relationships/media" Target="../media/media62.m4a"/><Relationship Id="rId4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3.m4a"/><Relationship Id="rId1" Type="http://schemas.microsoft.com/office/2007/relationships/media" Target="../media/media63.m4a"/><Relationship Id="rId4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4.m4a"/><Relationship Id="rId1" Type="http://schemas.microsoft.com/office/2007/relationships/media" Target="../media/media64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5.m4a"/><Relationship Id="rId1" Type="http://schemas.microsoft.com/office/2007/relationships/media" Target="../media/media65.m4a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6.m4a"/><Relationship Id="rId1" Type="http://schemas.microsoft.com/office/2007/relationships/media" Target="../media/media66.m4a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7.m4a"/><Relationship Id="rId1" Type="http://schemas.microsoft.com/office/2007/relationships/media" Target="../media/media67.m4a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8.m4a"/><Relationship Id="rId1" Type="http://schemas.microsoft.com/office/2007/relationships/media" Target="../media/media68.m4a"/><Relationship Id="rId4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ordnet.ru/" TargetMode="Externa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inform.ru/pub/ruwordnet/index.htm" TargetMode="External"/><Relationship Id="rId2" Type="http://schemas.openxmlformats.org/officeDocument/2006/relationships/hyperlink" Target="http://www.labinform.ru/pub/ruthes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ruwordnet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97254ED-F554-4FFB-8730-8EA515A5271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>
                <a:solidFill>
                  <a:srgbClr val="800080"/>
                </a:solidFill>
              </a:rPr>
              <a:t>Расширение запроса</a:t>
            </a:r>
            <a:br>
              <a:rPr lang="ru-RU" altLang="ru-RU">
                <a:solidFill>
                  <a:srgbClr val="800080"/>
                </a:solidFill>
              </a:rPr>
            </a:br>
            <a:r>
              <a:rPr lang="ru-RU" altLang="ru-RU">
                <a:solidFill>
                  <a:srgbClr val="800080"/>
                </a:solidFill>
              </a:rPr>
              <a:t> при поиске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0FB0E61-1308-4869-9329-3A9E90E7E0D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Маннинг и др. Введение в информационный поиск, гл.9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29F6305-EAFB-4347-BE39-323125E262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3" descr="canine2.gif">
            <a:extLst>
              <a:ext uri="{FF2B5EF4-FFF2-40B4-BE49-F238E27FC236}">
                <a16:creationId xmlns:a16="http://schemas.microsoft.com/office/drawing/2014/main" id="{B058C7D7-A28A-43C1-AF4B-19869B154EC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6788" y="1752600"/>
            <a:ext cx="7210425" cy="4876800"/>
          </a:xfrm>
        </p:spPr>
      </p:pic>
      <p:sp>
        <p:nvSpPr>
          <p:cNvPr id="15363" name="Title 1">
            <a:extLst>
              <a:ext uri="{FF2B5EF4-FFF2-40B4-BE49-F238E27FC236}">
                <a16:creationId xmlns:a16="http://schemas.microsoft.com/office/drawing/2014/main" id="{0D890D41-E75F-4B0B-9AED-1632143AFF9D}"/>
              </a:ext>
            </a:extLst>
          </p:cNvPr>
          <p:cNvSpPr txBox="1">
            <a:spLocks/>
          </p:cNvSpPr>
          <p:nvPr/>
        </p:nvSpPr>
        <p:spPr bwMode="auto">
          <a:xfrm>
            <a:off x="685800" y="304800"/>
            <a:ext cx="80772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Выдача по запросу </a:t>
            </a:r>
            <a:r>
              <a:rPr lang="en-US" altLang="ru-RU" sz="3200" i="1"/>
              <a:t>canine</a:t>
            </a:r>
            <a:r>
              <a:rPr lang="ru-RU" altLang="ru-RU" sz="3200" i="1"/>
              <a:t>-2</a:t>
            </a:r>
            <a:r>
              <a:rPr lang="en-US" altLang="ru-RU"/>
              <a:t> </a:t>
            </a:r>
            <a:br>
              <a:rPr lang="en-US" altLang="ru-RU" sz="4000" i="1">
                <a:solidFill>
                  <a:schemeClr val="tx1"/>
                </a:solidFill>
                <a:latin typeface="Calibri" panose="020F0502020204030204" pitchFamily="34" charset="0"/>
                <a:ea typeface="Arial Unicode MS" pitchFamily="34" charset="-128"/>
              </a:rPr>
            </a:br>
            <a:r>
              <a:rPr lang="en-US" altLang="ru-RU" sz="1200">
                <a:solidFill>
                  <a:schemeClr val="tx1"/>
                </a:solidFill>
                <a:latin typeface="Calibri" panose="020F0502020204030204" pitchFamily="34" charset="0"/>
                <a:ea typeface="Arial Unicode MS" pitchFamily="34" charset="-128"/>
              </a:rPr>
              <a:t>source: Fernando Diaz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BCE35E6-7DE7-4B8A-ACD3-8BBB300BCD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56C0AA85-7FD0-4178-B991-B68AB84372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Пользователь выбирает релевантное</a:t>
            </a:r>
            <a:r>
              <a:rPr lang="ru-RU" altLang="ru-RU" sz="4000">
                <a:solidFill>
                  <a:srgbClr val="800080"/>
                </a:solidFill>
              </a:rPr>
              <a:t> </a:t>
            </a:r>
            <a:br>
              <a:rPr lang="ru-RU" altLang="ru-RU" sz="4000">
                <a:solidFill>
                  <a:srgbClr val="800080"/>
                </a:solidFill>
              </a:rPr>
            </a:br>
            <a:r>
              <a:rPr lang="en-US" altLang="ru-RU" sz="1400"/>
              <a:t> source: Fernando Diaz</a:t>
            </a:r>
          </a:p>
        </p:txBody>
      </p:sp>
      <p:pic>
        <p:nvPicPr>
          <p:cNvPr id="16387" name="Content Placeholder 3" descr="canine3.gif">
            <a:extLst>
              <a:ext uri="{FF2B5EF4-FFF2-40B4-BE49-F238E27FC236}">
                <a16:creationId xmlns:a16="http://schemas.microsoft.com/office/drawing/2014/main" id="{83AE255D-640C-4BE2-A041-D53E50900DB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100" y="1752600"/>
            <a:ext cx="7289800" cy="4876800"/>
          </a:xfr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9A56C17-DA8F-4F93-8C5E-EFF917FB13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A852E91-E171-4F3D-ABAB-3E7A2408E87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Результаты (</a:t>
            </a:r>
            <a:r>
              <a:rPr lang="en-US" altLang="ru-RU" sz="3200">
                <a:solidFill>
                  <a:srgbClr val="800080"/>
                </a:solidFill>
              </a:rPr>
              <a:t>relevance feedback)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en-US" altLang="ru-RU" sz="3200">
                <a:solidFill>
                  <a:srgbClr val="800080"/>
                </a:solidFill>
              </a:rPr>
              <a:t> source: Fernando Diaz</a:t>
            </a:r>
          </a:p>
        </p:txBody>
      </p:sp>
      <p:pic>
        <p:nvPicPr>
          <p:cNvPr id="17411" name="Content Placeholder 3" descr="canine4.gif">
            <a:extLst>
              <a:ext uri="{FF2B5EF4-FFF2-40B4-BE49-F238E27FC236}">
                <a16:creationId xmlns:a16="http://schemas.microsoft.com/office/drawing/2014/main" id="{D87E496D-2AFF-4FEA-9E83-1B7239D9565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2188" y="1752600"/>
            <a:ext cx="7159625" cy="4876800"/>
          </a:xfr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CA13EC6-C1A7-40FC-96CC-3E8D9811BA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7C25394F-5109-4BED-86DE-5A86A22017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Начальный запрос и результаты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FC3F20E6-5554-435A-AD51-E98C99BB33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9388" y="1052513"/>
            <a:ext cx="8713787" cy="5500687"/>
          </a:xfrm>
        </p:spPr>
        <p:txBody>
          <a:bodyPr/>
          <a:lstStyle/>
          <a:p>
            <a:pPr eaLnBrk="1" hangingPunct="1"/>
            <a:r>
              <a:rPr lang="ru-RU" altLang="ru-RU" sz="2400"/>
              <a:t>Запрос</a:t>
            </a:r>
            <a:r>
              <a:rPr lang="en-US" altLang="ru-RU" sz="2400"/>
              <a:t>: </a:t>
            </a:r>
            <a:r>
              <a:rPr lang="en-US" altLang="ru-RU" sz="2400" i="1"/>
              <a:t>New space satellite applications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1. 0.539, 08/13/91, </a:t>
            </a:r>
            <a:r>
              <a:rPr lang="en-US" altLang="ru-RU" sz="2000">
                <a:solidFill>
                  <a:srgbClr val="0000FF"/>
                </a:solidFill>
              </a:rPr>
              <a:t>NASA Hasn’t Scrapped Imaging Spectrometer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2. 0.533, 07/09/91, </a:t>
            </a:r>
            <a:r>
              <a:rPr lang="en-US" altLang="ru-RU" sz="2000">
                <a:solidFill>
                  <a:srgbClr val="0000FF"/>
                </a:solidFill>
              </a:rPr>
              <a:t>NASA Scratches Environment Gear From Satellite Plan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3. 0.528, 04/04/90, </a:t>
            </a:r>
            <a:r>
              <a:rPr lang="en-US" altLang="ru-RU" sz="2000">
                <a:solidFill>
                  <a:srgbClr val="0000FF"/>
                </a:solidFill>
              </a:rPr>
              <a:t>Science Panel Backs NASA Satellite Plan, But Urges Launches of Smaller Probes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4. 0.526, 09/09/91, </a:t>
            </a:r>
            <a:r>
              <a:rPr lang="en-US" altLang="ru-RU" sz="2000">
                <a:solidFill>
                  <a:srgbClr val="0000FF"/>
                </a:solidFill>
              </a:rPr>
              <a:t>A NASA Satellite Project Accomplishes Incredible Feat: Staying Within Budget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5. 0.525, 07/24/90, </a:t>
            </a:r>
            <a:r>
              <a:rPr lang="en-US" altLang="ru-RU" sz="2000">
                <a:solidFill>
                  <a:srgbClr val="0000FF"/>
                </a:solidFill>
              </a:rPr>
              <a:t>Scientist Who Exposed Global Warming Proposes Satellites for Climate Research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6. 0.524, 08/22/90, </a:t>
            </a:r>
            <a:r>
              <a:rPr lang="en-US" altLang="ru-RU" sz="2000">
                <a:solidFill>
                  <a:srgbClr val="0000FF"/>
                </a:solidFill>
              </a:rPr>
              <a:t>Report Provides Support for the Critics Of Using Big Satellites to Study Climate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7. 0.516, 04/13/87, </a:t>
            </a:r>
            <a:r>
              <a:rPr lang="en-US" altLang="ru-RU" sz="2000">
                <a:solidFill>
                  <a:srgbClr val="0000FF"/>
                </a:solidFill>
              </a:rPr>
              <a:t>Arianespace Receives Satellite Launch Pact  From Telesat Canada</a:t>
            </a:r>
          </a:p>
          <a:p>
            <a:pPr lvl="1" eaLnBrk="1" hangingPunct="1">
              <a:buFontTx/>
              <a:buNone/>
            </a:pPr>
            <a:r>
              <a:rPr lang="en-US" altLang="ru-RU" sz="2000"/>
              <a:t>8. 0.509, 12/02/87, </a:t>
            </a:r>
            <a:r>
              <a:rPr lang="en-US" altLang="ru-RU" sz="2000">
                <a:solidFill>
                  <a:srgbClr val="0000FF"/>
                </a:solidFill>
              </a:rPr>
              <a:t>Telecommunications Tale of Two Companies</a:t>
            </a:r>
          </a:p>
          <a:p>
            <a:pPr eaLnBrk="1" hangingPunct="1"/>
            <a:r>
              <a:rPr lang="ru-RU" altLang="ru-RU" sz="2000" b="1"/>
              <a:t>Пользователь отмечает релевантные результаты отметкой</a:t>
            </a:r>
            <a:r>
              <a:rPr lang="en-US" altLang="ru-RU" sz="2000" b="1"/>
              <a:t> “+”.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63834358-D535-4C93-A84D-1E9BFABB07F0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976438"/>
            <a:ext cx="363538" cy="3509962"/>
            <a:chOff x="762000" y="2133600"/>
            <a:chExt cx="364202" cy="3738265"/>
          </a:xfrm>
        </p:grpSpPr>
        <p:sp>
          <p:nvSpPr>
            <p:cNvPr id="18438" name="TextBox 3">
              <a:extLst>
                <a:ext uri="{FF2B5EF4-FFF2-40B4-BE49-F238E27FC236}">
                  <a16:creationId xmlns:a16="http://schemas.microsoft.com/office/drawing/2014/main" id="{DFA8A772-4997-4FD4-B6DF-7F213BF483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000" y="2133600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A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+</a:t>
              </a:r>
            </a:p>
          </p:txBody>
        </p:sp>
        <p:sp>
          <p:nvSpPr>
            <p:cNvPr id="18439" name="TextBox 4">
              <a:extLst>
                <a:ext uri="{FF2B5EF4-FFF2-40B4-BE49-F238E27FC236}">
                  <a16:creationId xmlns:a16="http://schemas.microsoft.com/office/drawing/2014/main" id="{C2CE1160-18FC-4DA9-9CB6-D800AC2C08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000" y="2433935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A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+</a:t>
              </a:r>
            </a:p>
          </p:txBody>
        </p:sp>
        <p:sp>
          <p:nvSpPr>
            <p:cNvPr id="18440" name="TextBox 5">
              <a:extLst>
                <a:ext uri="{FF2B5EF4-FFF2-40B4-BE49-F238E27FC236}">
                  <a16:creationId xmlns:a16="http://schemas.microsoft.com/office/drawing/2014/main" id="{91269AB0-B4EC-44EB-A678-B67F49E094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000" y="5410200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A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+</a:t>
              </a:r>
            </a:p>
          </p:txBody>
        </p:sp>
      </p:grpSp>
      <p:sp>
        <p:nvSpPr>
          <p:cNvPr id="18437" name="TextBox 8">
            <a:extLst>
              <a:ext uri="{FF2B5EF4-FFF2-40B4-BE49-F238E27FC236}">
                <a16:creationId xmlns:a16="http://schemas.microsoft.com/office/drawing/2014/main" id="{FA513320-20C8-437E-9B8D-A5F7CD4AD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EBF3E5A-056C-46A3-86A0-1F9350817F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2040CB2-74B5-45B2-815F-A244725CED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079500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Расширенные запрос после </a:t>
            </a:r>
            <a:br>
              <a:rPr lang="ru-RU" altLang="ru-RU" sz="3200">
                <a:solidFill>
                  <a:srgbClr val="800080"/>
                </a:solidFill>
              </a:rPr>
            </a:br>
            <a:r>
              <a:rPr lang="en-US" altLang="ru-RU" sz="3200">
                <a:solidFill>
                  <a:srgbClr val="800080"/>
                </a:solidFill>
              </a:rPr>
              <a:t>relevance feedback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A44E3CD7-6E78-47DF-BC88-A66074956D8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2.074</a:t>
            </a:r>
            <a:r>
              <a:rPr lang="en-US" altLang="ru-RU"/>
              <a:t> new 	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15.106</a:t>
            </a:r>
            <a:r>
              <a:rPr lang="en-US" altLang="ru-RU"/>
              <a:t> space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30.816</a:t>
            </a:r>
            <a:r>
              <a:rPr lang="en-US" altLang="ru-RU"/>
              <a:t> satellite 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5.660</a:t>
            </a:r>
            <a:r>
              <a:rPr lang="en-US" altLang="ru-RU"/>
              <a:t> application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5.991</a:t>
            </a:r>
            <a:r>
              <a:rPr lang="en-US" altLang="ru-RU"/>
              <a:t> nasa 	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5.196</a:t>
            </a:r>
            <a:r>
              <a:rPr lang="en-US" altLang="ru-RU"/>
              <a:t> eos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4.196</a:t>
            </a:r>
            <a:r>
              <a:rPr lang="en-US" altLang="ru-RU"/>
              <a:t> launch 		</a:t>
            </a:r>
            <a:r>
              <a:rPr lang="en-US" altLang="ru-RU">
                <a:solidFill>
                  <a:srgbClr val="00B050"/>
                </a:solidFill>
              </a:rPr>
              <a:t>3.972</a:t>
            </a:r>
            <a:r>
              <a:rPr lang="en-US" altLang="ru-RU"/>
              <a:t> aster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3.516</a:t>
            </a:r>
            <a:r>
              <a:rPr lang="en-US" altLang="ru-RU"/>
              <a:t> instrument 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3.446</a:t>
            </a:r>
            <a:r>
              <a:rPr lang="en-US" altLang="ru-RU"/>
              <a:t> arianespace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3.004</a:t>
            </a:r>
            <a:r>
              <a:rPr lang="en-US" altLang="ru-RU"/>
              <a:t> bundespost 	</a:t>
            </a:r>
            <a:r>
              <a:rPr lang="en-US" altLang="ru-RU">
                <a:solidFill>
                  <a:srgbClr val="00B050"/>
                </a:solidFill>
              </a:rPr>
              <a:t>2.806</a:t>
            </a:r>
            <a:r>
              <a:rPr lang="en-US" altLang="ru-RU"/>
              <a:t> ss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2.790</a:t>
            </a:r>
            <a:r>
              <a:rPr lang="en-US" altLang="ru-RU"/>
              <a:t> rocket 	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2.053</a:t>
            </a:r>
            <a:r>
              <a:rPr lang="en-US" altLang="ru-RU"/>
              <a:t> scientist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2.003</a:t>
            </a:r>
            <a:r>
              <a:rPr lang="en-US" altLang="ru-RU"/>
              <a:t> broadcast 	</a:t>
            </a:r>
            <a:r>
              <a:rPr lang="ru-RU" altLang="ru-RU"/>
              <a:t>	</a:t>
            </a:r>
            <a:r>
              <a:rPr lang="en-US" altLang="ru-RU">
                <a:solidFill>
                  <a:srgbClr val="00B050"/>
                </a:solidFill>
              </a:rPr>
              <a:t>1.172</a:t>
            </a:r>
            <a:r>
              <a:rPr lang="en-US" altLang="ru-RU"/>
              <a:t> earth</a:t>
            </a:r>
          </a:p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0.836</a:t>
            </a:r>
            <a:r>
              <a:rPr lang="en-US" altLang="ru-RU"/>
              <a:t> oil 			</a:t>
            </a:r>
            <a:r>
              <a:rPr lang="en-US" altLang="ru-RU">
                <a:solidFill>
                  <a:srgbClr val="00B050"/>
                </a:solidFill>
              </a:rPr>
              <a:t>0.646</a:t>
            </a:r>
            <a:r>
              <a:rPr lang="en-US" altLang="ru-RU"/>
              <a:t> measure</a:t>
            </a:r>
          </a:p>
        </p:txBody>
      </p:sp>
      <p:sp>
        <p:nvSpPr>
          <p:cNvPr id="19460" name="TextBox 4">
            <a:extLst>
              <a:ext uri="{FF2B5EF4-FFF2-40B4-BE49-F238E27FC236}">
                <a16:creationId xmlns:a16="http://schemas.microsoft.com/office/drawing/2014/main" id="{042CB092-A635-4D2E-9DC6-F158BC444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197372A-2ED7-445D-A857-77854456B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>
            <a:extLst>
              <a:ext uri="{FF2B5EF4-FFF2-40B4-BE49-F238E27FC236}">
                <a16:creationId xmlns:a16="http://schemas.microsoft.com/office/drawing/2014/main" id="{1D605FF4-606B-4D9E-AFD9-A2465B08E6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8229600" cy="647700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Ключевое понятие</a:t>
            </a:r>
            <a:r>
              <a:rPr lang="en-US" altLang="ru-RU" sz="3200">
                <a:solidFill>
                  <a:srgbClr val="800080"/>
                </a:solidFill>
              </a:rPr>
              <a:t>: </a:t>
            </a:r>
            <a:r>
              <a:rPr lang="ru-RU" altLang="ru-RU" sz="3200">
                <a:solidFill>
                  <a:srgbClr val="800080"/>
                </a:solidFill>
              </a:rPr>
              <a:t>центроид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1028" name="Content Placeholder 2">
            <a:extLst>
              <a:ext uri="{FF2B5EF4-FFF2-40B4-BE49-F238E27FC236}">
                <a16:creationId xmlns:a16="http://schemas.microsoft.com/office/drawing/2014/main" id="{76094299-6C0E-4A99-A6B2-7E3C2C9E56C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412875"/>
            <a:ext cx="8229600" cy="5140325"/>
          </a:xfrm>
        </p:spPr>
        <p:txBody>
          <a:bodyPr/>
          <a:lstStyle/>
          <a:p>
            <a:pPr eaLnBrk="1" hangingPunct="1"/>
            <a:r>
              <a:rPr lang="ru-RU" altLang="ru-RU"/>
              <a:t>Центроид – это центр масс совокупности точек</a:t>
            </a:r>
            <a:endParaRPr lang="en-US" altLang="ru-RU"/>
          </a:p>
          <a:p>
            <a:pPr eaLnBrk="1" hangingPunct="1"/>
            <a:r>
              <a:rPr lang="ru-RU" altLang="ru-RU">
                <a:solidFill>
                  <a:srgbClr val="C00000"/>
                </a:solidFill>
              </a:rPr>
              <a:t>Документы – это точки в многомерном пространстве</a:t>
            </a:r>
            <a:endParaRPr lang="en-US" altLang="ru-RU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/>
              <a:t>Определение</a:t>
            </a:r>
            <a:r>
              <a:rPr lang="en-US" altLang="ru-RU"/>
              <a:t>: </a:t>
            </a:r>
            <a:r>
              <a:rPr lang="ru-RU" altLang="ru-RU"/>
              <a:t>Центроид</a:t>
            </a:r>
            <a:endParaRPr lang="en-US" altLang="ru-RU"/>
          </a:p>
          <a:p>
            <a:pPr eaLnBrk="1" hangingPunct="1">
              <a:buFontTx/>
              <a:buNone/>
            </a:pPr>
            <a:endParaRPr lang="en-US" altLang="ru-RU"/>
          </a:p>
          <a:p>
            <a:pPr eaLnBrk="1" hangingPunct="1"/>
            <a:endParaRPr lang="en-US" altLang="ru-RU"/>
          </a:p>
          <a:p>
            <a:pPr eaLnBrk="1" hangingPunct="1">
              <a:buFontTx/>
              <a:buNone/>
            </a:pPr>
            <a:r>
              <a:rPr lang="ru-RU" altLang="ru-RU"/>
              <a:t>где</a:t>
            </a:r>
            <a:r>
              <a:rPr lang="en-US" altLang="ru-RU"/>
              <a:t> C </a:t>
            </a:r>
            <a:r>
              <a:rPr lang="ru-RU" altLang="ru-RU"/>
              <a:t>– множество документов</a:t>
            </a:r>
            <a:r>
              <a:rPr lang="en-US" altLang="ru-RU"/>
              <a:t>.</a:t>
            </a:r>
          </a:p>
        </p:txBody>
      </p:sp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70B61E8A-E516-48C9-B136-8C48EDDAC4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48038" y="4221163"/>
          <a:ext cx="2987675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5" imgW="1054100" imgH="419100" progId="Equation.3">
                  <p:embed/>
                </p:oleObj>
              </mc:Choice>
              <mc:Fallback>
                <p:oleObj name="Equation" r:id="rId5" imgW="1054100" imgH="4191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221163"/>
                        <a:ext cx="2987675" cy="1189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Box 5">
            <a:extLst>
              <a:ext uri="{FF2B5EF4-FFF2-40B4-BE49-F238E27FC236}">
                <a16:creationId xmlns:a16="http://schemas.microsoft.com/office/drawing/2014/main" id="{C5AA2ACE-0110-431D-9BA7-2B47E1365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8EFD964-29A3-4826-9D9F-84CAF565078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>
            <a:extLst>
              <a:ext uri="{FF2B5EF4-FFF2-40B4-BE49-F238E27FC236}">
                <a16:creationId xmlns:a16="http://schemas.microsoft.com/office/drawing/2014/main" id="{0B70AF68-7595-4E71-8855-D7BCD67A1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765175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Алгоритм Роккьо (</a:t>
            </a:r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Rocchio</a:t>
            </a:r>
            <a:r>
              <a:rPr lang="ru-RU" altLang="zh-CN" sz="3200">
                <a:solidFill>
                  <a:srgbClr val="800080"/>
                </a:solidFill>
              </a:rPr>
              <a:t>)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2053" name="Content Placeholder 2">
            <a:extLst>
              <a:ext uri="{FF2B5EF4-FFF2-40B4-BE49-F238E27FC236}">
                <a16:creationId xmlns:a16="http://schemas.microsoft.com/office/drawing/2014/main" id="{9D50AB8F-858D-4735-B165-6922D81416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9388" y="836613"/>
            <a:ext cx="8785225" cy="5716587"/>
          </a:xfrm>
        </p:spPr>
        <p:txBody>
          <a:bodyPr/>
          <a:lstStyle/>
          <a:p>
            <a:pPr eaLnBrk="1" hangingPunct="1"/>
            <a:r>
              <a:rPr lang="ru-RU" altLang="ru-RU" sz="2800"/>
              <a:t>Алгоритм</a:t>
            </a:r>
            <a:r>
              <a:rPr lang="en-US" altLang="ru-RU" sz="2800"/>
              <a:t> Rocchio </a:t>
            </a:r>
            <a:r>
              <a:rPr lang="ru-RU" altLang="ru-RU" sz="2800"/>
              <a:t>использует векторное пространства найти наилучший запрос на основе пользовательской разметки</a:t>
            </a:r>
            <a:endParaRPr lang="en-US" altLang="ru-RU" sz="2800"/>
          </a:p>
          <a:p>
            <a:pPr eaLnBrk="1" hangingPunct="1"/>
            <a:r>
              <a:rPr lang="en-US" altLang="ru-RU" sz="2800">
                <a:solidFill>
                  <a:srgbClr val="C00000"/>
                </a:solidFill>
              </a:rPr>
              <a:t>Rocchio </a:t>
            </a:r>
            <a:r>
              <a:rPr lang="ru-RU" altLang="ru-RU" sz="2800">
                <a:solidFill>
                  <a:srgbClr val="C00000"/>
                </a:solidFill>
              </a:rPr>
              <a:t>ищет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>
                <a:solidFill>
                  <a:srgbClr val="C00000"/>
                </a:solidFill>
              </a:rPr>
              <a:t>запрос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en-US" altLang="ru-RU" sz="2800" i="1">
                <a:solidFill>
                  <a:srgbClr val="C00000"/>
                </a:solidFill>
              </a:rPr>
              <a:t>q</a:t>
            </a:r>
            <a:r>
              <a:rPr lang="en-US" altLang="ru-RU" sz="2800" i="1" baseline="-25000">
                <a:solidFill>
                  <a:srgbClr val="C00000"/>
                </a:solidFill>
              </a:rPr>
              <a:t>opt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>
                <a:solidFill>
                  <a:srgbClr val="C00000"/>
                </a:solidFill>
              </a:rPr>
              <a:t>, который максимизирует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endParaRPr lang="ru-RU" altLang="ru-RU" sz="2800"/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400"/>
              <a:t>Пытается отделить релевантные и нерелевантные документы</a:t>
            </a:r>
            <a:endParaRPr lang="en-US" altLang="ru-RU" sz="2400"/>
          </a:p>
          <a:p>
            <a:pPr eaLnBrk="1" hangingPunct="1"/>
            <a:endParaRPr lang="ru-RU" altLang="ru-RU" sz="2800">
              <a:solidFill>
                <a:srgbClr val="C00000"/>
              </a:solidFill>
            </a:endParaRPr>
          </a:p>
          <a:p>
            <a:pPr eaLnBrk="1" hangingPunct="1"/>
            <a:endParaRPr lang="ru-RU" altLang="ru-RU" sz="280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Проблема: мы не знаем все релевантные документы</a:t>
            </a:r>
            <a:endParaRPr lang="en-US" altLang="ru-RU" sz="2800">
              <a:solidFill>
                <a:srgbClr val="C00000"/>
              </a:solidFill>
            </a:endParaRPr>
          </a:p>
        </p:txBody>
      </p:sp>
      <p:cxnSp>
        <p:nvCxnSpPr>
          <p:cNvPr id="2054" name="Straight Arrow Connector 4">
            <a:extLst>
              <a:ext uri="{FF2B5EF4-FFF2-40B4-BE49-F238E27FC236}">
                <a16:creationId xmlns:a16="http://schemas.microsoft.com/office/drawing/2014/main" id="{453CE0B8-4114-43CA-9868-50AD6E2F45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95800" y="2667000"/>
            <a:ext cx="228600" cy="158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11C4F813-360D-4803-8105-A161C51824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7088" y="3213100"/>
          <a:ext cx="665321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5" imgW="3035300" imgH="393700" progId="Equation.3">
                  <p:embed/>
                </p:oleObj>
              </mc:Choice>
              <mc:Fallback>
                <p:oleObj name="Equation" r:id="rId5" imgW="30353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213100"/>
                        <a:ext cx="6653212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4">
            <a:extLst>
              <a:ext uri="{FF2B5EF4-FFF2-40B4-BE49-F238E27FC236}">
                <a16:creationId xmlns:a16="http://schemas.microsoft.com/office/drawing/2014/main" id="{89F860F1-D12C-4F15-A924-673E6CCE7D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9975" y="4797425"/>
          <a:ext cx="4867275" cy="124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Equation" r:id="rId7" imgW="1790700" imgH="457200" progId="Equation.3">
                  <p:embed/>
                </p:oleObj>
              </mc:Choice>
              <mc:Fallback>
                <p:oleObj name="Equation" r:id="rId7" imgW="1790700" imgH="457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797425"/>
                        <a:ext cx="4867275" cy="1243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TextBox 7">
            <a:extLst>
              <a:ext uri="{FF2B5EF4-FFF2-40B4-BE49-F238E27FC236}">
                <a16:creationId xmlns:a16="http://schemas.microsoft.com/office/drawing/2014/main" id="{4FCA2736-6272-4401-85D2-CFDAA7E9C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04B23BA-A5CF-4885-A35B-1966BC789F2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2">
            <a:extLst>
              <a:ext uri="{FF2B5EF4-FFF2-40B4-BE49-F238E27FC236}">
                <a16:creationId xmlns:a16="http://schemas.microsoft.com/office/drawing/2014/main" id="{1C536388-384A-443D-B365-C43E7BF8EF69}"/>
              </a:ext>
            </a:extLst>
          </p:cNvPr>
          <p:cNvSpPr>
            <a:spLocks/>
          </p:cNvSpPr>
          <p:nvPr/>
        </p:nvSpPr>
        <p:spPr bwMode="auto">
          <a:xfrm>
            <a:off x="928688" y="1616075"/>
            <a:ext cx="6234112" cy="4430713"/>
          </a:xfrm>
          <a:custGeom>
            <a:avLst/>
            <a:gdLst>
              <a:gd name="T0" fmla="*/ 2147483647 w 3927"/>
              <a:gd name="T1" fmla="*/ 2147483647 h 2791"/>
              <a:gd name="T2" fmla="*/ 2147483647 w 3927"/>
              <a:gd name="T3" fmla="*/ 2147483647 h 2791"/>
              <a:gd name="T4" fmla="*/ 2147483647 w 3927"/>
              <a:gd name="T5" fmla="*/ 2147483647 h 2791"/>
              <a:gd name="T6" fmla="*/ 2147483647 w 3927"/>
              <a:gd name="T7" fmla="*/ 2147483647 h 2791"/>
              <a:gd name="T8" fmla="*/ 2147483647 w 3927"/>
              <a:gd name="T9" fmla="*/ 2147483647 h 2791"/>
              <a:gd name="T10" fmla="*/ 2147483647 w 3927"/>
              <a:gd name="T11" fmla="*/ 2147483647 h 2791"/>
              <a:gd name="T12" fmla="*/ 2147483647 w 3927"/>
              <a:gd name="T13" fmla="*/ 2147483647 h 2791"/>
              <a:gd name="T14" fmla="*/ 2147483647 w 3927"/>
              <a:gd name="T15" fmla="*/ 2147483647 h 2791"/>
              <a:gd name="T16" fmla="*/ 2147483647 w 3927"/>
              <a:gd name="T17" fmla="*/ 2147483647 h 2791"/>
              <a:gd name="T18" fmla="*/ 2147483647 w 3927"/>
              <a:gd name="T19" fmla="*/ 2147483647 h 2791"/>
              <a:gd name="T20" fmla="*/ 2147483647 w 3927"/>
              <a:gd name="T21" fmla="*/ 2147483647 h 2791"/>
              <a:gd name="T22" fmla="*/ 2147483647 w 3927"/>
              <a:gd name="T23" fmla="*/ 2147483647 h 2791"/>
              <a:gd name="T24" fmla="*/ 2147483647 w 3927"/>
              <a:gd name="T25" fmla="*/ 2147483647 h 2791"/>
              <a:gd name="T26" fmla="*/ 2147483647 w 3927"/>
              <a:gd name="T27" fmla="*/ 2147483647 h 2791"/>
              <a:gd name="T28" fmla="*/ 2147483647 w 3927"/>
              <a:gd name="T29" fmla="*/ 2147483647 h 2791"/>
              <a:gd name="T30" fmla="*/ 2147483647 w 3927"/>
              <a:gd name="T31" fmla="*/ 2147483647 h 2791"/>
              <a:gd name="T32" fmla="*/ 2147483647 w 3927"/>
              <a:gd name="T33" fmla="*/ 2147483647 h 2791"/>
              <a:gd name="T34" fmla="*/ 2147483647 w 3927"/>
              <a:gd name="T35" fmla="*/ 2147483647 h 2791"/>
              <a:gd name="T36" fmla="*/ 2147483647 w 3927"/>
              <a:gd name="T37" fmla="*/ 2147483647 h 2791"/>
              <a:gd name="T38" fmla="*/ 2147483647 w 3927"/>
              <a:gd name="T39" fmla="*/ 2147483647 h 2791"/>
              <a:gd name="T40" fmla="*/ 2147483647 w 3927"/>
              <a:gd name="T41" fmla="*/ 2147483647 h 2791"/>
              <a:gd name="T42" fmla="*/ 2147483647 w 3927"/>
              <a:gd name="T43" fmla="*/ 2147483647 h 2791"/>
              <a:gd name="T44" fmla="*/ 2147483647 w 3927"/>
              <a:gd name="T45" fmla="*/ 2147483647 h 2791"/>
              <a:gd name="T46" fmla="*/ 2147483647 w 3927"/>
              <a:gd name="T47" fmla="*/ 2147483647 h 2791"/>
              <a:gd name="T48" fmla="*/ 2147483647 w 3927"/>
              <a:gd name="T49" fmla="*/ 2147483647 h 2791"/>
              <a:gd name="T50" fmla="*/ 2147483647 w 3927"/>
              <a:gd name="T51" fmla="*/ 2147483647 h 2791"/>
              <a:gd name="T52" fmla="*/ 2147483647 w 3927"/>
              <a:gd name="T53" fmla="*/ 2147483647 h 2791"/>
              <a:gd name="T54" fmla="*/ 2147483647 w 3927"/>
              <a:gd name="T55" fmla="*/ 2147483647 h 2791"/>
              <a:gd name="T56" fmla="*/ 2147483647 w 3927"/>
              <a:gd name="T57" fmla="*/ 2147483647 h 2791"/>
              <a:gd name="T58" fmla="*/ 2147483647 w 3927"/>
              <a:gd name="T59" fmla="*/ 2147483647 h 2791"/>
              <a:gd name="T60" fmla="*/ 2147483647 w 3927"/>
              <a:gd name="T61" fmla="*/ 2147483647 h 2791"/>
              <a:gd name="T62" fmla="*/ 2147483647 w 3927"/>
              <a:gd name="T63" fmla="*/ 2147483647 h 2791"/>
              <a:gd name="T64" fmla="*/ 2147483647 w 3927"/>
              <a:gd name="T65" fmla="*/ 2147483647 h 2791"/>
              <a:gd name="T66" fmla="*/ 2147483647 w 3927"/>
              <a:gd name="T67" fmla="*/ 2147483647 h 2791"/>
              <a:gd name="T68" fmla="*/ 2147483647 w 3927"/>
              <a:gd name="T69" fmla="*/ 2147483647 h 2791"/>
              <a:gd name="T70" fmla="*/ 2147483647 w 3927"/>
              <a:gd name="T71" fmla="*/ 2147483647 h 2791"/>
              <a:gd name="T72" fmla="*/ 2147483647 w 3927"/>
              <a:gd name="T73" fmla="*/ 2147483647 h 2791"/>
              <a:gd name="T74" fmla="*/ 2147483647 w 3927"/>
              <a:gd name="T75" fmla="*/ 2147483647 h 2791"/>
              <a:gd name="T76" fmla="*/ 2147483647 w 3927"/>
              <a:gd name="T77" fmla="*/ 2147483647 h 2791"/>
              <a:gd name="T78" fmla="*/ 2147483647 w 3927"/>
              <a:gd name="T79" fmla="*/ 2147483647 h 2791"/>
              <a:gd name="T80" fmla="*/ 2147483647 w 3927"/>
              <a:gd name="T81" fmla="*/ 2147483647 h 2791"/>
              <a:gd name="T82" fmla="*/ 2147483647 w 3927"/>
              <a:gd name="T83" fmla="*/ 2147483647 h 2791"/>
              <a:gd name="T84" fmla="*/ 2147483647 w 3927"/>
              <a:gd name="T85" fmla="*/ 2147483647 h 2791"/>
              <a:gd name="T86" fmla="*/ 2147483647 w 3927"/>
              <a:gd name="T87" fmla="*/ 2147483647 h 2791"/>
              <a:gd name="T88" fmla="*/ 2147483647 w 3927"/>
              <a:gd name="T89" fmla="*/ 2147483647 h 2791"/>
              <a:gd name="T90" fmla="*/ 2147483647 w 3927"/>
              <a:gd name="T91" fmla="*/ 2147483647 h 2791"/>
              <a:gd name="T92" fmla="*/ 2147483647 w 3927"/>
              <a:gd name="T93" fmla="*/ 2147483647 h 2791"/>
              <a:gd name="T94" fmla="*/ 2147483647 w 3927"/>
              <a:gd name="T95" fmla="*/ 2147483647 h 2791"/>
              <a:gd name="T96" fmla="*/ 2147483647 w 3927"/>
              <a:gd name="T97" fmla="*/ 2147483647 h 2791"/>
              <a:gd name="T98" fmla="*/ 2147483647 w 3927"/>
              <a:gd name="T99" fmla="*/ 2147483647 h 2791"/>
              <a:gd name="T100" fmla="*/ 2147483647 w 3927"/>
              <a:gd name="T101" fmla="*/ 2147483647 h 2791"/>
              <a:gd name="T102" fmla="*/ 2147483647 w 3927"/>
              <a:gd name="T103" fmla="*/ 2147483647 h 2791"/>
              <a:gd name="T104" fmla="*/ 2147483647 w 3927"/>
              <a:gd name="T105" fmla="*/ 2147483647 h 2791"/>
              <a:gd name="T106" fmla="*/ 2147483647 w 3927"/>
              <a:gd name="T107" fmla="*/ 2147483647 h 2791"/>
              <a:gd name="T108" fmla="*/ 2147483647 w 3927"/>
              <a:gd name="T109" fmla="*/ 2147483647 h 2791"/>
              <a:gd name="T110" fmla="*/ 2147483647 w 3927"/>
              <a:gd name="T111" fmla="*/ 2147483647 h 27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927"/>
              <a:gd name="T169" fmla="*/ 0 h 2791"/>
              <a:gd name="T170" fmla="*/ 3927 w 3927"/>
              <a:gd name="T171" fmla="*/ 2791 h 27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927" h="2791">
                <a:moveTo>
                  <a:pt x="329" y="2491"/>
                </a:moveTo>
                <a:cubicBezTo>
                  <a:pt x="284" y="2395"/>
                  <a:pt x="261" y="2289"/>
                  <a:pt x="221" y="2190"/>
                </a:cubicBezTo>
                <a:cubicBezTo>
                  <a:pt x="206" y="2113"/>
                  <a:pt x="189" y="2026"/>
                  <a:pt x="154" y="1956"/>
                </a:cubicBezTo>
                <a:cubicBezTo>
                  <a:pt x="135" y="1782"/>
                  <a:pt x="156" y="1989"/>
                  <a:pt x="137" y="1673"/>
                </a:cubicBezTo>
                <a:cubicBezTo>
                  <a:pt x="132" y="1591"/>
                  <a:pt x="111" y="1510"/>
                  <a:pt x="96" y="1430"/>
                </a:cubicBezTo>
                <a:cubicBezTo>
                  <a:pt x="101" y="1355"/>
                  <a:pt x="112" y="1280"/>
                  <a:pt x="112" y="1205"/>
                </a:cubicBezTo>
                <a:cubicBezTo>
                  <a:pt x="112" y="1191"/>
                  <a:pt x="68" y="1097"/>
                  <a:pt x="62" y="1080"/>
                </a:cubicBezTo>
                <a:cubicBezTo>
                  <a:pt x="54" y="1031"/>
                  <a:pt x="38" y="987"/>
                  <a:pt x="29" y="938"/>
                </a:cubicBezTo>
                <a:cubicBezTo>
                  <a:pt x="19" y="822"/>
                  <a:pt x="0" y="650"/>
                  <a:pt x="71" y="546"/>
                </a:cubicBezTo>
                <a:cubicBezTo>
                  <a:pt x="94" y="474"/>
                  <a:pt x="52" y="591"/>
                  <a:pt x="129" y="479"/>
                </a:cubicBezTo>
                <a:cubicBezTo>
                  <a:pt x="137" y="467"/>
                  <a:pt x="132" y="450"/>
                  <a:pt x="137" y="437"/>
                </a:cubicBezTo>
                <a:cubicBezTo>
                  <a:pt x="154" y="396"/>
                  <a:pt x="195" y="348"/>
                  <a:pt x="229" y="320"/>
                </a:cubicBezTo>
                <a:cubicBezTo>
                  <a:pt x="282" y="277"/>
                  <a:pt x="347" y="254"/>
                  <a:pt x="405" y="220"/>
                </a:cubicBezTo>
                <a:cubicBezTo>
                  <a:pt x="466" y="185"/>
                  <a:pt x="524" y="143"/>
                  <a:pt x="588" y="112"/>
                </a:cubicBezTo>
                <a:cubicBezTo>
                  <a:pt x="739" y="38"/>
                  <a:pt x="934" y="27"/>
                  <a:pt x="1097" y="20"/>
                </a:cubicBezTo>
                <a:cubicBezTo>
                  <a:pt x="1304" y="0"/>
                  <a:pt x="1509" y="22"/>
                  <a:pt x="1715" y="36"/>
                </a:cubicBezTo>
                <a:cubicBezTo>
                  <a:pt x="1863" y="63"/>
                  <a:pt x="2009" y="30"/>
                  <a:pt x="2158" y="20"/>
                </a:cubicBezTo>
                <a:cubicBezTo>
                  <a:pt x="2355" y="27"/>
                  <a:pt x="2546" y="49"/>
                  <a:pt x="2742" y="61"/>
                </a:cubicBezTo>
                <a:cubicBezTo>
                  <a:pt x="2883" y="91"/>
                  <a:pt x="2709" y="57"/>
                  <a:pt x="3059" y="78"/>
                </a:cubicBezTo>
                <a:cubicBezTo>
                  <a:pt x="3186" y="86"/>
                  <a:pt x="3308" y="119"/>
                  <a:pt x="3435" y="128"/>
                </a:cubicBezTo>
                <a:cubicBezTo>
                  <a:pt x="3504" y="147"/>
                  <a:pt x="3574" y="165"/>
                  <a:pt x="3644" y="178"/>
                </a:cubicBezTo>
                <a:cubicBezTo>
                  <a:pt x="3679" y="202"/>
                  <a:pt x="3713" y="224"/>
                  <a:pt x="3735" y="262"/>
                </a:cubicBezTo>
                <a:cubicBezTo>
                  <a:pt x="3748" y="284"/>
                  <a:pt x="3769" y="329"/>
                  <a:pt x="3769" y="329"/>
                </a:cubicBezTo>
                <a:cubicBezTo>
                  <a:pt x="3781" y="379"/>
                  <a:pt x="3799" y="411"/>
                  <a:pt x="3827" y="454"/>
                </a:cubicBezTo>
                <a:cubicBezTo>
                  <a:pt x="3855" y="564"/>
                  <a:pt x="3893" y="664"/>
                  <a:pt x="3927" y="771"/>
                </a:cubicBezTo>
                <a:cubicBezTo>
                  <a:pt x="3924" y="852"/>
                  <a:pt x="3924" y="932"/>
                  <a:pt x="3919" y="1013"/>
                </a:cubicBezTo>
                <a:cubicBezTo>
                  <a:pt x="3917" y="1050"/>
                  <a:pt x="3900" y="1085"/>
                  <a:pt x="3894" y="1122"/>
                </a:cubicBezTo>
                <a:cubicBezTo>
                  <a:pt x="3875" y="1240"/>
                  <a:pt x="3857" y="1367"/>
                  <a:pt x="3819" y="1481"/>
                </a:cubicBezTo>
                <a:cubicBezTo>
                  <a:pt x="3813" y="1520"/>
                  <a:pt x="3808" y="1558"/>
                  <a:pt x="3802" y="1597"/>
                </a:cubicBezTo>
                <a:cubicBezTo>
                  <a:pt x="3794" y="1647"/>
                  <a:pt x="3784" y="1698"/>
                  <a:pt x="3777" y="1748"/>
                </a:cubicBezTo>
                <a:cubicBezTo>
                  <a:pt x="3753" y="1909"/>
                  <a:pt x="3768" y="2005"/>
                  <a:pt x="3585" y="2040"/>
                </a:cubicBezTo>
                <a:cubicBezTo>
                  <a:pt x="3546" y="2066"/>
                  <a:pt x="3513" y="2093"/>
                  <a:pt x="3468" y="2107"/>
                </a:cubicBezTo>
                <a:cubicBezTo>
                  <a:pt x="3446" y="2114"/>
                  <a:pt x="3401" y="2123"/>
                  <a:pt x="3401" y="2123"/>
                </a:cubicBezTo>
                <a:cubicBezTo>
                  <a:pt x="3355" y="2154"/>
                  <a:pt x="3317" y="2150"/>
                  <a:pt x="3260" y="2157"/>
                </a:cubicBezTo>
                <a:cubicBezTo>
                  <a:pt x="3151" y="2170"/>
                  <a:pt x="3043" y="2186"/>
                  <a:pt x="2934" y="2198"/>
                </a:cubicBezTo>
                <a:cubicBezTo>
                  <a:pt x="2874" y="2184"/>
                  <a:pt x="2820" y="2172"/>
                  <a:pt x="2759" y="2165"/>
                </a:cubicBezTo>
                <a:cubicBezTo>
                  <a:pt x="2712" y="2168"/>
                  <a:pt x="2664" y="2168"/>
                  <a:pt x="2617" y="2173"/>
                </a:cubicBezTo>
                <a:cubicBezTo>
                  <a:pt x="2596" y="2175"/>
                  <a:pt x="2563" y="2200"/>
                  <a:pt x="2550" y="2207"/>
                </a:cubicBezTo>
                <a:cubicBezTo>
                  <a:pt x="2506" y="2229"/>
                  <a:pt x="2455" y="2236"/>
                  <a:pt x="2408" y="2249"/>
                </a:cubicBezTo>
                <a:cubicBezTo>
                  <a:pt x="2339" y="2293"/>
                  <a:pt x="2253" y="2286"/>
                  <a:pt x="2183" y="2324"/>
                </a:cubicBezTo>
                <a:cubicBezTo>
                  <a:pt x="2053" y="2394"/>
                  <a:pt x="2185" y="2342"/>
                  <a:pt x="2016" y="2399"/>
                </a:cubicBezTo>
                <a:cubicBezTo>
                  <a:pt x="2001" y="2404"/>
                  <a:pt x="1990" y="2420"/>
                  <a:pt x="1974" y="2424"/>
                </a:cubicBezTo>
                <a:cubicBezTo>
                  <a:pt x="1809" y="2464"/>
                  <a:pt x="1637" y="2472"/>
                  <a:pt x="1473" y="2516"/>
                </a:cubicBezTo>
                <a:cubicBezTo>
                  <a:pt x="1390" y="2538"/>
                  <a:pt x="1327" y="2582"/>
                  <a:pt x="1248" y="2608"/>
                </a:cubicBezTo>
                <a:cubicBezTo>
                  <a:pt x="1149" y="2641"/>
                  <a:pt x="1053" y="2676"/>
                  <a:pt x="956" y="2716"/>
                </a:cubicBezTo>
                <a:cubicBezTo>
                  <a:pt x="912" y="2760"/>
                  <a:pt x="951" y="2731"/>
                  <a:pt x="872" y="2749"/>
                </a:cubicBezTo>
                <a:cubicBezTo>
                  <a:pt x="797" y="2766"/>
                  <a:pt x="734" y="2783"/>
                  <a:pt x="655" y="2791"/>
                </a:cubicBezTo>
                <a:cubicBezTo>
                  <a:pt x="636" y="2785"/>
                  <a:pt x="615" y="2782"/>
                  <a:pt x="597" y="2774"/>
                </a:cubicBezTo>
                <a:cubicBezTo>
                  <a:pt x="584" y="2768"/>
                  <a:pt x="575" y="2756"/>
                  <a:pt x="563" y="2749"/>
                </a:cubicBezTo>
                <a:cubicBezTo>
                  <a:pt x="555" y="2745"/>
                  <a:pt x="546" y="2744"/>
                  <a:pt x="538" y="2741"/>
                </a:cubicBezTo>
                <a:cubicBezTo>
                  <a:pt x="521" y="2724"/>
                  <a:pt x="501" y="2710"/>
                  <a:pt x="488" y="2691"/>
                </a:cubicBezTo>
                <a:cubicBezTo>
                  <a:pt x="482" y="2683"/>
                  <a:pt x="478" y="2674"/>
                  <a:pt x="471" y="2666"/>
                </a:cubicBezTo>
                <a:cubicBezTo>
                  <a:pt x="455" y="2648"/>
                  <a:pt x="421" y="2616"/>
                  <a:pt x="421" y="2616"/>
                </a:cubicBezTo>
                <a:cubicBezTo>
                  <a:pt x="418" y="2608"/>
                  <a:pt x="418" y="2598"/>
                  <a:pt x="413" y="2591"/>
                </a:cubicBezTo>
                <a:cubicBezTo>
                  <a:pt x="407" y="2583"/>
                  <a:pt x="392" y="2583"/>
                  <a:pt x="388" y="2574"/>
                </a:cubicBezTo>
                <a:cubicBezTo>
                  <a:pt x="375" y="2548"/>
                  <a:pt x="389" y="2459"/>
                  <a:pt x="329" y="2491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7775512-0683-40A5-B2C3-C1A11227816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Лучший запрос</a:t>
            </a:r>
            <a:r>
              <a:rPr lang="en-US" altLang="zh-CN" sz="4000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484" name="Text Box 4">
            <a:extLst>
              <a:ext uri="{FF2B5EF4-FFF2-40B4-BE49-F238E27FC236}">
                <a16:creationId xmlns:a16="http://schemas.microsoft.com/office/drawing/2014/main" id="{6444A883-D204-4960-BD82-BAFF32053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088" y="3292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85" name="Text Box 5">
            <a:extLst>
              <a:ext uri="{FF2B5EF4-FFF2-40B4-BE49-F238E27FC236}">
                <a16:creationId xmlns:a16="http://schemas.microsoft.com/office/drawing/2014/main" id="{E75304E5-674A-4338-910F-73E6149E7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5288" y="2835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86" name="Text Box 6">
            <a:extLst>
              <a:ext uri="{FF2B5EF4-FFF2-40B4-BE49-F238E27FC236}">
                <a16:creationId xmlns:a16="http://schemas.microsoft.com/office/drawing/2014/main" id="{59B5AAF7-2E72-400F-9D66-A95C76212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088" y="3597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87" name="Text Box 7">
            <a:extLst>
              <a:ext uri="{FF2B5EF4-FFF2-40B4-BE49-F238E27FC236}">
                <a16:creationId xmlns:a16="http://schemas.microsoft.com/office/drawing/2014/main" id="{AEDF2541-B52F-4F04-AACC-A96598D28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8100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88" name="Text Box 8">
            <a:extLst>
              <a:ext uri="{FF2B5EF4-FFF2-40B4-BE49-F238E27FC236}">
                <a16:creationId xmlns:a16="http://schemas.microsoft.com/office/drawing/2014/main" id="{DF86D0C3-187C-4829-8168-74F263D34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4206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89" name="Text Box 9">
            <a:extLst>
              <a:ext uri="{FF2B5EF4-FFF2-40B4-BE49-F238E27FC236}">
                <a16:creationId xmlns:a16="http://schemas.microsoft.com/office/drawing/2014/main" id="{3305E60F-D8FA-451B-A918-70D1A8414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088" y="39782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90" name="Text Box 10">
            <a:extLst>
              <a:ext uri="{FF2B5EF4-FFF2-40B4-BE49-F238E27FC236}">
                <a16:creationId xmlns:a16="http://schemas.microsoft.com/office/drawing/2014/main" id="{7167778E-6511-4EAA-B1DE-906382B8A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88" y="4206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365A5775-4EAB-4F3C-AF09-D1623FF53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807075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zh-CN" sz="2000">
                <a:solidFill>
                  <a:srgbClr val="00A000"/>
                </a:solidFill>
                <a:ea typeface="Arial Unicode MS" pitchFamily="34" charset="-128"/>
              </a:rPr>
              <a:t>Оптимальн. запрос</a:t>
            </a:r>
            <a:endParaRPr lang="en-US" altLang="zh-CN" sz="2000">
              <a:solidFill>
                <a:srgbClr val="00A000"/>
              </a:solidFill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92" name="Line 12">
            <a:extLst>
              <a:ext uri="{FF2B5EF4-FFF2-40B4-BE49-F238E27FC236}">
                <a16:creationId xmlns:a16="http://schemas.microsoft.com/office/drawing/2014/main" id="{FB997B00-3AD0-43AF-B893-353582FA7D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1600" y="4495800"/>
            <a:ext cx="152400" cy="1387475"/>
          </a:xfrm>
          <a:prstGeom prst="line">
            <a:avLst/>
          </a:prstGeom>
          <a:noFill/>
          <a:ln w="9525">
            <a:solidFill>
              <a:srgbClr val="00A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3" name="Text Box 13">
            <a:extLst>
              <a:ext uri="{FF2B5EF4-FFF2-40B4-BE49-F238E27FC236}">
                <a16:creationId xmlns:a16="http://schemas.microsoft.com/office/drawing/2014/main" id="{79B646C9-B424-44AA-8A86-2198F2B26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638800"/>
            <a:ext cx="3581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 Unicode MS" pitchFamily="34" charset="-128"/>
              </a:rPr>
              <a:t>  </a:t>
            </a:r>
            <a:r>
              <a:rPr lang="ru-RU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нерелевант. документы</a:t>
            </a:r>
            <a:endParaRPr lang="en-US" altLang="zh-CN" sz="2000">
              <a:solidFill>
                <a:schemeClr val="tx1"/>
              </a:solidFill>
              <a:ea typeface="宋体" panose="02010600030101010101" pitchFamily="2" charset="-122"/>
              <a:cs typeface="Arial Unicode MS" pitchFamily="34" charset="-128"/>
            </a:endParaRPr>
          </a:p>
          <a:p>
            <a:pPr>
              <a:spcBef>
                <a:spcPct val="10000"/>
              </a:spcBef>
            </a:pPr>
            <a:r>
              <a:rPr lang="en-US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o  </a:t>
            </a:r>
            <a:r>
              <a:rPr lang="ru-RU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релевантные документы</a:t>
            </a:r>
            <a:endParaRPr lang="en-US" altLang="zh-CN" sz="2000">
              <a:solidFill>
                <a:schemeClr val="tx1"/>
              </a:solidFill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94" name="Text Box 14">
            <a:extLst>
              <a:ext uri="{FF2B5EF4-FFF2-40B4-BE49-F238E27FC236}">
                <a16:creationId xmlns:a16="http://schemas.microsoft.com/office/drawing/2014/main" id="{73F3B0E1-17D9-4CCB-B7A9-42C03CDEA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3810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95" name="Text Box 15">
            <a:extLst>
              <a:ext uri="{FF2B5EF4-FFF2-40B4-BE49-F238E27FC236}">
                <a16:creationId xmlns:a16="http://schemas.microsoft.com/office/drawing/2014/main" id="{B7E2EEDA-54F7-4286-8A14-709B85AD6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88" y="25304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96" name="Text Box 16">
            <a:extLst>
              <a:ext uri="{FF2B5EF4-FFF2-40B4-BE49-F238E27FC236}">
                <a16:creationId xmlns:a16="http://schemas.microsoft.com/office/drawing/2014/main" id="{0D244102-A5A6-4018-A8C8-89A5EE84D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88" y="3444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0497" name="Text Box 17">
            <a:extLst>
              <a:ext uri="{FF2B5EF4-FFF2-40B4-BE49-F238E27FC236}">
                <a16:creationId xmlns:a16="http://schemas.microsoft.com/office/drawing/2014/main" id="{50D66119-B1E0-4C17-BE2A-68A05231E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1336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98" name="Text Box 18">
            <a:extLst>
              <a:ext uri="{FF2B5EF4-FFF2-40B4-BE49-F238E27FC236}">
                <a16:creationId xmlns:a16="http://schemas.microsoft.com/office/drawing/2014/main" id="{432ECFDD-BA3D-4F3C-A452-1F0299B50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19970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499" name="Text Box 19">
            <a:extLst>
              <a:ext uri="{FF2B5EF4-FFF2-40B4-BE49-F238E27FC236}">
                <a16:creationId xmlns:a16="http://schemas.microsoft.com/office/drawing/2014/main" id="{9E20C3F7-D12B-45A6-90BC-1B8AF5DA0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28956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0" name="Text Box 20">
            <a:extLst>
              <a:ext uri="{FF2B5EF4-FFF2-40B4-BE49-F238E27FC236}">
                <a16:creationId xmlns:a16="http://schemas.microsoft.com/office/drawing/2014/main" id="{7C6B88FC-5ED6-4F9D-AC55-9410580E8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088" y="2911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1" name="Text Box 21">
            <a:extLst>
              <a:ext uri="{FF2B5EF4-FFF2-40B4-BE49-F238E27FC236}">
                <a16:creationId xmlns:a16="http://schemas.microsoft.com/office/drawing/2014/main" id="{3EFA4244-1F95-4E67-9253-804DBAFDC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5908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2" name="Text Box 22">
            <a:extLst>
              <a:ext uri="{FF2B5EF4-FFF2-40B4-BE49-F238E27FC236}">
                <a16:creationId xmlns:a16="http://schemas.microsoft.com/office/drawing/2014/main" id="{1DF23179-EA16-42F5-8F40-3621B89E6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888" y="19208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3" name="Text Box 23">
            <a:extLst>
              <a:ext uri="{FF2B5EF4-FFF2-40B4-BE49-F238E27FC236}">
                <a16:creationId xmlns:a16="http://schemas.microsoft.com/office/drawing/2014/main" id="{AEFEA7BA-214A-435D-BAB3-8464DAAC4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29718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4" name="Text Box 24">
            <a:extLst>
              <a:ext uri="{FF2B5EF4-FFF2-40B4-BE49-F238E27FC236}">
                <a16:creationId xmlns:a16="http://schemas.microsoft.com/office/drawing/2014/main" id="{77CCBA02-2203-42DE-9A65-85C54A2A9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1336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5" name="Text Box 25">
            <a:extLst>
              <a:ext uri="{FF2B5EF4-FFF2-40B4-BE49-F238E27FC236}">
                <a16:creationId xmlns:a16="http://schemas.microsoft.com/office/drawing/2014/main" id="{60F4AC72-BD4C-4A22-888E-4A4DA6567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088" y="46640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6" name="Text Box 26">
            <a:extLst>
              <a:ext uri="{FF2B5EF4-FFF2-40B4-BE49-F238E27FC236}">
                <a16:creationId xmlns:a16="http://schemas.microsoft.com/office/drawing/2014/main" id="{CBC04050-9CF1-443C-8FDB-2356E492F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9624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7" name="Text Box 27">
            <a:extLst>
              <a:ext uri="{FF2B5EF4-FFF2-40B4-BE49-F238E27FC236}">
                <a16:creationId xmlns:a16="http://schemas.microsoft.com/office/drawing/2014/main" id="{EE9BFA19-EFDB-4DC9-B058-A91A09445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488" y="3292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08" name="Text Box 28">
            <a:extLst>
              <a:ext uri="{FF2B5EF4-FFF2-40B4-BE49-F238E27FC236}">
                <a16:creationId xmlns:a16="http://schemas.microsoft.com/office/drawing/2014/main" id="{A2D51624-F25E-4217-8C6F-55BF97A40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3488" y="4359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grpSp>
        <p:nvGrpSpPr>
          <p:cNvPr id="20509" name="Group 29">
            <a:extLst>
              <a:ext uri="{FF2B5EF4-FFF2-40B4-BE49-F238E27FC236}">
                <a16:creationId xmlns:a16="http://schemas.microsoft.com/office/drawing/2014/main" id="{04D7465C-C36B-401B-A313-59F2F243BE24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4191000"/>
            <a:ext cx="457200" cy="396875"/>
            <a:chOff x="4896" y="1680"/>
            <a:chExt cx="288" cy="250"/>
          </a:xfrm>
        </p:grpSpPr>
        <p:sp>
          <p:nvSpPr>
            <p:cNvPr id="20513" name="Text Box 30">
              <a:extLst>
                <a:ext uri="{FF2B5EF4-FFF2-40B4-BE49-F238E27FC236}">
                  <a16:creationId xmlns:a16="http://schemas.microsoft.com/office/drawing/2014/main" id="{212FCBCF-7DA4-448B-8B3A-D6128C45C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" y="1680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Arial Unicode MS" pitchFamily="34" charset="-128"/>
                  <a:sym typeface="Symbol" panose="05050102010706020507" pitchFamily="18" charset="2"/>
                </a:rPr>
                <a:t></a:t>
              </a:r>
              <a:endPara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 Unicode MS" pitchFamily="34" charset="-128"/>
              </a:endParaRPr>
            </a:p>
          </p:txBody>
        </p:sp>
        <p:sp>
          <p:nvSpPr>
            <p:cNvPr id="20514" name="Freeform 31">
              <a:extLst>
                <a:ext uri="{FF2B5EF4-FFF2-40B4-BE49-F238E27FC236}">
                  <a16:creationId xmlns:a16="http://schemas.microsoft.com/office/drawing/2014/main" id="{01A1A59C-7647-44E3-92A2-6A9062087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" y="1773"/>
              <a:ext cx="72" cy="87"/>
            </a:xfrm>
            <a:custGeom>
              <a:avLst/>
              <a:gdLst>
                <a:gd name="T0" fmla="*/ 0 w 72"/>
                <a:gd name="T1" fmla="*/ 87 h 87"/>
                <a:gd name="T2" fmla="*/ 37 w 72"/>
                <a:gd name="T3" fmla="*/ 0 h 87"/>
                <a:gd name="T4" fmla="*/ 72 w 72"/>
                <a:gd name="T5" fmla="*/ 87 h 87"/>
                <a:gd name="T6" fmla="*/ 0 w 72"/>
                <a:gd name="T7" fmla="*/ 87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87"/>
                <a:gd name="T14" fmla="*/ 72 w 72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87">
                  <a:moveTo>
                    <a:pt x="0" y="87"/>
                  </a:moveTo>
                  <a:lnTo>
                    <a:pt x="37" y="0"/>
                  </a:lnTo>
                  <a:lnTo>
                    <a:pt x="72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0A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10" name="Text Box 32">
            <a:extLst>
              <a:ext uri="{FF2B5EF4-FFF2-40B4-BE49-F238E27FC236}">
                <a16:creationId xmlns:a16="http://schemas.microsoft.com/office/drawing/2014/main" id="{568E223B-EF40-4750-9CEB-D8F495625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088" y="3978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11" name="Text Box 33">
            <a:extLst>
              <a:ext uri="{FF2B5EF4-FFF2-40B4-BE49-F238E27FC236}">
                <a16:creationId xmlns:a16="http://schemas.microsoft.com/office/drawing/2014/main" id="{10924058-307C-4BA3-9CCD-71BF34FD5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1288" y="2530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0512" name="TextBox 34">
            <a:extLst>
              <a:ext uri="{FF2B5EF4-FFF2-40B4-BE49-F238E27FC236}">
                <a16:creationId xmlns:a16="http://schemas.microsoft.com/office/drawing/2014/main" id="{E76B5160-D93B-47AE-AA7E-54805DDCD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6510696-B91A-4F69-B869-716566DADA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>
            <a:extLst>
              <a:ext uri="{FF2B5EF4-FFF2-40B4-BE49-F238E27FC236}">
                <a16:creationId xmlns:a16="http://schemas.microsoft.com/office/drawing/2014/main" id="{E6B09FF7-02B3-4302-8A42-25AF30F42C38}"/>
              </a:ext>
            </a:extLst>
          </p:cNvPr>
          <p:cNvSpPr>
            <a:spLocks/>
          </p:cNvSpPr>
          <p:nvPr/>
        </p:nvSpPr>
        <p:spPr bwMode="auto">
          <a:xfrm>
            <a:off x="928688" y="1616075"/>
            <a:ext cx="6234112" cy="4430713"/>
          </a:xfrm>
          <a:custGeom>
            <a:avLst/>
            <a:gdLst>
              <a:gd name="T0" fmla="*/ 2147483647 w 3927"/>
              <a:gd name="T1" fmla="*/ 2147483647 h 2791"/>
              <a:gd name="T2" fmla="*/ 2147483647 w 3927"/>
              <a:gd name="T3" fmla="*/ 2147483647 h 2791"/>
              <a:gd name="T4" fmla="*/ 2147483647 w 3927"/>
              <a:gd name="T5" fmla="*/ 2147483647 h 2791"/>
              <a:gd name="T6" fmla="*/ 2147483647 w 3927"/>
              <a:gd name="T7" fmla="*/ 2147483647 h 2791"/>
              <a:gd name="T8" fmla="*/ 2147483647 w 3927"/>
              <a:gd name="T9" fmla="*/ 2147483647 h 2791"/>
              <a:gd name="T10" fmla="*/ 2147483647 w 3927"/>
              <a:gd name="T11" fmla="*/ 2147483647 h 2791"/>
              <a:gd name="T12" fmla="*/ 2147483647 w 3927"/>
              <a:gd name="T13" fmla="*/ 2147483647 h 2791"/>
              <a:gd name="T14" fmla="*/ 2147483647 w 3927"/>
              <a:gd name="T15" fmla="*/ 2147483647 h 2791"/>
              <a:gd name="T16" fmla="*/ 2147483647 w 3927"/>
              <a:gd name="T17" fmla="*/ 2147483647 h 2791"/>
              <a:gd name="T18" fmla="*/ 2147483647 w 3927"/>
              <a:gd name="T19" fmla="*/ 2147483647 h 2791"/>
              <a:gd name="T20" fmla="*/ 2147483647 w 3927"/>
              <a:gd name="T21" fmla="*/ 2147483647 h 2791"/>
              <a:gd name="T22" fmla="*/ 2147483647 w 3927"/>
              <a:gd name="T23" fmla="*/ 2147483647 h 2791"/>
              <a:gd name="T24" fmla="*/ 2147483647 w 3927"/>
              <a:gd name="T25" fmla="*/ 2147483647 h 2791"/>
              <a:gd name="T26" fmla="*/ 2147483647 w 3927"/>
              <a:gd name="T27" fmla="*/ 2147483647 h 2791"/>
              <a:gd name="T28" fmla="*/ 2147483647 w 3927"/>
              <a:gd name="T29" fmla="*/ 2147483647 h 2791"/>
              <a:gd name="T30" fmla="*/ 2147483647 w 3927"/>
              <a:gd name="T31" fmla="*/ 2147483647 h 2791"/>
              <a:gd name="T32" fmla="*/ 2147483647 w 3927"/>
              <a:gd name="T33" fmla="*/ 2147483647 h 2791"/>
              <a:gd name="T34" fmla="*/ 2147483647 w 3927"/>
              <a:gd name="T35" fmla="*/ 2147483647 h 2791"/>
              <a:gd name="T36" fmla="*/ 2147483647 w 3927"/>
              <a:gd name="T37" fmla="*/ 2147483647 h 2791"/>
              <a:gd name="T38" fmla="*/ 2147483647 w 3927"/>
              <a:gd name="T39" fmla="*/ 2147483647 h 2791"/>
              <a:gd name="T40" fmla="*/ 2147483647 w 3927"/>
              <a:gd name="T41" fmla="*/ 2147483647 h 2791"/>
              <a:gd name="T42" fmla="*/ 2147483647 w 3927"/>
              <a:gd name="T43" fmla="*/ 2147483647 h 2791"/>
              <a:gd name="T44" fmla="*/ 2147483647 w 3927"/>
              <a:gd name="T45" fmla="*/ 2147483647 h 2791"/>
              <a:gd name="T46" fmla="*/ 2147483647 w 3927"/>
              <a:gd name="T47" fmla="*/ 2147483647 h 2791"/>
              <a:gd name="T48" fmla="*/ 2147483647 w 3927"/>
              <a:gd name="T49" fmla="*/ 2147483647 h 2791"/>
              <a:gd name="T50" fmla="*/ 2147483647 w 3927"/>
              <a:gd name="T51" fmla="*/ 2147483647 h 2791"/>
              <a:gd name="T52" fmla="*/ 2147483647 w 3927"/>
              <a:gd name="T53" fmla="*/ 2147483647 h 2791"/>
              <a:gd name="T54" fmla="*/ 2147483647 w 3927"/>
              <a:gd name="T55" fmla="*/ 2147483647 h 2791"/>
              <a:gd name="T56" fmla="*/ 2147483647 w 3927"/>
              <a:gd name="T57" fmla="*/ 2147483647 h 2791"/>
              <a:gd name="T58" fmla="*/ 2147483647 w 3927"/>
              <a:gd name="T59" fmla="*/ 2147483647 h 2791"/>
              <a:gd name="T60" fmla="*/ 2147483647 w 3927"/>
              <a:gd name="T61" fmla="*/ 2147483647 h 2791"/>
              <a:gd name="T62" fmla="*/ 2147483647 w 3927"/>
              <a:gd name="T63" fmla="*/ 2147483647 h 2791"/>
              <a:gd name="T64" fmla="*/ 2147483647 w 3927"/>
              <a:gd name="T65" fmla="*/ 2147483647 h 2791"/>
              <a:gd name="T66" fmla="*/ 2147483647 w 3927"/>
              <a:gd name="T67" fmla="*/ 2147483647 h 2791"/>
              <a:gd name="T68" fmla="*/ 2147483647 w 3927"/>
              <a:gd name="T69" fmla="*/ 2147483647 h 2791"/>
              <a:gd name="T70" fmla="*/ 2147483647 w 3927"/>
              <a:gd name="T71" fmla="*/ 2147483647 h 2791"/>
              <a:gd name="T72" fmla="*/ 2147483647 w 3927"/>
              <a:gd name="T73" fmla="*/ 2147483647 h 2791"/>
              <a:gd name="T74" fmla="*/ 2147483647 w 3927"/>
              <a:gd name="T75" fmla="*/ 2147483647 h 2791"/>
              <a:gd name="T76" fmla="*/ 2147483647 w 3927"/>
              <a:gd name="T77" fmla="*/ 2147483647 h 2791"/>
              <a:gd name="T78" fmla="*/ 2147483647 w 3927"/>
              <a:gd name="T79" fmla="*/ 2147483647 h 2791"/>
              <a:gd name="T80" fmla="*/ 2147483647 w 3927"/>
              <a:gd name="T81" fmla="*/ 2147483647 h 2791"/>
              <a:gd name="T82" fmla="*/ 2147483647 w 3927"/>
              <a:gd name="T83" fmla="*/ 2147483647 h 2791"/>
              <a:gd name="T84" fmla="*/ 2147483647 w 3927"/>
              <a:gd name="T85" fmla="*/ 2147483647 h 2791"/>
              <a:gd name="T86" fmla="*/ 2147483647 w 3927"/>
              <a:gd name="T87" fmla="*/ 2147483647 h 2791"/>
              <a:gd name="T88" fmla="*/ 2147483647 w 3927"/>
              <a:gd name="T89" fmla="*/ 2147483647 h 2791"/>
              <a:gd name="T90" fmla="*/ 2147483647 w 3927"/>
              <a:gd name="T91" fmla="*/ 2147483647 h 2791"/>
              <a:gd name="T92" fmla="*/ 2147483647 w 3927"/>
              <a:gd name="T93" fmla="*/ 2147483647 h 2791"/>
              <a:gd name="T94" fmla="*/ 2147483647 w 3927"/>
              <a:gd name="T95" fmla="*/ 2147483647 h 2791"/>
              <a:gd name="T96" fmla="*/ 2147483647 w 3927"/>
              <a:gd name="T97" fmla="*/ 2147483647 h 2791"/>
              <a:gd name="T98" fmla="*/ 2147483647 w 3927"/>
              <a:gd name="T99" fmla="*/ 2147483647 h 2791"/>
              <a:gd name="T100" fmla="*/ 2147483647 w 3927"/>
              <a:gd name="T101" fmla="*/ 2147483647 h 2791"/>
              <a:gd name="T102" fmla="*/ 2147483647 w 3927"/>
              <a:gd name="T103" fmla="*/ 2147483647 h 2791"/>
              <a:gd name="T104" fmla="*/ 2147483647 w 3927"/>
              <a:gd name="T105" fmla="*/ 2147483647 h 2791"/>
              <a:gd name="T106" fmla="*/ 2147483647 w 3927"/>
              <a:gd name="T107" fmla="*/ 2147483647 h 2791"/>
              <a:gd name="T108" fmla="*/ 2147483647 w 3927"/>
              <a:gd name="T109" fmla="*/ 2147483647 h 2791"/>
              <a:gd name="T110" fmla="*/ 2147483647 w 3927"/>
              <a:gd name="T111" fmla="*/ 2147483647 h 279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927"/>
              <a:gd name="T169" fmla="*/ 0 h 2791"/>
              <a:gd name="T170" fmla="*/ 3927 w 3927"/>
              <a:gd name="T171" fmla="*/ 2791 h 279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927" h="2791">
                <a:moveTo>
                  <a:pt x="329" y="2491"/>
                </a:moveTo>
                <a:cubicBezTo>
                  <a:pt x="284" y="2395"/>
                  <a:pt x="261" y="2289"/>
                  <a:pt x="221" y="2190"/>
                </a:cubicBezTo>
                <a:cubicBezTo>
                  <a:pt x="206" y="2113"/>
                  <a:pt x="189" y="2026"/>
                  <a:pt x="154" y="1956"/>
                </a:cubicBezTo>
                <a:cubicBezTo>
                  <a:pt x="135" y="1782"/>
                  <a:pt x="156" y="1989"/>
                  <a:pt x="137" y="1673"/>
                </a:cubicBezTo>
                <a:cubicBezTo>
                  <a:pt x="132" y="1591"/>
                  <a:pt x="111" y="1510"/>
                  <a:pt x="96" y="1430"/>
                </a:cubicBezTo>
                <a:cubicBezTo>
                  <a:pt x="101" y="1355"/>
                  <a:pt x="112" y="1280"/>
                  <a:pt x="112" y="1205"/>
                </a:cubicBezTo>
                <a:cubicBezTo>
                  <a:pt x="112" y="1191"/>
                  <a:pt x="68" y="1097"/>
                  <a:pt x="62" y="1080"/>
                </a:cubicBezTo>
                <a:cubicBezTo>
                  <a:pt x="54" y="1031"/>
                  <a:pt x="38" y="987"/>
                  <a:pt x="29" y="938"/>
                </a:cubicBezTo>
                <a:cubicBezTo>
                  <a:pt x="19" y="822"/>
                  <a:pt x="0" y="650"/>
                  <a:pt x="71" y="546"/>
                </a:cubicBezTo>
                <a:cubicBezTo>
                  <a:pt x="94" y="474"/>
                  <a:pt x="52" y="591"/>
                  <a:pt x="129" y="479"/>
                </a:cubicBezTo>
                <a:cubicBezTo>
                  <a:pt x="137" y="467"/>
                  <a:pt x="132" y="450"/>
                  <a:pt x="137" y="437"/>
                </a:cubicBezTo>
                <a:cubicBezTo>
                  <a:pt x="154" y="396"/>
                  <a:pt x="195" y="348"/>
                  <a:pt x="229" y="320"/>
                </a:cubicBezTo>
                <a:cubicBezTo>
                  <a:pt x="282" y="277"/>
                  <a:pt x="347" y="254"/>
                  <a:pt x="405" y="220"/>
                </a:cubicBezTo>
                <a:cubicBezTo>
                  <a:pt x="466" y="185"/>
                  <a:pt x="524" y="143"/>
                  <a:pt x="588" y="112"/>
                </a:cubicBezTo>
                <a:cubicBezTo>
                  <a:pt x="739" y="38"/>
                  <a:pt x="934" y="27"/>
                  <a:pt x="1097" y="20"/>
                </a:cubicBezTo>
                <a:cubicBezTo>
                  <a:pt x="1304" y="0"/>
                  <a:pt x="1509" y="22"/>
                  <a:pt x="1715" y="36"/>
                </a:cubicBezTo>
                <a:cubicBezTo>
                  <a:pt x="1863" y="63"/>
                  <a:pt x="2009" y="30"/>
                  <a:pt x="2158" y="20"/>
                </a:cubicBezTo>
                <a:cubicBezTo>
                  <a:pt x="2355" y="27"/>
                  <a:pt x="2546" y="49"/>
                  <a:pt x="2742" y="61"/>
                </a:cubicBezTo>
                <a:cubicBezTo>
                  <a:pt x="2883" y="91"/>
                  <a:pt x="2709" y="57"/>
                  <a:pt x="3059" y="78"/>
                </a:cubicBezTo>
                <a:cubicBezTo>
                  <a:pt x="3186" y="86"/>
                  <a:pt x="3308" y="119"/>
                  <a:pt x="3435" y="128"/>
                </a:cubicBezTo>
                <a:cubicBezTo>
                  <a:pt x="3504" y="147"/>
                  <a:pt x="3574" y="165"/>
                  <a:pt x="3644" y="178"/>
                </a:cubicBezTo>
                <a:cubicBezTo>
                  <a:pt x="3679" y="202"/>
                  <a:pt x="3713" y="224"/>
                  <a:pt x="3735" y="262"/>
                </a:cubicBezTo>
                <a:cubicBezTo>
                  <a:pt x="3748" y="284"/>
                  <a:pt x="3769" y="329"/>
                  <a:pt x="3769" y="329"/>
                </a:cubicBezTo>
                <a:cubicBezTo>
                  <a:pt x="3781" y="379"/>
                  <a:pt x="3799" y="411"/>
                  <a:pt x="3827" y="454"/>
                </a:cubicBezTo>
                <a:cubicBezTo>
                  <a:pt x="3855" y="564"/>
                  <a:pt x="3893" y="664"/>
                  <a:pt x="3927" y="771"/>
                </a:cubicBezTo>
                <a:cubicBezTo>
                  <a:pt x="3924" y="852"/>
                  <a:pt x="3924" y="932"/>
                  <a:pt x="3919" y="1013"/>
                </a:cubicBezTo>
                <a:cubicBezTo>
                  <a:pt x="3917" y="1050"/>
                  <a:pt x="3900" y="1085"/>
                  <a:pt x="3894" y="1122"/>
                </a:cubicBezTo>
                <a:cubicBezTo>
                  <a:pt x="3875" y="1240"/>
                  <a:pt x="3857" y="1367"/>
                  <a:pt x="3819" y="1481"/>
                </a:cubicBezTo>
                <a:cubicBezTo>
                  <a:pt x="3813" y="1520"/>
                  <a:pt x="3808" y="1558"/>
                  <a:pt x="3802" y="1597"/>
                </a:cubicBezTo>
                <a:cubicBezTo>
                  <a:pt x="3794" y="1647"/>
                  <a:pt x="3784" y="1698"/>
                  <a:pt x="3777" y="1748"/>
                </a:cubicBezTo>
                <a:cubicBezTo>
                  <a:pt x="3753" y="1909"/>
                  <a:pt x="3768" y="2005"/>
                  <a:pt x="3585" y="2040"/>
                </a:cubicBezTo>
                <a:cubicBezTo>
                  <a:pt x="3546" y="2066"/>
                  <a:pt x="3513" y="2093"/>
                  <a:pt x="3468" y="2107"/>
                </a:cubicBezTo>
                <a:cubicBezTo>
                  <a:pt x="3446" y="2114"/>
                  <a:pt x="3401" y="2123"/>
                  <a:pt x="3401" y="2123"/>
                </a:cubicBezTo>
                <a:cubicBezTo>
                  <a:pt x="3355" y="2154"/>
                  <a:pt x="3317" y="2150"/>
                  <a:pt x="3260" y="2157"/>
                </a:cubicBezTo>
                <a:cubicBezTo>
                  <a:pt x="3151" y="2170"/>
                  <a:pt x="3043" y="2186"/>
                  <a:pt x="2934" y="2198"/>
                </a:cubicBezTo>
                <a:cubicBezTo>
                  <a:pt x="2874" y="2184"/>
                  <a:pt x="2820" y="2172"/>
                  <a:pt x="2759" y="2165"/>
                </a:cubicBezTo>
                <a:cubicBezTo>
                  <a:pt x="2712" y="2168"/>
                  <a:pt x="2664" y="2168"/>
                  <a:pt x="2617" y="2173"/>
                </a:cubicBezTo>
                <a:cubicBezTo>
                  <a:pt x="2596" y="2175"/>
                  <a:pt x="2563" y="2200"/>
                  <a:pt x="2550" y="2207"/>
                </a:cubicBezTo>
                <a:cubicBezTo>
                  <a:pt x="2506" y="2229"/>
                  <a:pt x="2455" y="2236"/>
                  <a:pt x="2408" y="2249"/>
                </a:cubicBezTo>
                <a:cubicBezTo>
                  <a:pt x="2339" y="2293"/>
                  <a:pt x="2253" y="2286"/>
                  <a:pt x="2183" y="2324"/>
                </a:cubicBezTo>
                <a:cubicBezTo>
                  <a:pt x="2053" y="2394"/>
                  <a:pt x="2185" y="2342"/>
                  <a:pt x="2016" y="2399"/>
                </a:cubicBezTo>
                <a:cubicBezTo>
                  <a:pt x="2001" y="2404"/>
                  <a:pt x="1990" y="2420"/>
                  <a:pt x="1974" y="2424"/>
                </a:cubicBezTo>
                <a:cubicBezTo>
                  <a:pt x="1809" y="2464"/>
                  <a:pt x="1637" y="2472"/>
                  <a:pt x="1473" y="2516"/>
                </a:cubicBezTo>
                <a:cubicBezTo>
                  <a:pt x="1390" y="2538"/>
                  <a:pt x="1327" y="2582"/>
                  <a:pt x="1248" y="2608"/>
                </a:cubicBezTo>
                <a:cubicBezTo>
                  <a:pt x="1149" y="2641"/>
                  <a:pt x="1053" y="2676"/>
                  <a:pt x="956" y="2716"/>
                </a:cubicBezTo>
                <a:cubicBezTo>
                  <a:pt x="912" y="2760"/>
                  <a:pt x="951" y="2731"/>
                  <a:pt x="872" y="2749"/>
                </a:cubicBezTo>
                <a:cubicBezTo>
                  <a:pt x="797" y="2766"/>
                  <a:pt x="734" y="2783"/>
                  <a:pt x="655" y="2791"/>
                </a:cubicBezTo>
                <a:cubicBezTo>
                  <a:pt x="636" y="2785"/>
                  <a:pt x="615" y="2782"/>
                  <a:pt x="597" y="2774"/>
                </a:cubicBezTo>
                <a:cubicBezTo>
                  <a:pt x="584" y="2768"/>
                  <a:pt x="575" y="2756"/>
                  <a:pt x="563" y="2749"/>
                </a:cubicBezTo>
                <a:cubicBezTo>
                  <a:pt x="555" y="2745"/>
                  <a:pt x="546" y="2744"/>
                  <a:pt x="538" y="2741"/>
                </a:cubicBezTo>
                <a:cubicBezTo>
                  <a:pt x="521" y="2724"/>
                  <a:pt x="501" y="2710"/>
                  <a:pt x="488" y="2691"/>
                </a:cubicBezTo>
                <a:cubicBezTo>
                  <a:pt x="482" y="2683"/>
                  <a:pt x="478" y="2674"/>
                  <a:pt x="471" y="2666"/>
                </a:cubicBezTo>
                <a:cubicBezTo>
                  <a:pt x="455" y="2648"/>
                  <a:pt x="421" y="2616"/>
                  <a:pt x="421" y="2616"/>
                </a:cubicBezTo>
                <a:cubicBezTo>
                  <a:pt x="418" y="2608"/>
                  <a:pt x="418" y="2598"/>
                  <a:pt x="413" y="2591"/>
                </a:cubicBezTo>
                <a:cubicBezTo>
                  <a:pt x="407" y="2583"/>
                  <a:pt x="392" y="2583"/>
                  <a:pt x="388" y="2574"/>
                </a:cubicBezTo>
                <a:cubicBezTo>
                  <a:pt x="375" y="2548"/>
                  <a:pt x="389" y="2459"/>
                  <a:pt x="329" y="2491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3C361877-01F4-4712-ADD3-1BD184E7C7C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Relevance feedback </a:t>
            </a:r>
            <a:r>
              <a:rPr lang="ru-RU" altLang="zh-CN" sz="3200">
                <a:solidFill>
                  <a:srgbClr val="800080"/>
                </a:solidFill>
              </a:rPr>
              <a:t>по исходному запросу</a:t>
            </a:r>
            <a:r>
              <a:rPr lang="en-US" altLang="zh-CN" sz="4000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1508" name="Text Box 4">
            <a:extLst>
              <a:ext uri="{FF2B5EF4-FFF2-40B4-BE49-F238E27FC236}">
                <a16:creationId xmlns:a16="http://schemas.microsoft.com/office/drawing/2014/main" id="{AD3F8984-27C0-4D40-934E-FCE340A5E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088" y="3292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09" name="Text Box 5">
            <a:extLst>
              <a:ext uri="{FF2B5EF4-FFF2-40B4-BE49-F238E27FC236}">
                <a16:creationId xmlns:a16="http://schemas.microsoft.com/office/drawing/2014/main" id="{569DFE0C-308C-427D-8C09-18F647A29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5288" y="2835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10" name="Text Box 6">
            <a:extLst>
              <a:ext uri="{FF2B5EF4-FFF2-40B4-BE49-F238E27FC236}">
                <a16:creationId xmlns:a16="http://schemas.microsoft.com/office/drawing/2014/main" id="{C5940A1F-34B2-4C72-AB07-BB9F45E8B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088" y="3597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11" name="Text Box 7">
            <a:extLst>
              <a:ext uri="{FF2B5EF4-FFF2-40B4-BE49-F238E27FC236}">
                <a16:creationId xmlns:a16="http://schemas.microsoft.com/office/drawing/2014/main" id="{DBB55327-7995-4871-8483-0EA5A8B3A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38258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12" name="Text Box 8">
            <a:extLst>
              <a:ext uri="{FF2B5EF4-FFF2-40B4-BE49-F238E27FC236}">
                <a16:creationId xmlns:a16="http://schemas.microsoft.com/office/drawing/2014/main" id="{85E53093-C80D-4743-9014-0ADB7A1EE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4206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13" name="Text Box 9">
            <a:extLst>
              <a:ext uri="{FF2B5EF4-FFF2-40B4-BE49-F238E27FC236}">
                <a16:creationId xmlns:a16="http://schemas.microsoft.com/office/drawing/2014/main" id="{5633B74D-4A68-465A-B29E-399CECEC2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088" y="39782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14" name="Text Box 10">
            <a:extLst>
              <a:ext uri="{FF2B5EF4-FFF2-40B4-BE49-F238E27FC236}">
                <a16:creationId xmlns:a16="http://schemas.microsoft.com/office/drawing/2014/main" id="{9638FD1E-4086-4E20-A13E-BDA9690B9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88" y="4206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15" name="Text Box 11">
            <a:extLst>
              <a:ext uri="{FF2B5EF4-FFF2-40B4-BE49-F238E27FC236}">
                <a16:creationId xmlns:a16="http://schemas.microsoft.com/office/drawing/2014/main" id="{C391E0E8-B8D4-4283-BB34-4B5C2DBE5C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5807075"/>
            <a:ext cx="1752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zh-CN" sz="2400">
                <a:solidFill>
                  <a:srgbClr val="00A000"/>
                </a:solidFill>
                <a:latin typeface="Times New Roman" panose="02020603050405020304" pitchFamily="18" charset="0"/>
                <a:ea typeface="Arial Unicode MS" pitchFamily="34" charset="-128"/>
              </a:rPr>
              <a:t>Модиф. запрос</a:t>
            </a:r>
            <a:endParaRPr lang="en-US" altLang="zh-CN" sz="2400">
              <a:solidFill>
                <a:srgbClr val="00A000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16" name="Line 12">
            <a:extLst>
              <a:ext uri="{FF2B5EF4-FFF2-40B4-BE49-F238E27FC236}">
                <a16:creationId xmlns:a16="http://schemas.microsoft.com/office/drawing/2014/main" id="{EBC8F21C-E150-4777-9952-8EBE43EDDD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1600" y="4191000"/>
            <a:ext cx="1447800" cy="1676400"/>
          </a:xfrm>
          <a:prstGeom prst="line">
            <a:avLst/>
          </a:prstGeom>
          <a:noFill/>
          <a:ln w="9525">
            <a:solidFill>
              <a:srgbClr val="00A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17" name="Text Box 13">
            <a:extLst>
              <a:ext uri="{FF2B5EF4-FFF2-40B4-BE49-F238E27FC236}">
                <a16:creationId xmlns:a16="http://schemas.microsoft.com/office/drawing/2014/main" id="{2DB7A0A1-4673-4E94-9169-53263FC20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5638800"/>
            <a:ext cx="449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 Unicode MS" pitchFamily="34" charset="-128"/>
              </a:rPr>
              <a:t>  </a:t>
            </a:r>
            <a:r>
              <a:rPr lang="ru-RU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Известные нерелевантн. док-ты</a:t>
            </a:r>
          </a:p>
          <a:p>
            <a:r>
              <a:rPr lang="en-US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o  </a:t>
            </a:r>
            <a:r>
              <a:rPr lang="ru-RU" altLang="zh-CN" sz="2000">
                <a:solidFill>
                  <a:schemeClr val="tx1"/>
                </a:solidFill>
                <a:ea typeface="宋体" panose="02010600030101010101" pitchFamily="2" charset="-122"/>
                <a:cs typeface="Arial Unicode MS" pitchFamily="34" charset="-128"/>
              </a:rPr>
              <a:t>Известные релевантные док-ты</a:t>
            </a:r>
            <a:endParaRPr lang="en-US" altLang="zh-CN" sz="2000">
              <a:solidFill>
                <a:schemeClr val="tx1"/>
              </a:solidFill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18" name="Text Box 14">
            <a:extLst>
              <a:ext uri="{FF2B5EF4-FFF2-40B4-BE49-F238E27FC236}">
                <a16:creationId xmlns:a16="http://schemas.microsoft.com/office/drawing/2014/main" id="{C8B83F12-419A-4606-9D13-227401E89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088" y="37496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19" name="Text Box 15">
            <a:extLst>
              <a:ext uri="{FF2B5EF4-FFF2-40B4-BE49-F238E27FC236}">
                <a16:creationId xmlns:a16="http://schemas.microsoft.com/office/drawing/2014/main" id="{09881300-62C8-45E1-899D-8CF5FD770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88" y="25304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20" name="Text Box 16">
            <a:extLst>
              <a:ext uri="{FF2B5EF4-FFF2-40B4-BE49-F238E27FC236}">
                <a16:creationId xmlns:a16="http://schemas.microsoft.com/office/drawing/2014/main" id="{5D441E57-E292-4116-9A57-407B80177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88" y="34448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o</a:t>
            </a:r>
          </a:p>
        </p:txBody>
      </p:sp>
      <p:sp>
        <p:nvSpPr>
          <p:cNvPr id="21521" name="Text Box 17">
            <a:extLst>
              <a:ext uri="{FF2B5EF4-FFF2-40B4-BE49-F238E27FC236}">
                <a16:creationId xmlns:a16="http://schemas.microsoft.com/office/drawing/2014/main" id="{8810C32E-6FA1-4B58-8D71-593CA9AD1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312420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2" name="Text Box 18">
            <a:extLst>
              <a:ext uri="{FF2B5EF4-FFF2-40B4-BE49-F238E27FC236}">
                <a16:creationId xmlns:a16="http://schemas.microsoft.com/office/drawing/2014/main" id="{4847AF5B-FDA6-4C03-A3A5-356DC09E1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488" y="19970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3" name="Text Box 19">
            <a:extLst>
              <a:ext uri="{FF2B5EF4-FFF2-40B4-BE49-F238E27FC236}">
                <a16:creationId xmlns:a16="http://schemas.microsoft.com/office/drawing/2014/main" id="{912B2750-9B3B-4895-A62F-DE4C0545F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30638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4" name="Text Box 20">
            <a:extLst>
              <a:ext uri="{FF2B5EF4-FFF2-40B4-BE49-F238E27FC236}">
                <a16:creationId xmlns:a16="http://schemas.microsoft.com/office/drawing/2014/main" id="{DE804238-13BC-4B6F-B499-C528CE1AE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088" y="2911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5" name="Text Box 21">
            <a:extLst>
              <a:ext uri="{FF2B5EF4-FFF2-40B4-BE49-F238E27FC236}">
                <a16:creationId xmlns:a16="http://schemas.microsoft.com/office/drawing/2014/main" id="{910D0DCA-2FD2-45A7-9091-D8DF54340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22256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6" name="Text Box 22">
            <a:extLst>
              <a:ext uri="{FF2B5EF4-FFF2-40B4-BE49-F238E27FC236}">
                <a16:creationId xmlns:a16="http://schemas.microsoft.com/office/drawing/2014/main" id="{DEA5932E-3032-409A-BA96-74F695847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888" y="19208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7" name="Text Box 23">
            <a:extLst>
              <a:ext uri="{FF2B5EF4-FFF2-40B4-BE49-F238E27FC236}">
                <a16:creationId xmlns:a16="http://schemas.microsoft.com/office/drawing/2014/main" id="{85EF7100-0ABB-4F4C-BE7D-84B320DB8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50450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8" name="Text Box 24">
            <a:extLst>
              <a:ext uri="{FF2B5EF4-FFF2-40B4-BE49-F238E27FC236}">
                <a16:creationId xmlns:a16="http://schemas.microsoft.com/office/drawing/2014/main" id="{838659DA-718E-4F8D-96F6-7F0156187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288" y="3978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29" name="Text Box 25">
            <a:extLst>
              <a:ext uri="{FF2B5EF4-FFF2-40B4-BE49-F238E27FC236}">
                <a16:creationId xmlns:a16="http://schemas.microsoft.com/office/drawing/2014/main" id="{88A1AF9E-8E04-4029-ACE6-7F17EE191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088" y="46640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0" name="Text Box 26">
            <a:extLst>
              <a:ext uri="{FF2B5EF4-FFF2-40B4-BE49-F238E27FC236}">
                <a16:creationId xmlns:a16="http://schemas.microsoft.com/office/drawing/2014/main" id="{6C65005A-55BA-453C-8872-DF59AF49E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7488" y="4740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1" name="Text Box 27">
            <a:extLst>
              <a:ext uri="{FF2B5EF4-FFF2-40B4-BE49-F238E27FC236}">
                <a16:creationId xmlns:a16="http://schemas.microsoft.com/office/drawing/2014/main" id="{20A4CE27-D251-46A2-81A9-02EF4BE5B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488" y="3292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2" name="Text Box 28">
            <a:extLst>
              <a:ext uri="{FF2B5EF4-FFF2-40B4-BE49-F238E27FC236}">
                <a16:creationId xmlns:a16="http://schemas.microsoft.com/office/drawing/2014/main" id="{23114842-A06C-4641-B6D9-E86E304B8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3488" y="4359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grpSp>
        <p:nvGrpSpPr>
          <p:cNvPr id="21533" name="Group 29">
            <a:extLst>
              <a:ext uri="{FF2B5EF4-FFF2-40B4-BE49-F238E27FC236}">
                <a16:creationId xmlns:a16="http://schemas.microsoft.com/office/drawing/2014/main" id="{A10638EC-E2AF-4590-A8D9-CEBA40B2314D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3810000"/>
            <a:ext cx="457200" cy="396875"/>
            <a:chOff x="4896" y="1680"/>
            <a:chExt cx="288" cy="250"/>
          </a:xfrm>
        </p:grpSpPr>
        <p:sp>
          <p:nvSpPr>
            <p:cNvPr id="21542" name="Text Box 30">
              <a:extLst>
                <a:ext uri="{FF2B5EF4-FFF2-40B4-BE49-F238E27FC236}">
                  <a16:creationId xmlns:a16="http://schemas.microsoft.com/office/drawing/2014/main" id="{746628D0-438E-4BA9-929E-90CFE2F08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" y="1680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Arial Unicode MS" pitchFamily="34" charset="-128"/>
                  <a:sym typeface="Symbol" panose="05050102010706020507" pitchFamily="18" charset="2"/>
                </a:rPr>
                <a:t></a:t>
              </a:r>
              <a:endPara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 Unicode MS" pitchFamily="34" charset="-128"/>
              </a:endParaRPr>
            </a:p>
          </p:txBody>
        </p:sp>
        <p:sp>
          <p:nvSpPr>
            <p:cNvPr id="21543" name="Freeform 31">
              <a:extLst>
                <a:ext uri="{FF2B5EF4-FFF2-40B4-BE49-F238E27FC236}">
                  <a16:creationId xmlns:a16="http://schemas.microsoft.com/office/drawing/2014/main" id="{BC9C3C8B-2A2A-49E0-88F2-7BBEC591A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" y="1773"/>
              <a:ext cx="72" cy="87"/>
            </a:xfrm>
            <a:custGeom>
              <a:avLst/>
              <a:gdLst>
                <a:gd name="T0" fmla="*/ 0 w 72"/>
                <a:gd name="T1" fmla="*/ 87 h 87"/>
                <a:gd name="T2" fmla="*/ 37 w 72"/>
                <a:gd name="T3" fmla="*/ 0 h 87"/>
                <a:gd name="T4" fmla="*/ 72 w 72"/>
                <a:gd name="T5" fmla="*/ 87 h 87"/>
                <a:gd name="T6" fmla="*/ 0 w 72"/>
                <a:gd name="T7" fmla="*/ 87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87"/>
                <a:gd name="T14" fmla="*/ 72 w 72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87">
                  <a:moveTo>
                    <a:pt x="0" y="87"/>
                  </a:moveTo>
                  <a:lnTo>
                    <a:pt x="37" y="0"/>
                  </a:lnTo>
                  <a:lnTo>
                    <a:pt x="72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0A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4" name="Text Box 32">
            <a:extLst>
              <a:ext uri="{FF2B5EF4-FFF2-40B4-BE49-F238E27FC236}">
                <a16:creationId xmlns:a16="http://schemas.microsoft.com/office/drawing/2014/main" id="{C2554C59-55E7-4422-9250-8D3A69179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088" y="39782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5" name="Text Box 33">
            <a:extLst>
              <a:ext uri="{FF2B5EF4-FFF2-40B4-BE49-F238E27FC236}">
                <a16:creationId xmlns:a16="http://schemas.microsoft.com/office/drawing/2014/main" id="{61249D91-441D-415E-875F-6DE0FF71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1288" y="2530475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 Unicode MS" pitchFamily="34" charset="-128"/>
              </a:rPr>
              <a:t>x</a:t>
            </a:r>
            <a:endParaRPr lang="en-US" altLang="zh-CN" sz="2400">
              <a:solidFill>
                <a:schemeClr val="tx1"/>
              </a:solidFill>
              <a:latin typeface="Arial Black" panose="020B0A04020102020204" pitchFamily="34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6" name="Text Box 34">
            <a:extLst>
              <a:ext uri="{FF2B5EF4-FFF2-40B4-BE49-F238E27FC236}">
                <a16:creationId xmlns:a16="http://schemas.microsoft.com/office/drawing/2014/main" id="{7F054897-09A6-47BB-A27E-EA361F33B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88" y="1768475"/>
            <a:ext cx="13096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zh-CN" sz="2400">
                <a:solidFill>
                  <a:srgbClr val="A40508"/>
                </a:solidFill>
                <a:latin typeface="Times New Roman" panose="02020603050405020304" pitchFamily="18" charset="0"/>
                <a:ea typeface="Arial Unicode MS" pitchFamily="34" charset="-128"/>
              </a:rPr>
              <a:t>Исх. запрос</a:t>
            </a:r>
            <a:endParaRPr lang="en-US" altLang="zh-CN" sz="2400">
              <a:solidFill>
                <a:srgbClr val="A40508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 Unicode MS" pitchFamily="34" charset="-128"/>
            </a:endParaRPr>
          </a:p>
        </p:txBody>
      </p:sp>
      <p:sp>
        <p:nvSpPr>
          <p:cNvPr id="21537" name="Line 35">
            <a:extLst>
              <a:ext uri="{FF2B5EF4-FFF2-40B4-BE49-F238E27FC236}">
                <a16:creationId xmlns:a16="http://schemas.microsoft.com/office/drawing/2014/main" id="{BEAF7285-0CB5-4436-9075-E616E0DF29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4888" y="2225675"/>
            <a:ext cx="1981200" cy="9144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1538" name="Group 36">
            <a:extLst>
              <a:ext uri="{FF2B5EF4-FFF2-40B4-BE49-F238E27FC236}">
                <a16:creationId xmlns:a16="http://schemas.microsoft.com/office/drawing/2014/main" id="{CBCBD142-C889-49B0-9B6B-2167247E8221}"/>
              </a:ext>
            </a:extLst>
          </p:cNvPr>
          <p:cNvGrpSpPr>
            <a:grpSpLocks/>
          </p:cNvGrpSpPr>
          <p:nvPr/>
        </p:nvGrpSpPr>
        <p:grpSpPr bwMode="auto">
          <a:xfrm>
            <a:off x="2909888" y="2987675"/>
            <a:ext cx="457200" cy="396875"/>
            <a:chOff x="4896" y="1680"/>
            <a:chExt cx="288" cy="250"/>
          </a:xfrm>
        </p:grpSpPr>
        <p:sp>
          <p:nvSpPr>
            <p:cNvPr id="21540" name="Text Box 37">
              <a:extLst>
                <a:ext uri="{FF2B5EF4-FFF2-40B4-BE49-F238E27FC236}">
                  <a16:creationId xmlns:a16="http://schemas.microsoft.com/office/drawing/2014/main" id="{60CA66CA-DD70-4FB3-8BFD-482BBBA68E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" y="1680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800080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Arial Unicode MS" pitchFamily="34" charset="-128"/>
                  <a:sym typeface="Symbol" panose="05050102010706020507" pitchFamily="18" charset="2"/>
                </a:rPr>
                <a:t></a:t>
              </a:r>
              <a:endPara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 Unicode MS" pitchFamily="34" charset="-128"/>
              </a:endParaRPr>
            </a:p>
          </p:txBody>
        </p:sp>
        <p:sp>
          <p:nvSpPr>
            <p:cNvPr id="21541" name="Freeform 38">
              <a:extLst>
                <a:ext uri="{FF2B5EF4-FFF2-40B4-BE49-F238E27FC236}">
                  <a16:creationId xmlns:a16="http://schemas.microsoft.com/office/drawing/2014/main" id="{F20307BA-86BE-438B-B465-741C6C4E3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" y="1773"/>
              <a:ext cx="72" cy="87"/>
            </a:xfrm>
            <a:custGeom>
              <a:avLst/>
              <a:gdLst>
                <a:gd name="T0" fmla="*/ 0 w 72"/>
                <a:gd name="T1" fmla="*/ 87 h 87"/>
                <a:gd name="T2" fmla="*/ 37 w 72"/>
                <a:gd name="T3" fmla="*/ 0 h 87"/>
                <a:gd name="T4" fmla="*/ 72 w 72"/>
                <a:gd name="T5" fmla="*/ 87 h 87"/>
                <a:gd name="T6" fmla="*/ 0 w 72"/>
                <a:gd name="T7" fmla="*/ 87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87"/>
                <a:gd name="T14" fmla="*/ 72 w 72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87">
                  <a:moveTo>
                    <a:pt x="0" y="87"/>
                  </a:moveTo>
                  <a:lnTo>
                    <a:pt x="37" y="0"/>
                  </a:lnTo>
                  <a:lnTo>
                    <a:pt x="72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9" name="TextBox 39">
            <a:extLst>
              <a:ext uri="{FF2B5EF4-FFF2-40B4-BE49-F238E27FC236}">
                <a16:creationId xmlns:a16="http://schemas.microsoft.com/office/drawing/2014/main" id="{BD2DDEC3-EE57-4A8B-BCDB-124AB691A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0F62543-9EAE-4872-B72B-C2BA250244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:a16="http://schemas.microsoft.com/office/drawing/2014/main" id="{DC3A9F3B-D203-47AC-868D-EC1448B43E0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60350"/>
            <a:ext cx="8077200" cy="647700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Rocchio 1971 </a:t>
            </a:r>
            <a:r>
              <a:rPr lang="ru-RU" altLang="zh-CN" sz="3200">
                <a:solidFill>
                  <a:srgbClr val="800080"/>
                </a:solidFill>
              </a:rPr>
              <a:t>алгоритм</a:t>
            </a:r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 (SMART)</a:t>
            </a:r>
          </a:p>
        </p:txBody>
      </p:sp>
      <p:sp>
        <p:nvSpPr>
          <p:cNvPr id="3076" name="Rectangle 3">
            <a:extLst>
              <a:ext uri="{FF2B5EF4-FFF2-40B4-BE49-F238E27FC236}">
                <a16:creationId xmlns:a16="http://schemas.microsoft.com/office/drawing/2014/main" id="{33F5A62D-115E-4AEA-B4AF-332282BEB65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288" y="1196975"/>
            <a:ext cx="8569325" cy="5661025"/>
          </a:xfrm>
        </p:spPr>
        <p:txBody>
          <a:bodyPr/>
          <a:lstStyle/>
          <a:p>
            <a:pPr eaLnBrk="1" hangingPunct="1"/>
            <a:r>
              <a:rPr lang="ru-RU" altLang="zh-CN" sz="2800"/>
              <a:t>На практике используется</a:t>
            </a:r>
            <a:r>
              <a:rPr lang="en-US" altLang="zh-CN" sz="2800">
                <a:ea typeface="宋体" panose="02010600030101010101" pitchFamily="2" charset="-122"/>
              </a:rPr>
              <a:t>:</a:t>
            </a:r>
          </a:p>
          <a:p>
            <a:pPr eaLnBrk="1" hangingPunct="1"/>
            <a:endParaRPr lang="en-US" altLang="zh-CN" sz="2800">
              <a:ea typeface="宋体" panose="02010600030101010101" pitchFamily="2" charset="-122"/>
            </a:endParaRPr>
          </a:p>
          <a:p>
            <a:pPr eaLnBrk="1" hangingPunct="1"/>
            <a:endParaRPr lang="en-US" altLang="zh-CN" sz="2200">
              <a:ea typeface="宋体" panose="02010600030101010101" pitchFamily="2" charset="-122"/>
            </a:endParaRPr>
          </a:p>
          <a:p>
            <a:pPr eaLnBrk="1" hangingPunct="1"/>
            <a:endParaRPr lang="en-US" altLang="zh-CN" sz="2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D</a:t>
            </a:r>
            <a:r>
              <a:rPr lang="en-US" altLang="zh-CN" sz="2400" i="1" baseline="-25000">
                <a:solidFill>
                  <a:srgbClr val="C00000"/>
                </a:solidFill>
                <a:ea typeface="宋体" panose="02010600030101010101" pitchFamily="2" charset="-122"/>
              </a:rPr>
              <a:t>r  </a:t>
            </a:r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= </a:t>
            </a:r>
            <a:r>
              <a:rPr lang="ru-RU" altLang="zh-CN" sz="2400">
                <a:solidFill>
                  <a:srgbClr val="C00000"/>
                </a:solidFill>
              </a:rPr>
              <a:t>множество известных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 </a:t>
            </a:r>
            <a:r>
              <a:rPr lang="ru-RU" altLang="zh-CN" sz="2400">
                <a:solidFill>
                  <a:srgbClr val="C00000"/>
                </a:solidFill>
              </a:rPr>
              <a:t>релевантных 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doc </a:t>
            </a:r>
            <a:r>
              <a:rPr lang="ru-RU" altLang="zh-CN" sz="2400">
                <a:solidFill>
                  <a:srgbClr val="C00000"/>
                </a:solidFill>
              </a:rPr>
              <a:t>векторов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D</a:t>
            </a:r>
            <a:r>
              <a:rPr lang="en-US" altLang="zh-CN" sz="2400" i="1" baseline="-25000">
                <a:solidFill>
                  <a:srgbClr val="C00000"/>
                </a:solidFill>
                <a:ea typeface="宋体" panose="02010600030101010101" pitchFamily="2" charset="-122"/>
              </a:rPr>
              <a:t>nr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 = </a:t>
            </a:r>
            <a:r>
              <a:rPr lang="ru-RU" altLang="zh-CN" sz="2400">
                <a:solidFill>
                  <a:srgbClr val="C00000"/>
                </a:solidFill>
              </a:rPr>
              <a:t>множество известных нерелевантных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 doc </a:t>
            </a:r>
            <a:r>
              <a:rPr lang="ru-RU" altLang="zh-CN" sz="2400">
                <a:solidFill>
                  <a:srgbClr val="C00000"/>
                </a:solidFill>
              </a:rPr>
              <a:t>векторов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200"/>
              <a:t>Отличны от </a:t>
            </a:r>
            <a:r>
              <a:rPr lang="en-US" altLang="zh-CN" sz="2000" i="1">
                <a:ea typeface="宋体" panose="02010600030101010101" pitchFamily="2" charset="-122"/>
              </a:rPr>
              <a:t>C</a:t>
            </a:r>
            <a:r>
              <a:rPr lang="en-US" altLang="zh-CN" sz="2000" i="1" baseline="-25000">
                <a:ea typeface="宋体" panose="02010600030101010101" pitchFamily="2" charset="-122"/>
              </a:rPr>
              <a:t>r</a:t>
            </a:r>
            <a:r>
              <a:rPr lang="ru-RU" altLang="zh-CN" sz="2000" i="1" baseline="-25000"/>
              <a:t> </a:t>
            </a:r>
            <a:r>
              <a:rPr lang="ru-RU" altLang="zh-CN" sz="2000" i="1"/>
              <a:t>и</a:t>
            </a:r>
            <a:r>
              <a:rPr lang="en-US" altLang="zh-CN" sz="2200">
                <a:ea typeface="宋体" panose="02010600030101010101" pitchFamily="2" charset="-122"/>
              </a:rPr>
              <a:t> </a:t>
            </a:r>
            <a:r>
              <a:rPr lang="en-US" altLang="zh-CN" sz="2200" i="1">
                <a:ea typeface="宋体" panose="02010600030101010101" pitchFamily="2" charset="-122"/>
              </a:rPr>
              <a:t>C</a:t>
            </a:r>
            <a:r>
              <a:rPr lang="en-US" altLang="zh-CN" sz="2000" i="1" baseline="-25000">
                <a:ea typeface="宋体" panose="02010600030101010101" pitchFamily="2" charset="-122"/>
              </a:rPr>
              <a:t>nr</a:t>
            </a:r>
            <a:endParaRPr lang="en-US" altLang="zh-CN" sz="220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q</a:t>
            </a:r>
            <a:r>
              <a:rPr lang="en-US" altLang="zh-CN" sz="2400" i="1" baseline="-25000">
                <a:solidFill>
                  <a:srgbClr val="C00000"/>
                </a:solidFill>
                <a:ea typeface="宋体" panose="02010600030101010101" pitchFamily="2" charset="-122"/>
              </a:rPr>
              <a:t>m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 = </a:t>
            </a:r>
            <a:r>
              <a:rPr lang="ru-RU" altLang="zh-CN" sz="2400">
                <a:solidFill>
                  <a:srgbClr val="C00000"/>
                </a:solidFill>
              </a:rPr>
              <a:t>модифицированный вектор запроса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; </a:t>
            </a:r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q</a:t>
            </a:r>
            <a:r>
              <a:rPr lang="en-US" altLang="zh-CN" sz="2400" i="1" baseline="-25000">
                <a:solidFill>
                  <a:srgbClr val="C00000"/>
                </a:solidFill>
                <a:ea typeface="宋体" panose="02010600030101010101" pitchFamily="2" charset="-122"/>
              </a:rPr>
              <a:t>0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 = </a:t>
            </a:r>
            <a:r>
              <a:rPr lang="ru-RU" altLang="zh-CN" sz="2400">
                <a:solidFill>
                  <a:srgbClr val="C00000"/>
                </a:solidFill>
              </a:rPr>
              <a:t>исходный вектор запроса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; </a:t>
            </a:r>
            <a:r>
              <a:rPr lang="el-GR" altLang="ru-RU" sz="2400" i="1">
                <a:solidFill>
                  <a:srgbClr val="C00000"/>
                </a:solidFill>
                <a:cs typeface="Arial" panose="020B0604020202020204" pitchFamily="34" charset="0"/>
              </a:rPr>
              <a:t>α</a:t>
            </a:r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,</a:t>
            </a:r>
            <a:r>
              <a:rPr lang="el-GR" altLang="ru-RU" sz="2400" i="1">
                <a:solidFill>
                  <a:srgbClr val="C00000"/>
                </a:solidFill>
                <a:cs typeface="Arial" panose="020B0604020202020204" pitchFamily="34" charset="0"/>
              </a:rPr>
              <a:t>β</a:t>
            </a:r>
            <a:r>
              <a:rPr lang="en-US" altLang="zh-CN" sz="2400" i="1">
                <a:solidFill>
                  <a:srgbClr val="C00000"/>
                </a:solidFill>
                <a:ea typeface="宋体" panose="02010600030101010101" pitchFamily="2" charset="-122"/>
              </a:rPr>
              <a:t>,</a:t>
            </a:r>
            <a:r>
              <a:rPr lang="el-GR" altLang="ru-RU" sz="2400" i="1">
                <a:solidFill>
                  <a:srgbClr val="C00000"/>
                </a:solidFill>
                <a:cs typeface="Arial" panose="020B0604020202020204" pitchFamily="34" charset="0"/>
              </a:rPr>
              <a:t>γ</a:t>
            </a:r>
            <a:r>
              <a:rPr lang="en-US" altLang="zh-CN" sz="2400">
                <a:solidFill>
                  <a:srgbClr val="C00000"/>
                </a:solidFill>
                <a:ea typeface="宋体" panose="02010600030101010101" pitchFamily="2" charset="-122"/>
              </a:rPr>
              <a:t>: </a:t>
            </a:r>
            <a:r>
              <a:rPr lang="ru-RU" altLang="zh-CN" sz="2400">
                <a:solidFill>
                  <a:srgbClr val="C00000"/>
                </a:solidFill>
              </a:rPr>
              <a:t>веса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ru-RU" altLang="zh-CN" sz="2400"/>
              <a:t>Новый запрос «сдвигается» по направлению к релевантным документам и «уходит» от нерелевантных документов</a:t>
            </a:r>
            <a:endParaRPr lang="en-US" altLang="zh-CN" sz="2400">
              <a:ea typeface="宋体" panose="02010600030101010101" pitchFamily="2" charset="-122"/>
            </a:endParaRPr>
          </a:p>
        </p:txBody>
      </p:sp>
      <p:graphicFrame>
        <p:nvGraphicFramePr>
          <p:cNvPr id="3074" name="Object 7">
            <a:extLst>
              <a:ext uri="{FF2B5EF4-FFF2-40B4-BE49-F238E27FC236}">
                <a16:creationId xmlns:a16="http://schemas.microsoft.com/office/drawing/2014/main" id="{91740E67-5C0F-496B-90E2-B292FCEFC6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2988" y="1628775"/>
          <a:ext cx="710565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6" imgW="2413000" imgH="457200" progId="Equation.3">
                  <p:embed/>
                </p:oleObj>
              </mc:Choice>
              <mc:Fallback>
                <p:oleObj name="Equation" r:id="rId6" imgW="241300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628775"/>
                        <a:ext cx="7105650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lowchart: Extract 7">
            <a:extLst>
              <a:ext uri="{FF2B5EF4-FFF2-40B4-BE49-F238E27FC236}">
                <a16:creationId xmlns:a16="http://schemas.microsoft.com/office/drawing/2014/main" id="{DB3050E8-7EA7-4DC6-8346-96E593611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149725"/>
            <a:ext cx="576262" cy="358775"/>
          </a:xfrm>
          <a:prstGeom prst="flowChartExtra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bIns="91440" anchor="ctr"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solidFill>
                  <a:schemeClr val="tx1"/>
                </a:solidFill>
                <a:latin typeface="Lucida Sans" panose="020B0602030504020204" pitchFamily="34" charset="0"/>
                <a:ea typeface="Arial Unicode MS" pitchFamily="34" charset="-128"/>
              </a:rPr>
              <a:t>!</a:t>
            </a:r>
          </a:p>
        </p:txBody>
      </p:sp>
      <p:sp>
        <p:nvSpPr>
          <p:cNvPr id="3078" name="TextBox 6">
            <a:extLst>
              <a:ext uri="{FF2B5EF4-FFF2-40B4-BE49-F238E27FC236}">
                <a16:creationId xmlns:a16="http://schemas.microsoft.com/office/drawing/2014/main" id="{F457A1AB-534F-4D10-966B-8C0C28AB8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4F3640-E234-485D-8EC1-3B426EA38D1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2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FB992F1-26EF-49FE-8C60-0DB8F28C45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Методы расширения запроса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E62968EF-116C-43D0-A15B-291C6F84DA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435975" cy="5327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Несовпадение слова запроса: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самолет – лайнер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Методы расширения запроса: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Глобальные методы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Ручные тезаурусы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Автоматически порождаемый тезаурус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>
                <a:solidFill>
                  <a:srgbClr val="800080"/>
                </a:solidFill>
              </a:rPr>
              <a:t>Локальные методы (по конкретному запросу)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ru-RU">
                <a:solidFill>
                  <a:srgbClr val="800080"/>
                </a:solidFill>
              </a:rPr>
              <a:t>Relevance feedback (</a:t>
            </a:r>
            <a:r>
              <a:rPr lang="ru-RU" altLang="ru-RU">
                <a:solidFill>
                  <a:srgbClr val="800080"/>
                </a:solidFill>
              </a:rPr>
              <a:t>обратная связь по релевантности)</a:t>
            </a:r>
            <a:endParaRPr lang="en-US" altLang="ru-RU">
              <a:solidFill>
                <a:srgbClr val="800080"/>
              </a:solidFill>
            </a:endParaRPr>
          </a:p>
          <a:p>
            <a:pPr lvl="2" eaLnBrk="1" hangingPunct="1">
              <a:lnSpc>
                <a:spcPct val="90000"/>
              </a:lnSpc>
            </a:pPr>
            <a:r>
              <a:rPr lang="en-US" altLang="ru-RU">
                <a:solidFill>
                  <a:srgbClr val="800080"/>
                </a:solidFill>
              </a:rPr>
              <a:t>Pseudo Relevance feedback</a:t>
            </a:r>
            <a:r>
              <a:rPr lang="ru-RU" altLang="ru-RU">
                <a:solidFill>
                  <a:srgbClr val="800080"/>
                </a:solidFill>
              </a:rPr>
              <a:t> (обратная связь по псевдорелевантности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08110DB-646F-43A9-88A7-E9B6D01795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3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4">
            <a:extLst>
              <a:ext uri="{FF2B5EF4-FFF2-40B4-BE49-F238E27FC236}">
                <a16:creationId xmlns:a16="http://schemas.microsoft.com/office/drawing/2014/main" id="{F0D86DE3-55F8-4FF5-9B9D-E6946E8817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576262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Особенности параметров</a:t>
            </a:r>
            <a:endParaRPr lang="en-US" altLang="ru-RU" sz="3200">
              <a:solidFill>
                <a:srgbClr val="800080"/>
              </a:solidFill>
            </a:endParaRPr>
          </a:p>
        </p:txBody>
      </p:sp>
      <p:sp>
        <p:nvSpPr>
          <p:cNvPr id="22531" name="Content Placeholder 5">
            <a:extLst>
              <a:ext uri="{FF2B5EF4-FFF2-40B4-BE49-F238E27FC236}">
                <a16:creationId xmlns:a16="http://schemas.microsoft.com/office/drawing/2014/main" id="{2D956BF5-B03A-46FB-81DA-14672BE2AF9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8229600" cy="54276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zh-CN"/>
              <a:t>Соотношение</a:t>
            </a: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l-GR" altLang="ru-RU">
                <a:cs typeface="Arial" panose="020B0604020202020204" pitchFamily="34" charset="0"/>
              </a:rPr>
              <a:t>α</a:t>
            </a:r>
            <a:r>
              <a:rPr lang="en-US" altLang="zh-CN">
                <a:ea typeface="宋体" panose="02010600030101010101" pitchFamily="2" charset="-122"/>
              </a:rPr>
              <a:t> vs. </a:t>
            </a:r>
            <a:r>
              <a:rPr lang="el-GR" altLang="ru-RU">
                <a:cs typeface="Arial" panose="020B0604020202020204" pitchFamily="34" charset="0"/>
              </a:rPr>
              <a:t>β</a:t>
            </a:r>
            <a:r>
              <a:rPr lang="en-US" altLang="zh-CN">
                <a:ea typeface="宋体" panose="02010600030101010101" pitchFamily="2" charset="-122"/>
              </a:rPr>
              <a:t>/</a:t>
            </a:r>
            <a:r>
              <a:rPr lang="el-GR" altLang="ru-RU">
                <a:cs typeface="Arial" panose="020B0604020202020204" pitchFamily="34" charset="0"/>
              </a:rPr>
              <a:t>γ</a:t>
            </a:r>
            <a:r>
              <a:rPr lang="en-US" altLang="zh-CN">
                <a:ea typeface="宋体" panose="02010600030101010101" pitchFamily="2" charset="-122"/>
              </a:rPr>
              <a:t> : </a:t>
            </a:r>
            <a:r>
              <a:rPr lang="ru-RU" altLang="zh-CN"/>
              <a:t>Если у нас много оцененных документов, то лучше более высокие</a:t>
            </a: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l-GR" altLang="ru-RU">
                <a:cs typeface="Arial" panose="020B0604020202020204" pitchFamily="34" charset="0"/>
              </a:rPr>
              <a:t>β</a:t>
            </a:r>
            <a:r>
              <a:rPr lang="en-US" altLang="zh-CN">
                <a:ea typeface="宋体" panose="02010600030101010101" pitchFamily="2" charset="-122"/>
              </a:rPr>
              <a:t>/</a:t>
            </a:r>
            <a:r>
              <a:rPr lang="el-GR" altLang="ru-RU">
                <a:cs typeface="Arial" panose="020B0604020202020204" pitchFamily="34" charset="0"/>
              </a:rPr>
              <a:t>γ</a:t>
            </a:r>
            <a:r>
              <a:rPr lang="en-US" altLang="zh-CN">
                <a:ea typeface="宋体" panose="02010600030101010101" pitchFamily="2" charset="-122"/>
              </a:rPr>
              <a:t>.</a:t>
            </a:r>
            <a:endParaRPr lang="ru-RU" altLang="zh-CN"/>
          </a:p>
          <a:p>
            <a:pPr eaLnBrk="1" hangingPunct="1">
              <a:lnSpc>
                <a:spcPct val="90000"/>
              </a:lnSpc>
            </a:pPr>
            <a:endParaRPr lang="en-US" altLang="zh-CN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zh-CN"/>
              <a:t>Некоторые веса в модифицированном векторе запроса становятся отрицательными</a:t>
            </a:r>
            <a:endParaRPr lang="en-US" altLang="zh-CN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zh-CN"/>
              <a:t>Отрицательные веса слов игнорируются (устанавливаются равными</a:t>
            </a:r>
            <a:r>
              <a:rPr lang="en-US" altLang="zh-CN">
                <a:ea typeface="宋体" panose="02010600030101010101" pitchFamily="2" charset="-122"/>
              </a:rPr>
              <a:t> 0)</a:t>
            </a:r>
          </a:p>
          <a:p>
            <a:pPr eaLnBrk="1" hangingPunct="1"/>
            <a:endParaRPr lang="en-US" altLang="ru-RU"/>
          </a:p>
        </p:txBody>
      </p:sp>
      <p:sp>
        <p:nvSpPr>
          <p:cNvPr id="22532" name="TextBox 4">
            <a:extLst>
              <a:ext uri="{FF2B5EF4-FFF2-40B4-BE49-F238E27FC236}">
                <a16:creationId xmlns:a16="http://schemas.microsoft.com/office/drawing/2014/main" id="{6084A40A-436D-46E2-A664-15BA0BBBD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0E0DC5C-7A81-452E-8D4C-38D468514F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1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28E268F3-604E-419C-9768-1BE9F5D0643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Позитивный</a:t>
            </a:r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 vs </a:t>
            </a:r>
            <a:r>
              <a:rPr lang="ru-RU" altLang="zh-CN" sz="3200">
                <a:solidFill>
                  <a:srgbClr val="800080"/>
                </a:solidFill>
              </a:rPr>
              <a:t>Негативный</a:t>
            </a:r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 Feedback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A0103CF1-62F9-45AF-BCE7-343C14DA79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11350"/>
            <a:ext cx="8077200" cy="4718050"/>
          </a:xfrm>
        </p:spPr>
        <p:txBody>
          <a:bodyPr/>
          <a:lstStyle/>
          <a:p>
            <a:pPr eaLnBrk="1" hangingPunct="1"/>
            <a:r>
              <a:rPr lang="ru-RU" altLang="zh-CN"/>
              <a:t>Позитивный </a:t>
            </a:r>
            <a:r>
              <a:rPr lang="en-US" altLang="zh-CN">
                <a:ea typeface="宋体" panose="02010600030101010101" pitchFamily="2" charset="-122"/>
              </a:rPr>
              <a:t>feedback </a:t>
            </a:r>
            <a:r>
              <a:rPr lang="ru-RU" altLang="zh-CN"/>
              <a:t>более ценен, чем негативный</a:t>
            </a:r>
            <a:r>
              <a:rPr lang="en-US" altLang="zh-CN">
                <a:ea typeface="宋体" panose="02010600030101010101" pitchFamily="2" charset="-122"/>
              </a:rPr>
              <a:t> feedback (</a:t>
            </a:r>
            <a:r>
              <a:rPr lang="ru-RU" altLang="zh-CN"/>
              <a:t>обычно</a:t>
            </a:r>
            <a:r>
              <a:rPr lang="en-US" altLang="zh-CN">
                <a:ea typeface="宋体" panose="02010600030101010101" pitchFamily="2" charset="-122"/>
              </a:rPr>
              <a:t>  </a:t>
            </a:r>
            <a:r>
              <a:rPr lang="en-GB" altLang="ru-RU">
                <a:sym typeface="Symbol" panose="05050102010706020507" pitchFamily="18" charset="2"/>
              </a:rPr>
              <a:t> &lt; ; </a:t>
            </a:r>
            <a:r>
              <a:rPr lang="ru-RU" altLang="ru-RU">
                <a:sym typeface="Symbol" panose="05050102010706020507" pitchFamily="18" charset="2"/>
              </a:rPr>
              <a:t>например,</a:t>
            </a:r>
            <a:r>
              <a:rPr lang="en-GB" altLang="ru-RU">
                <a:sym typeface="Symbol" panose="05050102010706020507" pitchFamily="18" charset="2"/>
              </a:rPr>
              <a:t>  = 0.25,  = 0.75)</a:t>
            </a:r>
            <a:r>
              <a:rPr lang="en-US" altLang="zh-CN">
                <a:ea typeface="宋体" panose="02010600030101010101" pitchFamily="2" charset="-122"/>
              </a:rPr>
              <a:t>.</a:t>
            </a:r>
          </a:p>
          <a:p>
            <a:pPr eaLnBrk="1" hangingPunct="1"/>
            <a:r>
              <a:rPr lang="ru-RU" altLang="zh-CN"/>
              <a:t>Многие системы позволяют только позитивный </a:t>
            </a:r>
            <a:r>
              <a:rPr lang="en-US" altLang="zh-CN">
                <a:ea typeface="宋体" panose="02010600030101010101" pitchFamily="2" charset="-122"/>
              </a:rPr>
              <a:t>feedback </a:t>
            </a:r>
            <a:r>
              <a:rPr lang="en-GB" altLang="ru-RU">
                <a:sym typeface="Symbol" panose="05050102010706020507" pitchFamily="18" charset="2"/>
              </a:rPr>
              <a:t>(=0)</a:t>
            </a:r>
            <a:r>
              <a:rPr lang="en-US" altLang="zh-CN">
                <a:ea typeface="宋体" panose="02010600030101010101" pitchFamily="2" charset="-122"/>
              </a:rPr>
              <a:t>.</a:t>
            </a: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  <a:p>
            <a:pPr eaLnBrk="1" hangingPunct="1"/>
            <a:endParaRPr lang="en-US" altLang="zh-CN">
              <a:ea typeface="宋体" panose="02010600030101010101" pitchFamily="2" charset="-122"/>
            </a:endParaRP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80" name="TextBox 5">
            <a:extLst>
              <a:ext uri="{FF2B5EF4-FFF2-40B4-BE49-F238E27FC236}">
                <a16:creationId xmlns:a16="http://schemas.microsoft.com/office/drawing/2014/main" id="{C9DEEDEB-8CD5-42FE-9EFD-CF59DDA2F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2CA35A-5593-4731-BF65-9FABC4D3B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B62668C-3260-476A-A0BB-8B6D32E0BD7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865188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Relevance Feedback </a:t>
            </a:r>
            <a:br>
              <a:rPr lang="ru-RU" altLang="zh-CN" sz="3200">
                <a:solidFill>
                  <a:srgbClr val="800080"/>
                </a:solidFill>
              </a:rPr>
            </a:br>
            <a:r>
              <a:rPr lang="ru-RU" altLang="zh-CN" sz="3200">
                <a:solidFill>
                  <a:srgbClr val="800080"/>
                </a:solidFill>
              </a:rPr>
              <a:t>в векторных пространствах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18A8C47-B37B-4644-8EFD-29DE0D893B7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484313"/>
            <a:ext cx="8437563" cy="51498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zh-CN" sz="2800"/>
              <a:t>Можно модифицировать запрос на основе разметки пользователя и применить стандартную векторную модель</a:t>
            </a:r>
            <a:r>
              <a:rPr lang="en-US" altLang="zh-CN" sz="280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800">
                <a:solidFill>
                  <a:srgbClr val="C00000"/>
                </a:solidFill>
              </a:rPr>
              <a:t>Используются только документы, которые размечены</a:t>
            </a:r>
            <a:r>
              <a:rPr lang="en-US" altLang="zh-CN" sz="2800">
                <a:solidFill>
                  <a:srgbClr val="C00000"/>
                </a:solidFill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>
                <a:ea typeface="宋体" panose="02010600030101010101" pitchFamily="2" charset="-122"/>
              </a:rPr>
              <a:t>Relevance feedback </a:t>
            </a:r>
            <a:r>
              <a:rPr lang="ru-RU" altLang="zh-CN" sz="2800"/>
              <a:t>может улучшить и полноту и точность</a:t>
            </a:r>
            <a:endParaRPr lang="en-US" altLang="zh-CN" sz="280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800">
                <a:solidFill>
                  <a:srgbClr val="C00000"/>
                </a:solidFill>
                <a:ea typeface="宋体" panose="02010600030101010101" pitchFamily="2" charset="-122"/>
              </a:rPr>
              <a:t>Relevance feedback </a:t>
            </a:r>
            <a:r>
              <a:rPr lang="ru-RU" altLang="zh-CN" sz="2800">
                <a:solidFill>
                  <a:srgbClr val="C00000"/>
                </a:solidFill>
              </a:rPr>
              <a:t>наиболее полезен в увеличении полноты в тех ситуациях, когда полнота важна</a:t>
            </a:r>
            <a:endParaRPr lang="en-US" altLang="zh-CN" sz="28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ru-RU" altLang="zh-CN"/>
              <a:t>Пользователи должны просматривать и размечать результаты</a:t>
            </a:r>
          </a:p>
          <a:p>
            <a:pPr lvl="2" eaLnBrk="1" hangingPunct="1">
              <a:lnSpc>
                <a:spcPct val="80000"/>
              </a:lnSpc>
            </a:pPr>
            <a:r>
              <a:rPr lang="ru-RU" altLang="zh-CN"/>
              <a:t>Несколько итераций</a:t>
            </a: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3556" name="TextBox 4">
            <a:extLst>
              <a:ext uri="{FF2B5EF4-FFF2-40B4-BE49-F238E27FC236}">
                <a16:creationId xmlns:a16="http://schemas.microsoft.com/office/drawing/2014/main" id="{B7E00F16-3D78-44E3-A918-91B48DEDF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C4681A3-27AD-4C83-966D-B81912BFE1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8B63206A-90E5-4F06-AE71-7E2CA03AFBA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Relevance Feedback: </a:t>
            </a:r>
            <a:r>
              <a:rPr lang="ru-RU" altLang="zh-CN" sz="3200">
                <a:solidFill>
                  <a:srgbClr val="800080"/>
                </a:solidFill>
              </a:rPr>
              <a:t>предположения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4B5ECAD7-4C15-4D58-A8D7-652308C4F6A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268413"/>
            <a:ext cx="8077200" cy="53609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400">
                <a:ea typeface="宋体" panose="02010600030101010101" pitchFamily="2" charset="-122"/>
              </a:rPr>
              <a:t>A1: </a:t>
            </a:r>
            <a:r>
              <a:rPr lang="ru-RU" altLang="zh-CN" sz="2400"/>
              <a:t>Пользователь имеет достаточно знаний для исходного запроса</a:t>
            </a:r>
            <a:endParaRPr lang="en-US" altLang="zh-CN" sz="240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400">
                <a:ea typeface="宋体" panose="02010600030101010101" pitchFamily="2" charset="-122"/>
              </a:rPr>
              <a:t>A2: </a:t>
            </a:r>
            <a:r>
              <a:rPr lang="ru-RU" altLang="zh-CN" sz="2400"/>
              <a:t>Прототипы релевантных/нерелевантных документов</a:t>
            </a:r>
            <a:r>
              <a:rPr lang="en-US" altLang="zh-CN" sz="2400">
                <a:ea typeface="宋体" panose="02010600030101010101" pitchFamily="2" charset="-122"/>
              </a:rPr>
              <a:t> “</a:t>
            </a:r>
            <a:r>
              <a:rPr lang="ru-RU" altLang="zh-CN" sz="2400"/>
              <a:t>ведут себя хорошо</a:t>
            </a:r>
            <a:r>
              <a:rPr lang="en-US" altLang="zh-CN" sz="2400">
                <a:ea typeface="宋体" panose="02010600030101010101" pitchFamily="2" charset="-122"/>
              </a:rPr>
              <a:t>”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>
                <a:solidFill>
                  <a:srgbClr val="C00000"/>
                </a:solidFill>
              </a:rPr>
              <a:t>Распределение слов в релевантных документах сходно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>
                <a:solidFill>
                  <a:srgbClr val="C00000"/>
                </a:solidFill>
              </a:rPr>
              <a:t>Распределение слов в нерелевантных документах отлично от распределения слов в релевантных документах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lvl="2" eaLnBrk="1" hangingPunct="1">
              <a:lnSpc>
                <a:spcPct val="90000"/>
              </a:lnSpc>
            </a:pPr>
            <a:r>
              <a:rPr lang="ru-RU" altLang="zh-CN" sz="2000"/>
              <a:t>1) Все релевантные документы похожи на один прототип</a:t>
            </a:r>
            <a:endParaRPr lang="en-US" altLang="zh-CN" sz="2000">
              <a:ea typeface="宋体" panose="02010600030101010101" pitchFamily="2" charset="-122"/>
            </a:endParaRPr>
          </a:p>
          <a:p>
            <a:pPr lvl="2" eaLnBrk="1" hangingPunct="1">
              <a:lnSpc>
                <a:spcPct val="90000"/>
              </a:lnSpc>
            </a:pPr>
            <a:r>
              <a:rPr lang="ru-RU" altLang="zh-CN" sz="2000"/>
              <a:t>2) Имеется несколько прототипов, но у них значительное пересечение по составу</a:t>
            </a:r>
            <a:endParaRPr lang="en-US" altLang="zh-CN" sz="2000">
              <a:ea typeface="宋体" panose="02010600030101010101" pitchFamily="2" charset="-122"/>
            </a:endParaRPr>
          </a:p>
          <a:p>
            <a:pPr lvl="2" eaLnBrk="1" hangingPunct="1">
              <a:lnSpc>
                <a:spcPct val="90000"/>
              </a:lnSpc>
            </a:pPr>
            <a:r>
              <a:rPr lang="ru-RU" altLang="zh-CN" sz="2000"/>
              <a:t>Сходство между релевантными и нерелевантными документами относительно небольшое</a:t>
            </a:r>
            <a:endParaRPr lang="en-US" altLang="zh-CN" sz="2000">
              <a:ea typeface="宋体" panose="02010600030101010101" pitchFamily="2" charset="-122"/>
            </a:endParaRPr>
          </a:p>
        </p:txBody>
      </p:sp>
      <p:sp>
        <p:nvSpPr>
          <p:cNvPr id="25604" name="TextBox 4">
            <a:extLst>
              <a:ext uri="{FF2B5EF4-FFF2-40B4-BE49-F238E27FC236}">
                <a16:creationId xmlns:a16="http://schemas.microsoft.com/office/drawing/2014/main" id="{DEC7AACA-1900-4F42-8AB5-D7D700063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227284D-F443-4E2B-BF7F-A79CE7B1B1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4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E3D0568B-2F60-4D33-91D5-10987AF9C4F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zh-CN" sz="3600">
                <a:solidFill>
                  <a:srgbClr val="800080"/>
                </a:solidFill>
              </a:rPr>
              <a:t>Нарушение</a:t>
            </a:r>
            <a:r>
              <a:rPr lang="en-US" altLang="zh-CN" sz="3600">
                <a:solidFill>
                  <a:srgbClr val="800080"/>
                </a:solidFill>
                <a:ea typeface="宋体" panose="02010600030101010101" pitchFamily="2" charset="-122"/>
              </a:rPr>
              <a:t> A1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74C33EDD-E009-41C3-A282-759323D1326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125538"/>
            <a:ext cx="8077200" cy="5503862"/>
          </a:xfrm>
        </p:spPr>
        <p:txBody>
          <a:bodyPr/>
          <a:lstStyle/>
          <a:p>
            <a:pPr eaLnBrk="1" hangingPunct="1"/>
            <a:r>
              <a:rPr lang="ru-RU" altLang="zh-CN"/>
              <a:t>У пользователя нет достаточного начального знания</a:t>
            </a:r>
            <a:endParaRPr lang="en-US" altLang="zh-CN">
              <a:ea typeface="宋体" panose="02010600030101010101" pitchFamily="2" charset="-122"/>
            </a:endParaRPr>
          </a:p>
          <a:p>
            <a:pPr eaLnBrk="1" hangingPunct="1"/>
            <a:r>
              <a:rPr lang="ru-RU" altLang="zh-CN"/>
              <a:t>Примеры</a:t>
            </a:r>
            <a:r>
              <a:rPr lang="en-US" altLang="zh-CN">
                <a:ea typeface="宋体" panose="02010600030101010101" pitchFamily="2" charset="-122"/>
              </a:rPr>
              <a:t>:</a:t>
            </a:r>
          </a:p>
          <a:p>
            <a:pPr lvl="1" eaLnBrk="1" hangingPunct="1"/>
            <a:r>
              <a:rPr lang="ru-RU" altLang="zh-CN"/>
              <a:t>Неправильное написание: </a:t>
            </a:r>
            <a:r>
              <a:rPr lang="en-US" altLang="zh-CN">
                <a:ea typeface="宋体" panose="02010600030101010101" pitchFamily="2" charset="-122"/>
              </a:rPr>
              <a:t>Brittany Speers.</a:t>
            </a:r>
          </a:p>
          <a:p>
            <a:pPr lvl="1" eaLnBrk="1" hangingPunct="1"/>
            <a:r>
              <a:rPr lang="ru-RU" altLang="zh-CN"/>
              <a:t>Многоязыковой информационный поиск</a:t>
            </a:r>
            <a:r>
              <a:rPr lang="en-US" altLang="zh-CN">
                <a:ea typeface="宋体" panose="02010600030101010101" pitchFamily="2" charset="-122"/>
              </a:rPr>
              <a:t> (hígado).</a:t>
            </a:r>
          </a:p>
          <a:p>
            <a:pPr lvl="1" eaLnBrk="1" hangingPunct="1"/>
            <a:r>
              <a:rPr lang="ru-RU" altLang="zh-CN"/>
              <a:t>Несоответствие словаря пользователя и словаря коллекции</a:t>
            </a:r>
            <a:endParaRPr lang="en-US" altLang="zh-CN">
              <a:ea typeface="宋体" panose="02010600030101010101" pitchFamily="2" charset="-122"/>
            </a:endParaRPr>
          </a:p>
          <a:p>
            <a:pPr lvl="2" eaLnBrk="1" hangingPunct="1"/>
            <a:r>
              <a:rPr lang="en-US" altLang="zh-CN">
                <a:ea typeface="宋体" panose="02010600030101010101" pitchFamily="2" charset="-122"/>
              </a:rPr>
              <a:t>Cosmonaut/astronaut</a:t>
            </a: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28" name="TextBox 4">
            <a:extLst>
              <a:ext uri="{FF2B5EF4-FFF2-40B4-BE49-F238E27FC236}">
                <a16:creationId xmlns:a16="http://schemas.microsoft.com/office/drawing/2014/main" id="{7C2BF69A-CA36-467C-A6DD-8B7680302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5B5FA9-071A-4EC1-A810-A6F0DCA86C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8A601A2-1FF8-4FCC-BE15-F50E98FB360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Нарушение</a:t>
            </a:r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 A2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1200F22D-7847-43B2-9D9C-7FA352F26AD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125538"/>
            <a:ext cx="8077200" cy="5503862"/>
          </a:xfrm>
        </p:spPr>
        <p:txBody>
          <a:bodyPr/>
          <a:lstStyle/>
          <a:p>
            <a:pPr eaLnBrk="1" hangingPunct="1"/>
            <a:r>
              <a:rPr lang="ru-RU" altLang="zh-CN" dirty="0">
                <a:ea typeface="宋体" panose="02010600030101010101" pitchFamily="2" charset="-122"/>
              </a:rPr>
              <a:t>Релевантные и нерелевантные документы могут различаться типом отношения и при этом включать много одинаковых слов:</a:t>
            </a:r>
          </a:p>
          <a:p>
            <a:pPr lvl="1" eaLnBrk="1" hangingPunct="1"/>
            <a:r>
              <a:rPr lang="ru-RU" altLang="zh-CN" dirty="0">
                <a:ea typeface="宋体" panose="02010600030101010101" pitchFamily="2" charset="-122"/>
              </a:rPr>
              <a:t>Банк купил компанию</a:t>
            </a:r>
          </a:p>
          <a:p>
            <a:pPr lvl="1" eaLnBrk="1" hangingPunct="1"/>
            <a:r>
              <a:rPr lang="ru-RU" altLang="zh-CN" dirty="0">
                <a:ea typeface="宋体" panose="02010600030101010101" pitchFamily="2" charset="-122"/>
              </a:rPr>
              <a:t>Компания купила банк	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7652" name="TextBox 4">
            <a:extLst>
              <a:ext uri="{FF2B5EF4-FFF2-40B4-BE49-F238E27FC236}">
                <a16:creationId xmlns:a16="http://schemas.microsoft.com/office/drawing/2014/main" id="{E3308C87-98B5-440B-87BA-40908AB7F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7279495-F654-44C7-AD51-3FAE03E376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84AE5D32-69F6-40D4-8EA0-108A42C69F0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Relevance Feedback: </a:t>
            </a:r>
            <a:r>
              <a:rPr lang="ru-RU" altLang="zh-CN" sz="3200">
                <a:solidFill>
                  <a:srgbClr val="800080"/>
                </a:solidFill>
              </a:rPr>
              <a:t>Проблемы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109C6275-F7CE-463C-8645-5D215383005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052513"/>
            <a:ext cx="8077200" cy="5256212"/>
          </a:xfrm>
        </p:spPr>
        <p:txBody>
          <a:bodyPr/>
          <a:lstStyle/>
          <a:p>
            <a:pPr eaLnBrk="1" hangingPunct="1"/>
            <a:r>
              <a:rPr lang="ru-RU" altLang="zh-CN" sz="2400"/>
              <a:t>Длинные запросы – неэффективны для типичной поисковой машины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400"/>
              <a:t>Большее ожидание для пользователя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400"/>
              <a:t>Высокая стоимость для поисковой системы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400"/>
              <a:t>Частичное решение</a:t>
            </a:r>
            <a:r>
              <a:rPr lang="en-US" altLang="zh-CN" sz="2400">
                <a:ea typeface="宋体" panose="02010600030101010101" pitchFamily="2" charset="-122"/>
              </a:rPr>
              <a:t>:</a:t>
            </a:r>
          </a:p>
          <a:p>
            <a:pPr lvl="2" eaLnBrk="1" hangingPunct="1"/>
            <a:r>
              <a:rPr lang="ru-RU" altLang="zh-CN"/>
              <a:t>Использование только слов с наиболее высоким весом</a:t>
            </a:r>
            <a:endParaRPr lang="en-US" altLang="zh-CN">
              <a:ea typeface="宋体" panose="02010600030101010101" pitchFamily="2" charset="-122"/>
            </a:endParaRPr>
          </a:p>
          <a:p>
            <a:pPr lvl="3" eaLnBrk="1" hangingPunct="1"/>
            <a:r>
              <a:rPr lang="ru-RU" altLang="zh-CN" sz="2400"/>
              <a:t>Например, </a:t>
            </a:r>
            <a:r>
              <a:rPr lang="en-US" altLang="zh-CN" sz="2400">
                <a:ea typeface="宋体" panose="02010600030101010101" pitchFamily="2" charset="-122"/>
              </a:rPr>
              <a:t>20 </a:t>
            </a:r>
            <a:r>
              <a:rPr lang="ru-RU" altLang="zh-CN" sz="2400"/>
              <a:t>первых по весу</a:t>
            </a:r>
          </a:p>
          <a:p>
            <a:pPr lvl="3" eaLnBrk="1" hangingPunct="1"/>
            <a:endParaRPr lang="en-US" altLang="zh-CN" sz="2400">
              <a:ea typeface="宋体" panose="02010600030101010101" pitchFamily="2" charset="-122"/>
            </a:endParaRPr>
          </a:p>
          <a:p>
            <a:pPr eaLnBrk="1" hangingPunct="1"/>
            <a:r>
              <a:rPr lang="ru-RU" altLang="zh-CN" sz="2400">
                <a:solidFill>
                  <a:srgbClr val="C00000"/>
                </a:solidFill>
              </a:rPr>
              <a:t>Пользователи часто не хотят размечать документы</a:t>
            </a:r>
            <a:endParaRPr lang="en-US" altLang="zh-CN" sz="24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ru-RU" altLang="zh-CN" sz="2400"/>
              <a:t>Трудно понять, почему данный документ был выдан после</a:t>
            </a:r>
            <a:r>
              <a:rPr lang="en-US" altLang="zh-CN" sz="2400">
                <a:ea typeface="宋体" panose="02010600030101010101" pitchFamily="2" charset="-122"/>
              </a:rPr>
              <a:t> relevance feedback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82408DA-4824-45C5-BE28-B416563A06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BBB8E99-E1F8-4B97-81DB-1D0ADCDED78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en-US" altLang="zh-CN" sz="3200">
                <a:solidFill>
                  <a:srgbClr val="800080"/>
                </a:solidFill>
                <a:ea typeface="宋体" panose="02010600030101010101" pitchFamily="2" charset="-122"/>
              </a:rPr>
              <a:t>Relevance Feedback </a:t>
            </a:r>
            <a:r>
              <a:rPr lang="ru-RU" altLang="zh-CN" sz="3200">
                <a:solidFill>
                  <a:srgbClr val="800080"/>
                </a:solidFill>
              </a:rPr>
              <a:t>в Интернет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AD168B57-98C3-4386-B29E-752F059E072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268413"/>
            <a:ext cx="8077200" cy="5360987"/>
          </a:xfrm>
        </p:spPr>
        <p:txBody>
          <a:bodyPr/>
          <a:lstStyle/>
          <a:p>
            <a:pPr eaLnBrk="1" hangingPunct="1"/>
            <a:r>
              <a:rPr lang="ru-RU" altLang="zh-CN" sz="2600"/>
              <a:t>Некоторые поисковые машины предлагают возможность просмотра похожих страниц</a:t>
            </a:r>
          </a:p>
          <a:p>
            <a:pPr lvl="1" eaLnBrk="1" hangingPunct="1"/>
            <a:r>
              <a:rPr lang="ru-RU" altLang="zh-CN" sz="2200"/>
              <a:t>Тривиальная форма </a:t>
            </a:r>
            <a:r>
              <a:rPr lang="en-US" altLang="zh-CN" sz="2200">
                <a:ea typeface="宋体" panose="02010600030101010101" pitchFamily="2" charset="-122"/>
              </a:rPr>
              <a:t>relevance feedback</a:t>
            </a:r>
          </a:p>
          <a:p>
            <a:pPr lvl="1" eaLnBrk="1" hangingPunct="1"/>
            <a:r>
              <a:rPr lang="en-US" altLang="zh-CN" sz="2400">
                <a:ea typeface="宋体" panose="02010600030101010101" pitchFamily="2" charset="-122"/>
              </a:rPr>
              <a:t>Google (link-based)</a:t>
            </a:r>
          </a:p>
          <a:p>
            <a:pPr lvl="1" eaLnBrk="1" hangingPunct="1"/>
            <a:r>
              <a:rPr lang="en-US" altLang="zh-CN" sz="2400">
                <a:ea typeface="宋体" panose="02010600030101010101" pitchFamily="2" charset="-122"/>
              </a:rPr>
              <a:t>Altavista</a:t>
            </a:r>
          </a:p>
          <a:p>
            <a:pPr lvl="1" eaLnBrk="1" hangingPunct="1"/>
            <a:r>
              <a:rPr lang="en-US" altLang="zh-CN" sz="2400">
                <a:ea typeface="宋体" panose="02010600030101010101" pitchFamily="2" charset="-122"/>
              </a:rPr>
              <a:t>Stanford WebBase</a:t>
            </a:r>
          </a:p>
          <a:p>
            <a:pPr eaLnBrk="1" hangingPunct="1"/>
            <a:r>
              <a:rPr lang="ru-RU" altLang="zh-CN" sz="2600">
                <a:solidFill>
                  <a:srgbClr val="C00000"/>
                </a:solidFill>
              </a:rPr>
              <a:t>Но результаты трудно объяснить среднему пользователю</a:t>
            </a:r>
            <a:endParaRPr lang="en-US" altLang="zh-CN" sz="260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600">
                <a:ea typeface="宋体" panose="02010600030101010101" pitchFamily="2" charset="-122"/>
              </a:rPr>
              <a:t>Excite </a:t>
            </a:r>
            <a:endParaRPr lang="ru-RU" altLang="zh-CN" sz="2600"/>
          </a:p>
          <a:p>
            <a:pPr lvl="1" eaLnBrk="1" hangingPunct="1"/>
            <a:r>
              <a:rPr lang="ru-RU" altLang="zh-CN" sz="2200"/>
              <a:t>вводил</a:t>
            </a:r>
            <a:r>
              <a:rPr lang="en-US" altLang="zh-CN" sz="2200">
                <a:ea typeface="宋体" panose="02010600030101010101" pitchFamily="2" charset="-122"/>
              </a:rPr>
              <a:t> </a:t>
            </a:r>
            <a:r>
              <a:rPr lang="ru-RU" altLang="zh-CN" sz="2200"/>
              <a:t>настоящий</a:t>
            </a:r>
            <a:r>
              <a:rPr lang="en-US" altLang="zh-CN" sz="2200">
                <a:ea typeface="宋体" panose="02010600030101010101" pitchFamily="2" charset="-122"/>
              </a:rPr>
              <a:t> relevance feedback, </a:t>
            </a:r>
            <a:endParaRPr lang="ru-RU" altLang="zh-CN" sz="2200"/>
          </a:p>
          <a:p>
            <a:pPr lvl="1" eaLnBrk="1" hangingPunct="1"/>
            <a:r>
              <a:rPr lang="ru-RU" altLang="zh-CN" sz="2200"/>
              <a:t>затем убрал – никто не пользовался</a:t>
            </a:r>
            <a:endParaRPr lang="en-US" altLang="zh-CN" sz="2200">
              <a:ea typeface="宋体" panose="02010600030101010101" pitchFamily="2" charset="-122"/>
            </a:endParaRPr>
          </a:p>
        </p:txBody>
      </p:sp>
      <p:sp>
        <p:nvSpPr>
          <p:cNvPr id="29700" name="AutoShape 4">
            <a:extLst>
              <a:ext uri="{FF2B5EF4-FFF2-40B4-BE49-F238E27FC236}">
                <a16:creationId xmlns:a16="http://schemas.microsoft.com/office/drawing/2014/main" id="{333B8FE0-82F1-4EDA-80D3-6B4796A0E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2590800"/>
            <a:ext cx="1752600" cy="838200"/>
          </a:xfrm>
          <a:prstGeom prst="leftArrow">
            <a:avLst>
              <a:gd name="adj1" fmla="val 50000"/>
              <a:gd name="adj2" fmla="val 52273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l-GR" altLang="ru-RU"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α</a:t>
            </a: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el-GR" altLang="ru-RU"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β</a:t>
            </a: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rPr>
              <a:t>/</a:t>
            </a:r>
            <a:r>
              <a:rPr lang="el-GR" altLang="ru-RU"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γ</a:t>
            </a:r>
            <a:r>
              <a:rPr lang="en-US" altLang="zh-CN" sz="2400">
                <a:solidFill>
                  <a:schemeClr val="tx1"/>
                </a:solidFill>
                <a:latin typeface="Lucida Sans" panose="020B0602030504020204" pitchFamily="34" charset="0"/>
                <a:ea typeface="宋体" panose="02010600030101010101" pitchFamily="2" charset="-122"/>
              </a:rPr>
              <a:t> ??</a:t>
            </a:r>
            <a:endParaRPr lang="el-GR" altLang="ru-RU" sz="2400">
              <a:solidFill>
                <a:schemeClr val="tx1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  <p:sp>
        <p:nvSpPr>
          <p:cNvPr id="29701" name="TextBox 5">
            <a:extLst>
              <a:ext uri="{FF2B5EF4-FFF2-40B4-BE49-F238E27FC236}">
                <a16:creationId xmlns:a16="http://schemas.microsoft.com/office/drawing/2014/main" id="{BA3A7367-B083-45A6-B665-5350CCFE1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00BEA8C-F330-4B89-8F38-6132F10C1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056318CE-3BF5-47ED-B945-A95F3C2B55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en-US" altLang="ru-RU" sz="3200">
                <a:solidFill>
                  <a:srgbClr val="800080"/>
                </a:solidFill>
              </a:rPr>
              <a:t>Pseudo relevance feedback</a:t>
            </a: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CBC72CBA-475A-411B-888F-2ECBF44BA39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50825" y="1052513"/>
            <a:ext cx="8569325" cy="5500687"/>
          </a:xfrm>
        </p:spPr>
        <p:txBody>
          <a:bodyPr/>
          <a:lstStyle/>
          <a:p>
            <a:pPr eaLnBrk="1" hangingPunct="1"/>
            <a:r>
              <a:rPr lang="en-US" altLang="ru-RU" sz="2800"/>
              <a:t>Pseudo-relevance feedback </a:t>
            </a:r>
            <a:r>
              <a:rPr lang="ru-RU" altLang="ru-RU" sz="2800"/>
              <a:t>автоматизирует «ручную» часть реального </a:t>
            </a:r>
            <a:r>
              <a:rPr lang="en-US" altLang="ru-RU" sz="2800"/>
              <a:t>relevance feedback.</a:t>
            </a:r>
          </a:p>
          <a:p>
            <a:pPr eaLnBrk="1" hangingPunct="1"/>
            <a:r>
              <a:rPr lang="en-US" altLang="ru-RU" sz="2800"/>
              <a:t>Pseudo-relevance </a:t>
            </a:r>
            <a:r>
              <a:rPr lang="ru-RU" altLang="ru-RU" sz="2800"/>
              <a:t>алгоритм</a:t>
            </a:r>
            <a:r>
              <a:rPr lang="en-US" altLang="ru-RU" sz="2800"/>
              <a:t>:</a:t>
            </a:r>
          </a:p>
          <a:p>
            <a:pPr lvl="1" eaLnBrk="1" hangingPunct="1"/>
            <a:r>
              <a:rPr lang="ru-RU" altLang="ru-RU" sz="2400"/>
              <a:t>Строит поисковую выдачу по запросу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Предполагает, что первые </a:t>
            </a:r>
            <a:r>
              <a:rPr lang="en-US" altLang="ru-RU" sz="2400"/>
              <a:t>k </a:t>
            </a:r>
            <a:r>
              <a:rPr lang="ru-RU" altLang="ru-RU" sz="2400"/>
              <a:t>документов - релевантны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Выполняет</a:t>
            </a:r>
            <a:r>
              <a:rPr lang="en-US" altLang="ru-RU" sz="2400"/>
              <a:t> relevance feedback</a:t>
            </a:r>
          </a:p>
          <a:p>
            <a:pPr eaLnBrk="1" hangingPunct="1"/>
            <a:r>
              <a:rPr lang="ru-RU" altLang="ru-RU" sz="2800"/>
              <a:t>В среднем хорошо работает</a:t>
            </a:r>
            <a:endParaRPr lang="en-US" altLang="ru-RU" sz="2800"/>
          </a:p>
          <a:p>
            <a:pPr eaLnBrk="1" hangingPunct="1"/>
            <a:r>
              <a:rPr lang="ru-RU" altLang="ru-RU" sz="2800"/>
              <a:t>Но может получить очень плохие результаты для некоторых запросов</a:t>
            </a:r>
            <a:endParaRPr lang="en-US" altLang="ru-RU" sz="2800"/>
          </a:p>
          <a:p>
            <a:pPr eaLnBrk="1" hangingPunct="1"/>
            <a:r>
              <a:rPr lang="ru-RU" altLang="ru-RU" sz="2800"/>
              <a:t>Несколько итераций могут вызвать «искажение запроса»</a:t>
            </a:r>
            <a:endParaRPr lang="en-US" altLang="ru-RU" sz="2800"/>
          </a:p>
        </p:txBody>
      </p:sp>
      <p:sp>
        <p:nvSpPr>
          <p:cNvPr id="30724" name="TextBox 4">
            <a:extLst>
              <a:ext uri="{FF2B5EF4-FFF2-40B4-BE49-F238E27FC236}">
                <a16:creationId xmlns:a16="http://schemas.microsoft.com/office/drawing/2014/main" id="{50449FB9-0197-4A02-A4CA-4265D47FC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C7B4308-3097-4084-A870-B0E945C25D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88F3A27-5CF1-497C-9DF3-94BC884C51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800080"/>
                </a:solidFill>
              </a:rPr>
              <a:t>Методы расширения запроса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994C5FC9-F425-44B1-A5FB-00AE9B8569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50688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Несовпадение слова запроса: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самолет – лайнер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Методы расширения запроса: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Глобальные методы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>
                <a:solidFill>
                  <a:srgbClr val="800080"/>
                </a:solidFill>
              </a:rPr>
              <a:t>Ручные тезаурусы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Автоматически порождаемый тезаурус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Локальные методы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ru-RU"/>
              <a:t>Relevance feedback (</a:t>
            </a:r>
            <a:r>
              <a:rPr lang="ru-RU" altLang="ru-RU"/>
              <a:t>обратная связь по релевантности)</a:t>
            </a:r>
            <a:endParaRPr lang="en-US" altLang="ru-RU"/>
          </a:p>
          <a:p>
            <a:pPr lvl="2" eaLnBrk="1" hangingPunct="1">
              <a:lnSpc>
                <a:spcPct val="90000"/>
              </a:lnSpc>
            </a:pPr>
            <a:r>
              <a:rPr lang="en-US" altLang="ru-RU"/>
              <a:t>Pseudo Relevance feedback</a:t>
            </a:r>
            <a:r>
              <a:rPr lang="ru-RU" altLang="ru-RU"/>
              <a:t> (обратная связь по псевдорелевантности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92CB3EF-7394-4CE4-A400-61B15E828F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CBAFAC78-5A94-4640-B845-FCA15C248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>
                <a:solidFill>
                  <a:srgbClr val="800080"/>
                </a:solidFill>
              </a:rPr>
              <a:t>Тезаурус</a:t>
            </a:r>
          </a:p>
        </p:txBody>
      </p:sp>
      <p:sp>
        <p:nvSpPr>
          <p:cNvPr id="8195" name="Содержимое 2">
            <a:extLst>
              <a:ext uri="{FF2B5EF4-FFF2-40B4-BE49-F238E27FC236}">
                <a16:creationId xmlns:a16="http://schemas.microsoft.com/office/drawing/2014/main" id="{5E26C2B3-D4A1-4F4C-81E7-B663ACAAB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r>
              <a:rPr lang="ru-RU" altLang="ru-RU" sz="2800"/>
              <a:t>Разные виды</a:t>
            </a:r>
          </a:p>
          <a:p>
            <a:r>
              <a:rPr lang="ru-RU" altLang="ru-RU" sz="2800"/>
              <a:t>Словарь с формализованными связями между словами</a:t>
            </a:r>
          </a:p>
        </p:txBody>
      </p:sp>
      <p:pic>
        <p:nvPicPr>
          <p:cNvPr id="8196" name="Picture 5" descr="wordnet-fig1">
            <a:extLst>
              <a:ext uri="{FF2B5EF4-FFF2-40B4-BE49-F238E27FC236}">
                <a16:creationId xmlns:a16="http://schemas.microsoft.com/office/drawing/2014/main" id="{F13C70B1-0C8D-4788-A48C-81A920D68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08275"/>
            <a:ext cx="38893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>
            <a:extLst>
              <a:ext uri="{FF2B5EF4-FFF2-40B4-BE49-F238E27FC236}">
                <a16:creationId xmlns:a16="http://schemas.microsoft.com/office/drawing/2014/main" id="{8F61680B-2760-4CAD-86F9-0A3DDCC30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708275"/>
            <a:ext cx="34194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3F6023D-BF8D-4831-AD37-4DEACA6F9C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>
            <a:extLst>
              <a:ext uri="{FF2B5EF4-FFF2-40B4-BE49-F238E27FC236}">
                <a16:creationId xmlns:a16="http://schemas.microsoft.com/office/drawing/2014/main" id="{0F1328A5-7CB9-41E3-810F-0E0B89F92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Ручные тезаурусы</a:t>
            </a:r>
          </a:p>
        </p:txBody>
      </p:sp>
      <p:sp>
        <p:nvSpPr>
          <p:cNvPr id="32771" name="Содержимое 2">
            <a:extLst>
              <a:ext uri="{FF2B5EF4-FFF2-40B4-BE49-F238E27FC236}">
                <a16:creationId xmlns:a16="http://schemas.microsoft.com/office/drawing/2014/main" id="{2E3D2C37-34C1-47AF-A9F5-303103B4E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altLang="ru-RU" sz="2800"/>
              <a:t>Тезаурус – словарь, в котором</a:t>
            </a:r>
          </a:p>
          <a:p>
            <a:pPr lvl="1"/>
            <a:r>
              <a:rPr lang="ru-RU" altLang="ru-RU" sz="2400"/>
              <a:t>Единицы соответствуют близким по смыслу словам (понятия, дескрипторы и др.)</a:t>
            </a:r>
          </a:p>
          <a:p>
            <a:pPr lvl="1"/>
            <a:r>
              <a:rPr lang="ru-RU" altLang="ru-RU" sz="2400"/>
              <a:t>Между единицами установлены формализованные отношения</a:t>
            </a:r>
          </a:p>
          <a:p>
            <a:pPr lvl="1"/>
            <a:endParaRPr lang="ru-RU" altLang="ru-RU"/>
          </a:p>
          <a:p>
            <a:r>
              <a:rPr lang="ru-RU" altLang="ru-RU"/>
              <a:t>Типы тезаурусов</a:t>
            </a:r>
          </a:p>
          <a:p>
            <a:pPr lvl="1"/>
            <a:r>
              <a:rPr lang="ru-RU" altLang="ru-RU" sz="2400"/>
              <a:t>Информационно-поисковые тезаурусы</a:t>
            </a:r>
          </a:p>
          <a:p>
            <a:pPr lvl="1"/>
            <a:r>
              <a:rPr lang="ru-RU" altLang="ru-RU" sz="2400"/>
              <a:t>Тезаурусы типа WordNet</a:t>
            </a:r>
          </a:p>
          <a:p>
            <a:pPr lvl="1"/>
            <a:r>
              <a:rPr lang="ru-RU" altLang="ru-RU" sz="2400"/>
              <a:t>И др</a:t>
            </a:r>
            <a:r>
              <a:rPr lang="ru-RU" altLang="ru-RU"/>
              <a:t>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393B0E4-1BC6-4519-8E2D-CA47A3D41F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473820A-BA14-425E-BBC1-9299C7FF42F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88913"/>
            <a:ext cx="7772400" cy="7397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Информационно-поисковые тезаурусы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BD8F3042-5AE2-4254-871E-96CB5F2ACDB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000125"/>
            <a:ext cx="8391525" cy="5857875"/>
          </a:xfrm>
        </p:spPr>
        <p:txBody>
          <a:bodyPr/>
          <a:lstStyle/>
          <a:p>
            <a:pPr eaLnBrk="1" hangingPunct="1"/>
            <a:r>
              <a:rPr lang="ru-RU" altLang="ru-RU" sz="2800"/>
              <a:t>Информационно-поисковый тезаурус – </a:t>
            </a:r>
            <a:r>
              <a:rPr lang="ru-RU" altLang="ru-RU" sz="2400"/>
              <a:t>нормативный словарь терминов предметной области, создаваемый для улучшения качества информационного поиска в данной предметной области</a:t>
            </a:r>
          </a:p>
          <a:p>
            <a:pPr lvl="1" eaLnBrk="1" hangingPunct="1"/>
            <a:r>
              <a:rPr lang="ru-RU" altLang="ru-RU" sz="2000"/>
              <a:t>Нормативные ключевые слова</a:t>
            </a:r>
          </a:p>
          <a:p>
            <a:pPr lvl="1" eaLnBrk="1" hangingPunct="1"/>
            <a:r>
              <a:rPr lang="ru-RU" altLang="ru-RU" sz="2000"/>
              <a:t>Национальные и международные стандарты</a:t>
            </a:r>
          </a:p>
          <a:p>
            <a:pPr lvl="1" eaLnBrk="1" hangingPunct="1"/>
            <a:r>
              <a:rPr lang="ru-RU" altLang="ru-RU" sz="2000"/>
              <a:t>Используются в ряде международных организаций и парламентский организаций</a:t>
            </a:r>
          </a:p>
          <a:p>
            <a:pPr lvl="2" eaLnBrk="1" hangingPunct="1"/>
            <a:r>
              <a:rPr lang="ru-RU" altLang="ru-RU" sz="2000"/>
              <a:t>Европейский парламент – EUROVOC</a:t>
            </a:r>
          </a:p>
          <a:p>
            <a:pPr lvl="2" eaLnBrk="1" hangingPunct="1"/>
            <a:r>
              <a:rPr lang="ru-RU" altLang="ru-RU" sz="2000"/>
              <a:t>ООН – UNBIS Thesaurus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C362FE5-D91B-4964-B83D-2AD23405F1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64EF64E9-A175-4903-A369-61107E6348E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88913"/>
            <a:ext cx="7696200" cy="576262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Цели и использование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E3E2C037-77CA-460F-A4AA-7754D2DCBDB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908050"/>
            <a:ext cx="8439150" cy="5645150"/>
          </a:xfrm>
        </p:spPr>
        <p:txBody>
          <a:bodyPr/>
          <a:lstStyle/>
          <a:p>
            <a:pPr eaLnBrk="1" hangingPunct="1"/>
            <a:r>
              <a:rPr lang="ru-RU" altLang="ru-RU" sz="2800"/>
              <a:t>Цели:</a:t>
            </a:r>
          </a:p>
          <a:p>
            <a:pPr lvl="1" eaLnBrk="1" hangingPunct="1"/>
            <a:r>
              <a:rPr lang="ru-RU" altLang="ru-RU" sz="2400"/>
              <a:t>Перевод языка авторов на нормативный язык, используемый для индексации и поиска</a:t>
            </a:r>
          </a:p>
          <a:p>
            <a:pPr lvl="1" eaLnBrk="1" hangingPunct="1"/>
            <a:r>
              <a:rPr lang="ru-RU" altLang="ru-RU" sz="2400"/>
              <a:t>Обеспечение последовательности в присваивании индексных терминов</a:t>
            </a:r>
          </a:p>
          <a:p>
            <a:pPr lvl="1" eaLnBrk="1" hangingPunct="1"/>
            <a:r>
              <a:rPr lang="ru-RU" altLang="ru-RU" sz="2400"/>
              <a:t>Обозначение отношений между терминами</a:t>
            </a:r>
          </a:p>
          <a:p>
            <a:pPr lvl="1" eaLnBrk="1" hangingPunct="1"/>
            <a:r>
              <a:rPr lang="ru-RU" altLang="ru-RU" sz="2400"/>
              <a:t>Облегчение информационного поиска</a:t>
            </a:r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Использование</a:t>
            </a:r>
          </a:p>
          <a:p>
            <a:pPr lvl="1" eaLnBrk="1" hangingPunct="1"/>
            <a:r>
              <a:rPr lang="ru-RU" altLang="ru-RU" sz="2400"/>
              <a:t>Особенно популярны в 60-80х годах 20 века</a:t>
            </a:r>
          </a:p>
          <a:p>
            <a:pPr lvl="1" eaLnBrk="1" hangingPunct="1"/>
            <a:r>
              <a:rPr lang="ru-RU" altLang="ru-RU" sz="2400"/>
              <a:t>Повышение интереса в последнее время за счет роста интереса к предметно-ориентированному и корпоративному поиску</a:t>
            </a:r>
          </a:p>
          <a:p>
            <a:pPr lvl="1" eaLnBrk="1" hangingPunct="1"/>
            <a:endParaRPr lang="ru-RU" altLang="ru-RU" sz="2400"/>
          </a:p>
          <a:p>
            <a:pPr eaLnBrk="1" hangingPunct="1"/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EC63E89-10B0-408B-B318-A6C561BB3F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7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404EE3ED-9EE7-4795-86E3-3D13E9226A9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8288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Традиционные информационно-поисковые тезаурусы для ручного индексирования: структура</a:t>
            </a:r>
            <a:r>
              <a:rPr lang="ru-RU" altLang="ru-RU" sz="2800"/>
              <a:t> </a:t>
            </a:r>
            <a:endParaRPr lang="en-US" altLang="ru-RU" sz="2800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4C3B1A5A-449E-4CA8-84AA-1D036C604F5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89138"/>
            <a:ext cx="8458200" cy="4716462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tx1"/>
              </a:buClr>
              <a:defRPr/>
            </a:pPr>
            <a:r>
              <a:rPr lang="ru-RU" dirty="0"/>
              <a:t>Основные понятия ПО – дескрипторы</a:t>
            </a:r>
          </a:p>
          <a:p>
            <a:pPr eaLnBrk="1" hangingPunct="1">
              <a:buClr>
                <a:schemeClr val="tx1"/>
              </a:buClr>
              <a:defRPr/>
            </a:pPr>
            <a:endParaRPr lang="ru-RU" dirty="0"/>
          </a:p>
          <a:p>
            <a:pPr eaLnBrk="1" hangingPunct="1">
              <a:buClr>
                <a:schemeClr val="tx1"/>
              </a:buClr>
              <a:defRPr/>
            </a:pPr>
            <a:r>
              <a:rPr lang="ru-RU" dirty="0"/>
              <a:t>Условные синонимы – </a:t>
            </a:r>
            <a:r>
              <a:rPr lang="ru-RU" dirty="0" err="1"/>
              <a:t>аскрипторы</a:t>
            </a:r>
            <a:r>
              <a:rPr lang="ru-RU" dirty="0"/>
              <a:t> – </a:t>
            </a:r>
          </a:p>
          <a:p>
            <a:pPr lvl="1" eaLnBrk="1" hangingPunct="1">
              <a:buClr>
                <a:schemeClr val="tx1"/>
              </a:buClr>
              <a:buFontTx/>
              <a:buChar char="•"/>
              <a:defRPr/>
            </a:pPr>
            <a:r>
              <a:rPr lang="ru-RU" dirty="0"/>
              <a:t>Отношения эквивалентности  </a:t>
            </a:r>
            <a:r>
              <a:rPr lang="ru-RU" dirty="0" err="1"/>
              <a:t>аскриптор</a:t>
            </a:r>
            <a:r>
              <a:rPr lang="ru-RU" dirty="0"/>
              <a:t> – дескриптор</a:t>
            </a:r>
            <a:endParaRPr lang="en-US" dirty="0"/>
          </a:p>
          <a:p>
            <a:pPr lvl="1" eaLnBrk="1" hangingPunct="1">
              <a:buClr>
                <a:schemeClr val="tx1"/>
              </a:buClr>
              <a:buFontTx/>
              <a:buChar char="•"/>
              <a:defRPr/>
            </a:pPr>
            <a:endParaRPr lang="ru-RU" dirty="0"/>
          </a:p>
          <a:p>
            <a:pPr eaLnBrk="1" hangingPunct="1">
              <a:buClr>
                <a:schemeClr val="tx1"/>
              </a:buClr>
              <a:defRPr/>
            </a:pPr>
            <a:r>
              <a:rPr lang="ru-RU" dirty="0"/>
              <a:t>Отношения между дескрипторами</a:t>
            </a:r>
            <a:br>
              <a:rPr lang="en-US" dirty="0"/>
            </a:b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BDFBD2-F7FC-49F0-AAFF-479BFE2BEE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6ABC1AA7-07D6-490A-A16A-ED884CD65EB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7543800" cy="762000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Отношения в ИПТ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3B872CF1-1469-4F61-BE88-3420FA62B09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981075"/>
            <a:ext cx="8001000" cy="5419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Родовидовые отношения (выше – ниже)</a:t>
            </a:r>
          </a:p>
          <a:p>
            <a:pPr lvl="1">
              <a:lnSpc>
                <a:spcPct val="90000"/>
              </a:lnSpc>
            </a:pPr>
            <a:r>
              <a:rPr lang="en-US" altLang="ru-RU" sz="2400"/>
              <a:t>BT (broader term) – NT (narrower term)</a:t>
            </a:r>
            <a:endParaRPr lang="ru-RU" altLang="ru-RU" sz="2400"/>
          </a:p>
          <a:p>
            <a:pPr>
              <a:lnSpc>
                <a:spcPct val="90000"/>
              </a:lnSpc>
            </a:pPr>
            <a:r>
              <a:rPr lang="ru-RU" altLang="ru-RU" sz="2800"/>
              <a:t>Отношение ассоциации </a:t>
            </a:r>
          </a:p>
          <a:p>
            <a:pPr lvl="1">
              <a:lnSpc>
                <a:spcPct val="90000"/>
              </a:lnSpc>
            </a:pPr>
            <a:r>
              <a:rPr lang="en-US" altLang="ru-RU" sz="2400"/>
              <a:t>RT (related term</a:t>
            </a:r>
            <a:r>
              <a:rPr lang="ru-RU" altLang="ru-RU" sz="2400"/>
              <a:t>)</a:t>
            </a:r>
          </a:p>
          <a:p>
            <a:pPr lvl="2">
              <a:lnSpc>
                <a:spcPct val="90000"/>
              </a:lnSpc>
            </a:pPr>
            <a:r>
              <a:rPr lang="ru-RU" altLang="ru-RU" sz="2000"/>
              <a:t>Транспорт – путешествие</a:t>
            </a:r>
          </a:p>
          <a:p>
            <a:pPr lvl="2">
              <a:lnSpc>
                <a:spcPct val="90000"/>
              </a:lnSpc>
            </a:pPr>
            <a:r>
              <a:rPr lang="ru-RU" altLang="ru-RU" sz="2000"/>
              <a:t>Неврология – нервная система </a:t>
            </a:r>
          </a:p>
          <a:p>
            <a:pPr lvl="2">
              <a:lnSpc>
                <a:spcPct val="90000"/>
              </a:lnSpc>
            </a:pPr>
            <a:r>
              <a:rPr lang="ru-RU" altLang="ru-RU" sz="2000"/>
              <a:t>Переплетные работы - книга</a:t>
            </a:r>
          </a:p>
          <a:p>
            <a:pPr lvl="2">
              <a:lnSpc>
                <a:spcPct val="90000"/>
              </a:lnSpc>
            </a:pPr>
            <a:endParaRPr lang="en-US" altLang="ru-RU" sz="2000"/>
          </a:p>
          <a:p>
            <a:pPr>
              <a:lnSpc>
                <a:spcPct val="90000"/>
              </a:lnSpc>
            </a:pPr>
            <a:r>
              <a:rPr lang="ru-RU" altLang="ru-RU" sz="2800"/>
              <a:t>Часть –целое: части должны всегда относиться к своему целом (рекомендация стандарта </a:t>
            </a:r>
            <a:r>
              <a:rPr lang="en-US" altLang="ru-RU" sz="2800"/>
              <a:t>Z39.19):</a:t>
            </a:r>
            <a:r>
              <a:rPr lang="ru-RU" altLang="ru-RU" sz="2800"/>
              <a:t> 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органы тела,  географические объекты, дисциплины, иерархические структуры (</a:t>
            </a:r>
            <a:r>
              <a:rPr lang="ru-RU" altLang="ru-RU" sz="2000" i="1"/>
              <a:t>полк – батальон – рота</a:t>
            </a:r>
            <a:r>
              <a:rPr lang="ru-RU" altLang="ru-RU" sz="2000"/>
              <a:t>)</a:t>
            </a:r>
            <a:r>
              <a:rPr lang="ru-RU" altLang="ru-RU" sz="2400"/>
              <a:t>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487D12-118B-419D-9841-CC34E2DAE7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115A64CC-E9D2-41E5-B5B8-7CD99C6EFFA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731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>
                <a:solidFill>
                  <a:srgbClr val="800080"/>
                </a:solidFill>
              </a:rPr>
              <a:t>Информационно-поисковые тезаурусы: использование для индексирования</a:t>
            </a:r>
            <a:endParaRPr lang="en-US" sz="3600">
              <a:solidFill>
                <a:srgbClr val="800080"/>
              </a:solidFill>
            </a:endParaRP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422F22A5-4151-4725-AAB9-3400435A3CA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496300" cy="5280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</a:pPr>
            <a:r>
              <a:rPr lang="ru-RU" altLang="ru-RU" sz="2800"/>
              <a:t>Процедура индексирования по тезаурусу</a:t>
            </a:r>
          </a:p>
          <a:p>
            <a:pPr lvl="1"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400"/>
              <a:t>Индексатор читает документ, формулирует его основное содержание</a:t>
            </a:r>
          </a:p>
          <a:p>
            <a:pPr lvl="1"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400"/>
              <a:t>Затем ему нужно подобрать наиболее подходящий набор дескрипторов для описания содержания документа</a:t>
            </a:r>
          </a:p>
          <a:p>
            <a:pPr lvl="1"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400"/>
              <a:t>Отношения используются для уточнения набора дескрипторов</a:t>
            </a:r>
          </a:p>
          <a:p>
            <a:pPr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</a:pPr>
            <a:r>
              <a:rPr lang="ru-RU" altLang="ru-RU" sz="2800"/>
              <a:t>Контекст использования</a:t>
            </a:r>
          </a:p>
          <a:p>
            <a:pPr lvl="1"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400"/>
              <a:t>60-80е годы – в информационных системах не было полных документов</a:t>
            </a:r>
          </a:p>
          <a:p>
            <a:pPr lvl="1" eaLnBrk="1" hangingPunct="1">
              <a:lnSpc>
                <a:spcPct val="90000"/>
              </a:lnSpc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ru-RU" altLang="ru-RU" sz="2400"/>
              <a:t>Вид библиотечной обработки в парламентах, международных организациях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ACE2266-715E-4B51-A58D-DA473AAD45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25144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id="{BD9C9412-4D3B-4B54-A6F7-51C1E767B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5288"/>
            <a:ext cx="8504237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3">
            <a:extLst>
              <a:ext uri="{FF2B5EF4-FFF2-40B4-BE49-F238E27FC236}">
                <a16:creationId xmlns:a16="http://schemas.microsoft.com/office/drawing/2014/main" id="{0188659E-3A05-4106-853A-792281CD521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15888"/>
            <a:ext cx="8424862" cy="936625"/>
          </a:xfrm>
          <a:solidFill>
            <a:srgbClr val="C0C0C0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900">
                <a:solidFill>
                  <a:srgbClr val="800080"/>
                </a:solidFill>
              </a:rPr>
              <a:t>Тезаурус исследовательской службы Конгресса США (</a:t>
            </a:r>
            <a:r>
              <a:rPr lang="en-US" sz="2900">
                <a:solidFill>
                  <a:srgbClr val="800080"/>
                </a:solidFill>
              </a:rPr>
              <a:t>LIV)</a:t>
            </a:r>
            <a:endParaRPr lang="ru-RU" sz="2900">
              <a:solidFill>
                <a:srgbClr val="80008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5076480-937C-474D-84A1-E7D47C8939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B7066CE-1C76-459C-89DD-327F58FA6D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800080"/>
                </a:solidFill>
                <a:latin typeface="+mn-lt"/>
              </a:rPr>
              <a:t>Традиционные ИПТ: </a:t>
            </a:r>
            <a:br>
              <a:rPr lang="en-US" sz="3200" dirty="0">
                <a:solidFill>
                  <a:srgbClr val="800080"/>
                </a:solidFill>
                <a:latin typeface="+mn-lt"/>
              </a:rPr>
            </a:br>
            <a:r>
              <a:rPr lang="ru-RU" sz="3200" dirty="0">
                <a:solidFill>
                  <a:srgbClr val="800080"/>
                </a:solidFill>
                <a:latin typeface="+mn-lt"/>
              </a:rPr>
              <a:t>автоматическое расширение запроса</a:t>
            </a:r>
            <a:endParaRPr lang="en-US" sz="32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1BEB16A3-24AA-4561-86F4-1CC75C1818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642350" cy="53292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dirty="0"/>
              <a:t>Объем информационно-поисковых тезаурусов относительно небольшой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 dirty="0"/>
              <a:t>Многие слова отсутствуют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 dirty="0"/>
              <a:t>Если использовать описанные отношения для автоматического расширения запроса, </a:t>
            </a:r>
          </a:p>
          <a:p>
            <a:pPr lvl="1" eaLnBrk="1" hangingPunct="1">
              <a:lnSpc>
                <a:spcPct val="80000"/>
              </a:lnSpc>
              <a:buFontTx/>
              <a:buChar char="-"/>
            </a:pPr>
            <a:r>
              <a:rPr lang="ru-RU" altLang="ru-RU" sz="2400" dirty="0"/>
              <a:t>то полнота поиска увеличивается (находим больше релевантных документов), </a:t>
            </a:r>
          </a:p>
          <a:p>
            <a:pPr lvl="1" eaLnBrk="1" hangingPunct="1">
              <a:lnSpc>
                <a:spcPct val="80000"/>
              </a:lnSpc>
              <a:buFontTx/>
              <a:buChar char="-"/>
            </a:pPr>
            <a:r>
              <a:rPr lang="ru-RU" altLang="ru-RU" sz="2400" dirty="0"/>
              <a:t>но точность поиска резко падает (появляется много нерелевантных документов).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dirty="0"/>
              <a:t>В среднем качество поиска падает.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dirty="0"/>
              <a:t>	</a:t>
            </a:r>
            <a:r>
              <a:rPr lang="ru-RU" altLang="ru-RU" sz="2400" dirty="0"/>
              <a:t>- объем относительно небольшой, нет большого количество нужных слов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/>
              <a:t>    - расширение запроса по отношениям иногда сильно вредит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/>
          </a:p>
        </p:txBody>
      </p:sp>
      <p:sp>
        <p:nvSpPr>
          <p:cNvPr id="43012" name="Text Box 4">
            <a:extLst>
              <a:ext uri="{FF2B5EF4-FFF2-40B4-BE49-F238E27FC236}">
                <a16:creationId xmlns:a16="http://schemas.microsoft.com/office/drawing/2014/main" id="{4805F80F-4123-4CE9-B884-59D3D39D5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495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ru-RU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BA15C8C-5AA8-4FF8-97A1-8D82DE8CC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>
            <a:extLst>
              <a:ext uri="{FF2B5EF4-FFF2-40B4-BE49-F238E27FC236}">
                <a16:creationId xmlns:a16="http://schemas.microsoft.com/office/drawing/2014/main" id="{0C772EEE-14F7-4084-B877-73DA43B840A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rgbClr val="990099"/>
                </a:solidFill>
                <a:latin typeface="+mn-lt"/>
              </a:rPr>
              <a:t>Тезаурус </a:t>
            </a:r>
            <a:r>
              <a:rPr lang="ru-RU" dirty="0" err="1">
                <a:solidFill>
                  <a:srgbClr val="990099"/>
                </a:solidFill>
                <a:latin typeface="+mn-lt"/>
              </a:rPr>
              <a:t>WordNet</a:t>
            </a:r>
            <a:endParaRPr lang="ru-RU" dirty="0">
              <a:solidFill>
                <a:srgbClr val="990099"/>
              </a:solidFill>
              <a:latin typeface="+mn-lt"/>
            </a:endParaRPr>
          </a:p>
        </p:txBody>
      </p:sp>
      <p:sp>
        <p:nvSpPr>
          <p:cNvPr id="44035" name="Rectangle 5">
            <a:extLst>
              <a:ext uri="{FF2B5EF4-FFF2-40B4-BE49-F238E27FC236}">
                <a16:creationId xmlns:a16="http://schemas.microsoft.com/office/drawing/2014/main" id="{D72282BA-3202-45B7-A9C5-BB21003896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58888" y="3860800"/>
            <a:ext cx="6400800" cy="1752600"/>
          </a:xfrm>
        </p:spPr>
        <p:txBody>
          <a:bodyPr/>
          <a:lstStyle/>
          <a:p>
            <a:r>
              <a:rPr lang="ru-RU" altLang="ru-RU">
                <a:solidFill>
                  <a:schemeClr val="accent2"/>
                </a:solidFill>
              </a:rPr>
              <a:t>http://wordnetweb.princeton.edu/perl/webwn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CFF8F57-882E-4881-AB68-886F2A3D1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387131DA-D08C-472D-90D8-7599E7B104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543800" cy="468313"/>
          </a:xfrm>
        </p:spPr>
        <p:txBody>
          <a:bodyPr/>
          <a:lstStyle/>
          <a:p>
            <a:r>
              <a:rPr lang="ru-RU" altLang="ru-RU" sz="3600">
                <a:solidFill>
                  <a:srgbClr val="800080"/>
                </a:solidFill>
              </a:rPr>
              <a:t>Тезаурус </a:t>
            </a:r>
            <a:r>
              <a:rPr lang="en-US" altLang="ru-RU" sz="3600">
                <a:solidFill>
                  <a:srgbClr val="800080"/>
                </a:solidFill>
              </a:rPr>
              <a:t>WordNet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63F6227-3BC6-4B0C-9C3F-0DFC8657BF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8748712" cy="59404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</a:pPr>
            <a:r>
              <a:rPr lang="ru-RU" altLang="ru-RU" sz="2800"/>
              <a:t>Реляционное описание лексики английского языка</a:t>
            </a:r>
          </a:p>
          <a:p>
            <a:pPr lvl="1">
              <a:buClr>
                <a:schemeClr val="tx1"/>
              </a:buClr>
              <a:buSzPct val="90000"/>
              <a:buFontTx/>
              <a:buChar char="•"/>
            </a:pPr>
            <a:r>
              <a:rPr lang="ru-RU" altLang="ru-RU" sz="2400"/>
              <a:t>Иерархическая сеть понятий </a:t>
            </a:r>
            <a:r>
              <a:rPr lang="en-US" altLang="ru-RU" sz="2400"/>
              <a:t>(synset)</a:t>
            </a:r>
          </a:p>
          <a:p>
            <a:pPr lvl="1">
              <a:buClr>
                <a:schemeClr val="tx1"/>
              </a:buClr>
              <a:buSzPct val="90000"/>
              <a:buFontTx/>
              <a:buChar char="•"/>
            </a:pPr>
            <a:r>
              <a:rPr lang="ru-RU" altLang="ru-RU" sz="2400"/>
              <a:t>Каждое слово относится к одному </a:t>
            </a:r>
            <a:br>
              <a:rPr lang="ru-RU" altLang="ru-RU" sz="2400"/>
            </a:br>
            <a:r>
              <a:rPr lang="ru-RU" altLang="ru-RU" sz="2400"/>
              <a:t>или нескольким понятиям</a:t>
            </a:r>
          </a:p>
          <a:p>
            <a:pPr lvl="1">
              <a:buClr>
                <a:schemeClr val="tx1"/>
              </a:buClr>
              <a:buSzPct val="90000"/>
              <a:buFontTx/>
              <a:buChar char="•"/>
            </a:pPr>
            <a:r>
              <a:rPr lang="ru-RU" altLang="ru-RU" sz="2400"/>
              <a:t>Отдельная иерархическая сеть для различных частей речи – психолингвистическое обоснование</a:t>
            </a:r>
          </a:p>
          <a:p>
            <a:pPr>
              <a:buClr>
                <a:schemeClr val="tx1"/>
              </a:buClr>
              <a:buSzPct val="90000"/>
            </a:pPr>
            <a:r>
              <a:rPr lang="ru-RU" altLang="ru-RU" sz="2800"/>
              <a:t>Автор</a:t>
            </a:r>
            <a:r>
              <a:rPr lang="en-US" altLang="ru-RU" sz="2800"/>
              <a:t>: George Miller </a:t>
            </a:r>
            <a:br>
              <a:rPr lang="ru-RU" altLang="ru-RU" sz="2800"/>
            </a:br>
            <a:r>
              <a:rPr lang="en-US" altLang="ru-RU" sz="2800"/>
              <a:t>(50-e </a:t>
            </a:r>
            <a:r>
              <a:rPr lang="ru-RU" altLang="ru-RU" sz="2800"/>
              <a:t>годы статья «Магическое число 7»)</a:t>
            </a:r>
          </a:p>
          <a:p>
            <a:pPr>
              <a:buClr>
                <a:schemeClr val="tx1"/>
              </a:buClr>
              <a:buSzPct val="90000"/>
            </a:pPr>
            <a:r>
              <a:rPr lang="ru-RU" altLang="ru-RU" sz="2800"/>
              <a:t>Версия 1.6:</a:t>
            </a:r>
          </a:p>
          <a:p>
            <a:pPr lvl="1">
              <a:buClr>
                <a:schemeClr val="tx1"/>
              </a:buClr>
              <a:buSzPct val="90000"/>
              <a:buFontTx/>
              <a:buChar char="•"/>
            </a:pPr>
            <a:r>
              <a:rPr lang="ru-RU" altLang="ru-RU" sz="2400"/>
              <a:t>95 тысяч понятий, около 130 тысяч слов</a:t>
            </a:r>
          </a:p>
          <a:p>
            <a:pPr>
              <a:buClr>
                <a:schemeClr val="tx1"/>
              </a:buClr>
              <a:buSzPct val="90000"/>
            </a:pPr>
            <a:r>
              <a:rPr lang="ru-RU" altLang="ru-RU" sz="2800"/>
              <a:t>Версия 3.0: </a:t>
            </a:r>
          </a:p>
          <a:p>
            <a:pPr lvl="1">
              <a:buClr>
                <a:schemeClr val="tx1"/>
              </a:buClr>
              <a:buSzPct val="90000"/>
              <a:buFontTx/>
              <a:buChar char="•"/>
            </a:pPr>
            <a:r>
              <a:rPr lang="ru-RU" altLang="ru-RU" sz="2400"/>
              <a:t>117 тыс. синсетов, около 155 тысяч 	разных слов и словосочетаний, 200 тысяч отношений слово-синсет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E2951E-7B76-4CE2-8064-056E58D435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3443E0AF-CE92-4AEE-8FAC-028EF50BB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Исторические этапы</a:t>
            </a:r>
            <a:r>
              <a:rPr lang="en-US" altLang="ru-RU" sz="3200">
                <a:solidFill>
                  <a:srgbClr val="800080"/>
                </a:solidFill>
              </a:rPr>
              <a:t> </a:t>
            </a:r>
            <a:r>
              <a:rPr lang="ru-RU" altLang="ru-RU" sz="3200">
                <a:solidFill>
                  <a:srgbClr val="800080"/>
                </a:solidFill>
              </a:rPr>
              <a:t>в расширении запросов</a:t>
            </a:r>
          </a:p>
        </p:txBody>
      </p:sp>
      <p:sp>
        <p:nvSpPr>
          <p:cNvPr id="9219" name="Содержимое 2">
            <a:extLst>
              <a:ext uri="{FF2B5EF4-FFF2-40B4-BE49-F238E27FC236}">
                <a16:creationId xmlns:a16="http://schemas.microsoft.com/office/drawing/2014/main" id="{7C0D3657-E382-470E-BA30-34DC024E8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0" y="1125538"/>
            <a:ext cx="8856663" cy="5732462"/>
          </a:xfrm>
        </p:spPr>
        <p:txBody>
          <a:bodyPr/>
          <a:lstStyle/>
          <a:p>
            <a:r>
              <a:rPr lang="ru-RU" altLang="ru-RU" sz="2400"/>
              <a:t>Булевский поиск: короткие тексты (1965)</a:t>
            </a:r>
          </a:p>
          <a:p>
            <a:pPr marL="742950" lvl="2" indent="-342900"/>
            <a:r>
              <a:rPr lang="ru-RU" altLang="ru-RU"/>
              <a:t>Информационно-поисковые тезаурусы, ручное индексирование</a:t>
            </a:r>
          </a:p>
          <a:p>
            <a:r>
              <a:rPr lang="ru-RU" altLang="ru-RU" sz="2400"/>
              <a:t>Векторные модели (1991-1992)</a:t>
            </a:r>
          </a:p>
          <a:p>
            <a:pPr lvl="1"/>
            <a:r>
              <a:rPr lang="ru-RU" altLang="ru-RU" sz="2400"/>
              <a:t>Локальное расширение запросов: relevance feedback</a:t>
            </a:r>
          </a:p>
          <a:p>
            <a:r>
              <a:rPr lang="ru-RU" altLang="ru-RU" sz="2400"/>
              <a:t>Публикация тезауруса WordNet (1995)</a:t>
            </a:r>
          </a:p>
          <a:p>
            <a:pPr lvl="1"/>
            <a:r>
              <a:rPr lang="ru-RU" altLang="ru-RU" sz="2400"/>
              <a:t>Комбинирование с векторными моделями</a:t>
            </a:r>
          </a:p>
          <a:p>
            <a:r>
              <a:rPr lang="ru-RU" altLang="ru-RU" sz="2400"/>
              <a:t>Автоматически порождаемые тезаурусы (2010)</a:t>
            </a:r>
          </a:p>
          <a:p>
            <a:pPr lvl="1"/>
            <a:r>
              <a:rPr lang="ru-RU" altLang="ru-RU" sz="2400"/>
              <a:t>Google, Yandex</a:t>
            </a:r>
          </a:p>
          <a:p>
            <a:r>
              <a:rPr lang="ru-RU" altLang="ru-RU" sz="2400"/>
              <a:t>Рост значимости поведенческих факторов (2015)</a:t>
            </a:r>
          </a:p>
          <a:p>
            <a:r>
              <a:rPr lang="ru-RU" altLang="ru-RU" sz="2400"/>
              <a:t>Использование тезаурусов в предметно-ориентированных системах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2D72C49-C669-4FAE-A029-3952B37A7F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37F4A6D7-1F74-4950-97EF-8B3E022B5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100"/>
            <a:ext cx="8893175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Box 3">
            <a:extLst>
              <a:ext uri="{FF2B5EF4-FFF2-40B4-BE49-F238E27FC236}">
                <a16:creationId xmlns:a16="http://schemas.microsoft.com/office/drawing/2014/main" id="{9D47DFAA-DFC2-4517-896F-8F718FEFC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1863" y="1412875"/>
            <a:ext cx="1682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Синсеты и</a:t>
            </a:r>
          </a:p>
          <a:p>
            <a:pPr eaLnBrk="1" hangingPunct="1"/>
            <a:r>
              <a:rPr lang="ru-RU" altLang="ru-RU" sz="2400"/>
              <a:t>значения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436AA4C-58E7-434E-BB55-D8F14033FB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63EC4F31-7E6C-49D7-B389-0F094BF39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34400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Box 2">
            <a:extLst>
              <a:ext uri="{FF2B5EF4-FFF2-40B4-BE49-F238E27FC236}">
                <a16:creationId xmlns:a16="http://schemas.microsoft.com/office/drawing/2014/main" id="{3853A93F-DF67-4E6A-84AF-F53449A51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549275"/>
            <a:ext cx="2278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отношения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83CE78-B7F6-417F-888A-9F39C4AC01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olo 1">
            <a:extLst>
              <a:ext uri="{FF2B5EF4-FFF2-40B4-BE49-F238E27FC236}">
                <a16:creationId xmlns:a16="http://schemas.microsoft.com/office/drawing/2014/main" id="{6A53BE42-56C8-4567-A61B-2870EAB88BF9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>
                <a:solidFill>
                  <a:srgbClr val="800080"/>
                </a:solidFill>
              </a:rPr>
              <a:t>WordNet (Miller et al. 1990; Fellbaum, 1998</a:t>
            </a:r>
            <a:r>
              <a:rPr lang="it-IT" sz="3600" dirty="0"/>
              <a:t>)</a:t>
            </a:r>
          </a:p>
        </p:txBody>
      </p:sp>
      <p:sp>
        <p:nvSpPr>
          <p:cNvPr id="4100" name="Segnaposto data 3">
            <a:extLst>
              <a:ext uri="{FF2B5EF4-FFF2-40B4-BE49-F238E27FC236}">
                <a16:creationId xmlns:a16="http://schemas.microsoft.com/office/drawing/2014/main" id="{9A0C985B-812A-4E46-96B7-379A0C60C3FE}"/>
              </a:ext>
            </a:extLst>
          </p:cNvPr>
          <p:cNvSpPr txBox="1">
            <a:spLocks noGrp="1"/>
          </p:cNvSpPr>
          <p:nvPr/>
        </p:nvSpPr>
        <p:spPr bwMode="auto">
          <a:xfrm>
            <a:off x="6677025" y="6148388"/>
            <a:ext cx="1162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D9DDDD96-0FDA-478E-8D56-8BB8113587CF}" type="datetime1">
              <a:rPr lang="it-IT" altLang="ru-RU" sz="110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 algn="ctr"/>
              <a:t>03/06/2019</a:t>
            </a:fld>
            <a:endParaRPr lang="it-IT" altLang="ru-RU" sz="1100">
              <a:solidFill>
                <a:schemeClr val="bg1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01" name="Segnaposto numero diapositiva 4">
            <a:extLst>
              <a:ext uri="{FF2B5EF4-FFF2-40B4-BE49-F238E27FC236}">
                <a16:creationId xmlns:a16="http://schemas.microsoft.com/office/drawing/2014/main" id="{9A53A189-827B-41E8-9F1C-F70630BD8FBD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148388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F8EBD09-1546-441C-8D2C-91C8A90DACC4}" type="slidenum">
              <a:rPr lang="it-IT" altLang="ru-RU" sz="1100">
                <a:solidFill>
                  <a:schemeClr val="bg1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pPr algn="r"/>
              <a:t>42</a:t>
            </a:fld>
            <a:endParaRPr lang="it-IT" altLang="ru-RU" sz="1100">
              <a:solidFill>
                <a:schemeClr val="bg1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02" name="Segnaposto piè di pagina 5">
            <a:extLst>
              <a:ext uri="{FF2B5EF4-FFF2-40B4-BE49-F238E27FC236}">
                <a16:creationId xmlns:a16="http://schemas.microsoft.com/office/drawing/2014/main" id="{217B4E31-B534-4EE4-B316-4081BE696D74}"/>
              </a:ext>
            </a:extLst>
          </p:cNvPr>
          <p:cNvSpPr txBox="1">
            <a:spLocks noGrp="1"/>
          </p:cNvSpPr>
          <p:nvPr/>
        </p:nvSpPr>
        <p:spPr bwMode="auto">
          <a:xfrm>
            <a:off x="1219200" y="6148388"/>
            <a:ext cx="5572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r>
              <a:rPr lang="it-IT" altLang="ru-RU" sz="1100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Don’t Take Shortcuts! Computational Lexical Semantics and the Turing Test</a:t>
            </a:r>
          </a:p>
          <a:p>
            <a:r>
              <a:rPr lang="it-IT" altLang="ru-RU" sz="1100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Roberto Navigli</a:t>
            </a:r>
          </a:p>
        </p:txBody>
      </p:sp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F7778D65-0C82-4210-9263-1CF1A10812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6375" y="1557338"/>
          <a:ext cx="575945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SmartDraw" r:id="rId5" imgW="3744468" imgH="3904488" progId="SmartDraw.2">
                  <p:embed/>
                </p:oleObj>
              </mc:Choice>
              <mc:Fallback>
                <p:oleObj name="SmartDraw" r:id="rId5" imgW="3744468" imgH="3904488" progId="SmartDraw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557338"/>
                        <a:ext cx="5759450" cy="486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D7CB1BC-BA50-4B35-9714-8B3F30CD897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>
            <a:extLst>
              <a:ext uri="{FF2B5EF4-FFF2-40B4-BE49-F238E27FC236}">
                <a16:creationId xmlns:a16="http://schemas.microsoft.com/office/drawing/2014/main" id="{F5627B75-A7F2-467E-94D2-35D59A2FA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5425"/>
            <a:ext cx="8507413" cy="663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DF25A9-312F-4ECE-84F7-44A66F893E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7839B32A-93AF-4C3A-8FC5-E1CEB1DFBA1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476250"/>
            <a:ext cx="7772400" cy="576263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rgbClr val="800080"/>
                </a:solidFill>
              </a:rPr>
              <a:t>Using WordNet for Text Retrieval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B098D405-2660-45A0-9F49-7056A4F8F62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Ellen M. Vorhees (SIGIR - 1995)</a:t>
            </a:r>
            <a:endParaRPr lang="ru-RU" altLang="ru-RU"/>
          </a:p>
          <a:p>
            <a:pPr eaLnBrk="1" hangingPunct="1"/>
            <a:r>
              <a:rPr lang="ru-RU" altLang="ru-RU"/>
              <a:t>Разрешение многозначности в запросе и текстах</a:t>
            </a:r>
          </a:p>
          <a:p>
            <a:pPr eaLnBrk="1" hangingPunct="1"/>
            <a:r>
              <a:rPr lang="en-US" altLang="ru-RU"/>
              <a:t>Hood – </a:t>
            </a:r>
            <a:r>
              <a:rPr lang="ru-RU" altLang="ru-RU"/>
              <a:t>область в сети </a:t>
            </a:r>
            <a:r>
              <a:rPr lang="en-US" altLang="ru-RU"/>
              <a:t>WordNet,</a:t>
            </a:r>
            <a:r>
              <a:rPr lang="ru-RU" altLang="ru-RU"/>
              <a:t> где слово однозначно – наибольший подграф, включающий </a:t>
            </a:r>
            <a:r>
              <a:rPr lang="en-US" altLang="ru-RU"/>
              <a:t>S</a:t>
            </a:r>
            <a:r>
              <a:rPr lang="ru-RU" altLang="ru-RU"/>
              <a:t> (синсет для одного из значений)</a:t>
            </a:r>
            <a:r>
              <a:rPr lang="en-US" altLang="ru-RU"/>
              <a:t>, </a:t>
            </a:r>
            <a:r>
              <a:rPr lang="ru-RU" altLang="ru-RU"/>
              <a:t> и не включащий  другие синсеты с </a:t>
            </a:r>
            <a:r>
              <a:rPr lang="en-US" altLang="ru-RU"/>
              <a:t>S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A359BD4-4C83-4620-8772-9502280993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D5FB4951-290B-41DF-9502-E4A60D97DA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990099"/>
                </a:solidFill>
              </a:rPr>
              <a:t>Расширение запроса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C68D364F-7429-467E-81AE-0AF3D277A1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/>
              <a:t>1. Расширение запроса с ручным разрешением многозначности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/>
              <a:t>2. Расширение запроса с автоматическим разрешением многозначности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/>
              <a:t>50 Запросов из конференции </a:t>
            </a:r>
            <a:r>
              <a:rPr lang="en-US" altLang="ru-RU"/>
              <a:t>TREC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44FA2DE-6943-4A70-9003-F9726445DB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3FA40F5E-0750-4006-AC90-EE62A40159B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pPr eaLnBrk="1" hangingPunct="1"/>
            <a:r>
              <a:rPr lang="en-US" altLang="ru-RU" sz="3600">
                <a:solidFill>
                  <a:srgbClr val="990099"/>
                </a:solidFill>
              </a:rPr>
              <a:t>TRE</a:t>
            </a:r>
            <a:r>
              <a:rPr lang="ru-RU" altLang="ru-RU" sz="3600">
                <a:solidFill>
                  <a:srgbClr val="990099"/>
                </a:solidFill>
              </a:rPr>
              <a:t>С</a:t>
            </a:r>
            <a:r>
              <a:rPr lang="en-US" altLang="ru-RU" sz="3600">
                <a:solidFill>
                  <a:srgbClr val="990099"/>
                </a:solidFill>
              </a:rPr>
              <a:t>:</a:t>
            </a:r>
            <a:r>
              <a:rPr lang="ru-RU" altLang="ru-RU" sz="3600">
                <a:solidFill>
                  <a:srgbClr val="990099"/>
                </a:solidFill>
              </a:rPr>
              <a:t> пример запроса</a:t>
            </a:r>
            <a:endParaRPr lang="en-US" altLang="ru-RU" sz="3600">
              <a:solidFill>
                <a:srgbClr val="990099"/>
              </a:solidFill>
            </a:endParaRP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3B3098AA-B53D-4AA7-B625-8A2FBF74881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219200"/>
            <a:ext cx="88392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 i="1"/>
              <a:t>Domain</a:t>
            </a:r>
            <a:r>
              <a:rPr lang="en-US" altLang="ru-RU" sz="2400"/>
              <a:t>:       Science and Technology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 i="1"/>
              <a:t>Topic:</a:t>
            </a:r>
            <a:r>
              <a:rPr lang="en-US" altLang="ru-RU" sz="2400"/>
              <a:t>           Aftermath of Chernobyl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 i="1"/>
              <a:t>Description</a:t>
            </a:r>
            <a:r>
              <a:rPr lang="en-US" altLang="ru-RU" sz="2400"/>
              <a:t>: document cites measures taken by European </a:t>
            </a:r>
            <a:br>
              <a:rPr lang="en-US" altLang="ru-RU" sz="2400"/>
            </a:br>
            <a:r>
              <a:rPr lang="en-US" altLang="ru-RU" sz="2400"/>
              <a:t>                  countries  to record and contain the results </a:t>
            </a:r>
            <a:br>
              <a:rPr lang="en-US" altLang="ru-RU" sz="2400"/>
            </a:br>
            <a:r>
              <a:rPr lang="en-US" altLang="ru-RU" sz="2400"/>
              <a:t>                  of the Chernobyl accident.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 i="1"/>
              <a:t>Narrative</a:t>
            </a:r>
            <a:r>
              <a:rPr lang="en-US" altLang="ru-RU" sz="2400"/>
              <a:t>:     a document will cite an action undertaken </a:t>
            </a:r>
            <a:br>
              <a:rPr lang="en-US" altLang="ru-RU" sz="2400"/>
            </a:br>
            <a:r>
              <a:rPr lang="en-US" altLang="ru-RU" sz="2400"/>
              <a:t>                  by a European government such as testing </a:t>
            </a:r>
            <a:br>
              <a:rPr lang="en-US" altLang="ru-RU" sz="2400"/>
            </a:br>
            <a:r>
              <a:rPr lang="en-US" altLang="ru-RU" sz="2400"/>
              <a:t>                  food supplies, testing water, measuring </a:t>
            </a:r>
            <a:br>
              <a:rPr lang="en-US" altLang="ru-RU" sz="2400"/>
            </a:br>
            <a:r>
              <a:rPr lang="en-US" altLang="ru-RU" sz="2400"/>
              <a:t>                  fallout, banning new reactor construction 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 i="1"/>
              <a:t>Concepts: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1. Chernobyl, nuclear accident, radiation, contamination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2. Consequences, evacuation, health fears, cancer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2400"/>
              <a:t>3. Banning foodstuffs, propaganda campaign, testing soil…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97E8CA6-5A83-47A4-AC27-6C382314E9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95DCC545-D832-42D5-BBA1-203376D696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72072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990099"/>
                </a:solidFill>
              </a:rPr>
              <a:t>Автоматическое расширение запроса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8FC31C72-DF79-4CF9-81C1-A3E95A6AD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51875" cy="5545137"/>
          </a:xfrm>
        </p:spPr>
        <p:txBody>
          <a:bodyPr/>
          <a:lstStyle/>
          <a:p>
            <a:pPr eaLnBrk="1" hangingPunct="1"/>
            <a:r>
              <a:rPr lang="ru-RU" altLang="ru-RU" sz="2800"/>
              <a:t>Запросы </a:t>
            </a:r>
            <a:r>
              <a:rPr lang="en-US" altLang="ru-RU" sz="2800"/>
              <a:t>TREC: description</a:t>
            </a:r>
          </a:p>
          <a:p>
            <a:pPr lvl="1" eaLnBrk="1" hangingPunct="1"/>
            <a:r>
              <a:rPr lang="ru-RU" altLang="ru-RU" sz="2400"/>
              <a:t>Слишком частотные слова в коллекции не расширяются </a:t>
            </a:r>
            <a:r>
              <a:rPr lang="en-US" altLang="ru-RU" sz="2400"/>
              <a:t>(freq&lt;N)</a:t>
            </a:r>
            <a:endParaRPr lang="ru-RU" altLang="ru-RU" sz="2400"/>
          </a:p>
          <a:p>
            <a:pPr lvl="1" eaLnBrk="1" hangingPunct="1"/>
            <a:r>
              <a:rPr lang="ru-RU" altLang="ru-RU" sz="2400"/>
              <a:t>Для остальных берутся все понятия-соседи (шаг 1, 2)</a:t>
            </a:r>
          </a:p>
          <a:p>
            <a:pPr lvl="1" eaLnBrk="1" hangingPunct="1"/>
            <a:r>
              <a:rPr lang="ru-RU" altLang="ru-RU" sz="2400"/>
              <a:t>Если есть пересечение синсетов от разных слов запроса, то элементы синсета добавляются к запросу</a:t>
            </a:r>
            <a:endParaRPr lang="en-US" altLang="ru-RU" sz="2400"/>
          </a:p>
          <a:p>
            <a:pPr eaLnBrk="1" hangingPunct="1"/>
            <a:r>
              <a:rPr lang="ru-RU" altLang="ru-RU" sz="2800"/>
              <a:t>Оценивались: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Различные </a:t>
            </a:r>
            <a:r>
              <a:rPr lang="en-US" altLang="ru-RU" sz="2400"/>
              <a:t>N – 5%, 10% </a:t>
            </a:r>
            <a:r>
              <a:rPr lang="ru-RU" altLang="ru-RU" sz="2400"/>
              <a:t>коллекции</a:t>
            </a:r>
          </a:p>
          <a:p>
            <a:pPr lvl="1" eaLnBrk="1" hangingPunct="1"/>
            <a:r>
              <a:rPr lang="ru-RU" altLang="ru-RU" sz="2400"/>
              <a:t>Различные веса на расширение 0.3, 0.5, 0.8.</a:t>
            </a:r>
          </a:p>
          <a:p>
            <a:pPr lvl="1" eaLnBrk="1" hangingPunct="1"/>
            <a:r>
              <a:rPr lang="ru-RU" altLang="ru-RU" sz="2400"/>
              <a:t>Максимальное улучшение 0.7%</a:t>
            </a:r>
          </a:p>
          <a:p>
            <a:pPr lvl="1" eaLnBrk="1" hangingPunct="1"/>
            <a:r>
              <a:rPr lang="ru-RU" altLang="ru-RU" sz="2400"/>
              <a:t>Этот результат не является статистически значимым</a:t>
            </a:r>
            <a:endParaRPr lang="en-US" altLang="ru-RU" sz="2400"/>
          </a:p>
          <a:p>
            <a:pPr eaLnBrk="1" hangingPunct="1"/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0EFFFE9-BBD2-4AF2-8D12-B0465B866A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70380495-D14F-41A0-9CE2-10205E863BD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8229600" cy="1323975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altLang="ru-RU" sz="2800">
                <a:solidFill>
                  <a:srgbClr val="800080"/>
                </a:solidFill>
              </a:rPr>
              <a:t>Основная проблема при разрешении многозначности в контексте информационного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800080"/>
                </a:solidFill>
              </a:rPr>
              <a:t>поиска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C7FC7BF1-DB0D-4C78-B789-46CB9944482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557338"/>
            <a:ext cx="8435975" cy="45688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Выводы в работе </a:t>
            </a:r>
            <a:r>
              <a:rPr lang="en-US" altLang="ru-RU" sz="2800"/>
              <a:t>Vorhees (1995</a:t>
            </a:r>
            <a:r>
              <a:rPr lang="ru-RU" altLang="ru-RU" sz="280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 запросе происходит такой выбор значения, которого нет нигде в текстах.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Запрос: </a:t>
            </a:r>
            <a:r>
              <a:rPr lang="en-US" altLang="ru-RU" sz="2400"/>
              <a:t>separation anxiety in infants  and preschool children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/>
              <a:t>8 </a:t>
            </a:r>
            <a:r>
              <a:rPr lang="ru-RU" altLang="ru-RU" sz="2400"/>
              <a:t>значений слова </a:t>
            </a:r>
            <a:r>
              <a:rPr lang="en-US" altLang="ru-RU" sz="2400"/>
              <a:t>separation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Всего 8 релевантных документов, но находится только 1.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/>
              <a:t>The inability to automatically resolve word senses prevented</a:t>
            </a:r>
            <a:r>
              <a:rPr lang="ru-RU" altLang="ru-RU" sz="2800"/>
              <a:t> </a:t>
            </a:r>
            <a:r>
              <a:rPr lang="en-US" altLang="ru-RU" sz="2800"/>
              <a:t>any improvements from being realized.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13FF249-0B12-48A2-B83D-B50F4802AC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73C81C7-AC6B-4477-A3F0-1CDFD1396A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88913"/>
            <a:ext cx="8604250" cy="863600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Расширение запроса, основанное на тезаурусных знаниях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4FCC4A39-90B8-477B-8E0D-15067BAF04B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341438"/>
            <a:ext cx="8642350" cy="52117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zh-CN" sz="2400"/>
              <a:t>Для каждого термина</a:t>
            </a:r>
            <a:r>
              <a:rPr lang="en-US" altLang="zh-CN" sz="2400">
                <a:ea typeface="宋体" panose="02010600030101010101" pitchFamily="2" charset="-122"/>
              </a:rPr>
              <a:t> </a:t>
            </a:r>
            <a:r>
              <a:rPr lang="en-US" altLang="zh-CN" sz="2400" i="1">
                <a:ea typeface="宋体" panose="02010600030101010101" pitchFamily="2" charset="-122"/>
              </a:rPr>
              <a:t>t</a:t>
            </a:r>
            <a:r>
              <a:rPr lang="ru-RU" altLang="zh-CN" sz="2400" i="1"/>
              <a:t> в запросе происходит расширение </a:t>
            </a:r>
            <a:r>
              <a:rPr lang="ru-RU" altLang="zh-CN" sz="2400"/>
              <a:t>синонимичными словами или близкими по смыслу (связанными отношениями с исходным словом) – из тезауруса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2000">
                <a:solidFill>
                  <a:srgbClr val="800080"/>
                </a:solidFill>
                <a:ea typeface="宋体" panose="02010600030101010101" pitchFamily="2" charset="-122"/>
              </a:rPr>
              <a:t>feline </a:t>
            </a:r>
            <a:r>
              <a:rPr lang="en-US" altLang="zh-CN" sz="2000">
                <a:solidFill>
                  <a:srgbClr val="80008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→ feline cat</a:t>
            </a:r>
            <a:endParaRPr lang="ru-RU" altLang="zh-CN" sz="2000">
              <a:solidFill>
                <a:srgbClr val="800080"/>
              </a:solidFill>
              <a:cs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000">
              <a:solidFill>
                <a:srgbClr val="80008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Как расширять:</a:t>
            </a:r>
            <a:endParaRPr lang="ru-RU" altLang="zh-CN" sz="240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ru-RU" altLang="zh-CN" sz="2000"/>
              <a:t>Можно добавлять в вектор запроса </a:t>
            </a:r>
            <a:r>
              <a:rPr lang="ru-RU" altLang="zh-CN" sz="2000">
                <a:ea typeface="宋体" panose="02010600030101010101" pitchFamily="2" charset="-122"/>
              </a:rPr>
              <a:t>(</a:t>
            </a:r>
            <a:r>
              <a:rPr lang="ru-RU" altLang="zh-CN" sz="2000"/>
              <a:t>с более низкими весами и в зависимости от типа отношения к слову запроса</a:t>
            </a:r>
            <a:r>
              <a:rPr lang="ru-RU" altLang="zh-CN" sz="2000">
                <a:ea typeface="宋体" panose="02010600030101010101" pitchFamily="2" charset="-122"/>
              </a:rPr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zh-CN" sz="2000"/>
              <a:t>Можно вставлять в булевское выражение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zh-CN" sz="2000">
                <a:solidFill>
                  <a:srgbClr val="800080"/>
                </a:solidFill>
                <a:ea typeface="宋体" panose="02010600030101010101" pitchFamily="2" charset="-122"/>
              </a:rPr>
              <a:t>Налог</a:t>
            </a:r>
            <a:r>
              <a:rPr lang="en-US" altLang="zh-CN" sz="2000">
                <a:solidFill>
                  <a:srgbClr val="800080"/>
                </a:solidFill>
                <a:ea typeface="宋体" panose="02010600030101010101" pitchFamily="2" charset="-122"/>
              </a:rPr>
              <a:t> →</a:t>
            </a:r>
            <a:r>
              <a:rPr lang="ru-RU" altLang="zh-CN" sz="2000">
                <a:solidFill>
                  <a:srgbClr val="800080"/>
                </a:solidFill>
                <a:ea typeface="宋体" panose="02010600030101010101" pitchFamily="2" charset="-122"/>
              </a:rPr>
              <a:t>( НАЛОГ или НАЛОГОВЫЙ</a:t>
            </a:r>
            <a:r>
              <a:rPr lang="ru-RU" altLang="zh-CN" sz="2000">
                <a:ea typeface="宋体" panose="02010600030101010101" pitchFamily="2" charset="-122"/>
              </a:rPr>
              <a:t>)</a:t>
            </a:r>
          </a:p>
          <a:p>
            <a:pPr lvl="1" eaLnBrk="1" hangingPunct="1">
              <a:lnSpc>
                <a:spcPct val="80000"/>
              </a:lnSpc>
            </a:pPr>
            <a:endParaRPr lang="ru-RU" altLang="zh-CN" sz="200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Используется в предметно-ориентированных системах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zh-CN" sz="2000"/>
              <a:t>Современные тезаурусы, встроенные в ПО поисковые системы, могут иметь другие формы, чем описано в стандартах, например, только список синонимов и вариантов</a:t>
            </a:r>
          </a:p>
          <a:p>
            <a:pPr lvl="1" eaLnBrk="1" hangingPunct="1">
              <a:lnSpc>
                <a:spcPct val="80000"/>
              </a:lnSpc>
            </a:pPr>
            <a:endParaRPr lang="en-US" altLang="zh-CN" sz="2000">
              <a:ea typeface="宋体" panose="02010600030101010101" pitchFamily="2" charset="-122"/>
            </a:endParaRPr>
          </a:p>
        </p:txBody>
      </p:sp>
      <p:sp>
        <p:nvSpPr>
          <p:cNvPr id="54276" name="TextBox 4">
            <a:extLst>
              <a:ext uri="{FF2B5EF4-FFF2-40B4-BE49-F238E27FC236}">
                <a16:creationId xmlns:a16="http://schemas.microsoft.com/office/drawing/2014/main" id="{8B6C3B41-7E0D-4567-B40C-556F1B6EA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9.2.2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205FEE1-2871-4049-84FE-35590EA6BA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DB8E1F1E-AE8F-4A02-881A-A1525EB027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Обратная связь по релевантности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C961D24-D641-4657-B61D-F894EEE642F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052513"/>
            <a:ext cx="8367712" cy="55768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zh-CN" sz="2800"/>
              <a:t>Пользователь оценивает документы в поисковой выдаче</a:t>
            </a:r>
            <a:endParaRPr lang="en-US" altLang="zh-CN" sz="280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/>
              <a:t>Пользователь задает относительно простой, короткий запрос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/>
              <a:t>Затем пользователь размечает часть результатов как релевантные и нерелевантные</a:t>
            </a:r>
            <a:endParaRPr lang="en-US" altLang="zh-CN" sz="240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/>
              <a:t>Система вычисляет улучшает соответствие документов запросу на основе пользовательской разметки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zh-CN" sz="2400"/>
              <a:t> Процедура может выполняться итеративно</a:t>
            </a:r>
            <a:r>
              <a:rPr lang="en-US" altLang="zh-CN" sz="2400">
                <a:ea typeface="宋体" panose="02010600030101010101" pitchFamily="2" charset="-122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zh-CN" sz="2800">
                <a:solidFill>
                  <a:srgbClr val="C00000"/>
                </a:solidFill>
              </a:rPr>
              <a:t>Основная идея: сформулировать хороший запрос трудно, если пользователь не знаком с коллекцией, поэтому – итеративное построение запроса</a:t>
            </a:r>
            <a:endParaRPr lang="en-US" altLang="zh-CN" sz="280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10244" name="TextBox 4">
            <a:extLst>
              <a:ext uri="{FF2B5EF4-FFF2-40B4-BE49-F238E27FC236}">
                <a16:creationId xmlns:a16="http://schemas.microsoft.com/office/drawing/2014/main" id="{4EAD05DC-D839-4DDB-8B50-58E937320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971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584946E-029C-42DB-86F1-BF13700EA1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3EDC153-E8A9-41C0-97EC-A1235157A0E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424863" cy="981075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Расширение запроса, основанное на тезаурусных знаниях</a:t>
            </a:r>
            <a:r>
              <a:rPr lang="ru-RU" altLang="zh-CN" sz="3200">
                <a:solidFill>
                  <a:srgbClr val="800080"/>
                </a:solidFill>
                <a:ea typeface="宋体" panose="02010600030101010101" pitchFamily="2" charset="-122"/>
              </a:rPr>
              <a:t>-2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DD6AA49A-F500-4788-8588-4617C1A3B7D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341438"/>
            <a:ext cx="8642350" cy="5211762"/>
          </a:xfrm>
        </p:spPr>
        <p:txBody>
          <a:bodyPr/>
          <a:lstStyle/>
          <a:p>
            <a:pPr eaLnBrk="1" hangingPunct="1"/>
            <a:r>
              <a:rPr lang="ru-RU" altLang="zh-CN" sz="2600"/>
              <a:t>Увеличивает полноту поиска</a:t>
            </a:r>
          </a:p>
          <a:p>
            <a:pPr eaLnBrk="1" hangingPunct="1"/>
            <a:r>
              <a:rPr lang="ru-RU" altLang="zh-CN" sz="2600"/>
              <a:t>Обычно снижает точность поиска, обычно для многозначных слов</a:t>
            </a:r>
            <a:r>
              <a:rPr lang="ru-RU" altLang="zh-CN" sz="2600">
                <a:ea typeface="宋体" panose="02010600030101010101" pitchFamily="2" charset="-122"/>
              </a:rPr>
              <a:t> </a:t>
            </a:r>
            <a:endParaRPr lang="ru-RU" altLang="zh-CN" sz="2600"/>
          </a:p>
          <a:p>
            <a:pPr lvl="1" eaLnBrk="1" hangingPunct="1"/>
            <a:r>
              <a:rPr lang="en-US" altLang="zh-CN" sz="2400">
                <a:ea typeface="宋体" panose="02010600030101010101" pitchFamily="2" charset="-122"/>
              </a:rPr>
              <a:t>“interest rate” </a:t>
            </a:r>
            <a:r>
              <a:rPr lang="en-US" altLang="zh-CN" sz="2400">
                <a:ea typeface="宋体" panose="02010600030101010101" pitchFamily="2" charset="-122"/>
                <a:sym typeface="Symbol" panose="05050102010706020507" pitchFamily="18" charset="2"/>
              </a:rPr>
              <a:t> “interest rate fascinate evaluate”</a:t>
            </a:r>
            <a:endParaRPr lang="ru-RU" altLang="zh-CN" sz="2400"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 lvl="1" eaLnBrk="1" hangingPunct="1"/>
            <a:r>
              <a:rPr lang="ru-RU" altLang="zh-CN" sz="2400">
                <a:sym typeface="Symbol" panose="05050102010706020507" pitchFamily="18" charset="2"/>
              </a:rPr>
              <a:t>Можно вводить в тезаурус многословные термины</a:t>
            </a:r>
            <a:r>
              <a:rPr lang="ru-RU" altLang="zh-CN" sz="2400">
                <a:ea typeface="宋体" panose="02010600030101010101" pitchFamily="2" charset="-122"/>
                <a:sym typeface="Symbol" panose="05050102010706020507" pitchFamily="18" charset="2"/>
              </a:rPr>
              <a:t> «</a:t>
            </a:r>
            <a:r>
              <a:rPr lang="en-US" altLang="zh-CN" sz="2400">
                <a:ea typeface="宋体" panose="02010600030101010101" pitchFamily="2" charset="-122"/>
              </a:rPr>
              <a:t>interest rate</a:t>
            </a:r>
            <a:r>
              <a:rPr lang="ru-RU" altLang="zh-CN" sz="2400">
                <a:ea typeface="宋体" panose="02010600030101010101" pitchFamily="2" charset="-122"/>
              </a:rPr>
              <a:t>», </a:t>
            </a:r>
            <a:r>
              <a:rPr lang="ru-RU" altLang="zh-CN" sz="2400"/>
              <a:t>но запросы все равно разнообразнее </a:t>
            </a:r>
            <a:endParaRPr lang="ru-RU" altLang="zh-CN" sz="2400">
              <a:ea typeface="宋体" panose="02010600030101010101" pitchFamily="2" charset="-122"/>
            </a:endParaRPr>
          </a:p>
          <a:p>
            <a:pPr eaLnBrk="1" hangingPunct="1"/>
            <a:r>
              <a:rPr lang="ru-RU" altLang="zh-CN" sz="2600"/>
              <a:t>Сложность создания и обновления тезаурусов</a:t>
            </a:r>
          </a:p>
          <a:p>
            <a:pPr eaLnBrk="1" hangingPunct="1"/>
            <a:r>
              <a:rPr lang="ru-RU" altLang="zh-CN" sz="2600"/>
              <a:t>Поэтому в интернет-поиске</a:t>
            </a:r>
            <a:endParaRPr lang="ru-RU" altLang="zh-CN" sz="26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000"/>
              <a:t>Долговое время не было расширения запросов</a:t>
            </a:r>
            <a:endParaRPr lang="ru-RU" altLang="zh-CN" sz="20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000"/>
              <a:t>Затем стали расширять на однокоренные слова</a:t>
            </a:r>
            <a:endParaRPr lang="ru-RU" altLang="zh-CN" sz="2000">
              <a:ea typeface="宋体" panose="02010600030101010101" pitchFamily="2" charset="-122"/>
            </a:endParaRPr>
          </a:p>
          <a:p>
            <a:pPr lvl="1" eaLnBrk="1" hangingPunct="1"/>
            <a:r>
              <a:rPr lang="ru-RU" altLang="zh-CN" sz="2000"/>
              <a:t>Сейчас для расширения запроса используются статистически насчитанные «синонимы»</a:t>
            </a:r>
            <a:endParaRPr lang="en-US" altLang="zh-CN" sz="2000">
              <a:ea typeface="宋体" panose="02010600030101010101" pitchFamily="2" charset="-122"/>
            </a:endParaRPr>
          </a:p>
        </p:txBody>
      </p:sp>
      <p:sp>
        <p:nvSpPr>
          <p:cNvPr id="55300" name="TextBox 4">
            <a:extLst>
              <a:ext uri="{FF2B5EF4-FFF2-40B4-BE49-F238E27FC236}">
                <a16:creationId xmlns:a16="http://schemas.microsoft.com/office/drawing/2014/main" id="{B055CB1C-A39F-45AF-B5CC-1F6645834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9.2.2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A000A29-13C5-4C37-A19F-26A16143E2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>
            <a:extLst>
              <a:ext uri="{FF2B5EF4-FFF2-40B4-BE49-F238E27FC236}">
                <a16:creationId xmlns:a16="http://schemas.microsoft.com/office/drawing/2014/main" id="{EA096ED0-C828-453E-B3FF-752F819AE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Тезаурусные отношения при автоматич. расширении запросов</a:t>
            </a:r>
          </a:p>
        </p:txBody>
      </p:sp>
      <p:sp>
        <p:nvSpPr>
          <p:cNvPr id="56323" name="Содержимое 2">
            <a:extLst>
              <a:ext uri="{FF2B5EF4-FFF2-40B4-BE49-F238E27FC236}">
                <a16:creationId xmlns:a16="http://schemas.microsoft.com/office/drawing/2014/main" id="{90A8B118-DFAC-4701-A427-6333CAC6F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286375"/>
          </a:xfrm>
        </p:spPr>
        <p:txBody>
          <a:bodyPr/>
          <a:lstStyle/>
          <a:p>
            <a:r>
              <a:rPr lang="ru-RU" altLang="ru-RU" sz="2800"/>
              <a:t>Синонимы</a:t>
            </a:r>
          </a:p>
          <a:p>
            <a:pPr lvl="1"/>
            <a:r>
              <a:rPr lang="ru-RU" altLang="ru-RU" sz="2400"/>
              <a:t>хорошо работает для однозначных слов (выражений) </a:t>
            </a:r>
          </a:p>
          <a:p>
            <a:pPr lvl="1"/>
            <a:endParaRPr lang="ru-RU" altLang="ru-RU" sz="2400"/>
          </a:p>
          <a:p>
            <a:r>
              <a:rPr lang="ru-RU" altLang="ru-RU" sz="2800"/>
              <a:t>Родовидовые отношения (выше-ниже)</a:t>
            </a:r>
          </a:p>
          <a:p>
            <a:pPr lvl="1"/>
            <a:r>
              <a:rPr lang="ru-RU" altLang="ru-RU" sz="2400"/>
              <a:t>Хорошо работает, если запрос совпадает с термином тезауруса</a:t>
            </a:r>
          </a:p>
          <a:p>
            <a:pPr lvl="1"/>
            <a:r>
              <a:rPr lang="ru-RU" altLang="ru-RU" sz="2400"/>
              <a:t>В длинном запросе может приводить к снижению точности</a:t>
            </a:r>
          </a:p>
          <a:p>
            <a:pPr lvl="1"/>
            <a:r>
              <a:rPr lang="ru-RU" altLang="ru-RU" sz="2400"/>
              <a:t>Города Сибири -</a:t>
            </a:r>
            <a:r>
              <a:rPr lang="en-US" altLang="ru-RU" sz="2400"/>
              <a:t>&gt; </a:t>
            </a:r>
            <a:r>
              <a:rPr lang="ru-RU" altLang="ru-RU" sz="2400"/>
              <a:t>город столица Сибири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6C43EF5-8FDD-4091-B5E4-9582B212EB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81886212-9C4F-4E3A-8A5E-289683D1BD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Методы расширения запроса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22D2ED68-037C-45F0-9DEB-67DB97D117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435975" cy="5327650"/>
          </a:xfrm>
        </p:spPr>
        <p:txBody>
          <a:bodyPr/>
          <a:lstStyle/>
          <a:p>
            <a:pPr eaLnBrk="1" hangingPunct="1"/>
            <a:r>
              <a:rPr lang="ru-RU" altLang="ru-RU"/>
              <a:t>Несовпадение слова запроса: </a:t>
            </a:r>
          </a:p>
          <a:p>
            <a:pPr lvl="1" eaLnBrk="1" hangingPunct="1"/>
            <a:r>
              <a:rPr lang="ru-RU" altLang="ru-RU"/>
              <a:t>самолет – лайнер</a:t>
            </a:r>
          </a:p>
          <a:p>
            <a:pPr eaLnBrk="1" hangingPunct="1"/>
            <a:r>
              <a:rPr lang="ru-RU" altLang="ru-RU"/>
              <a:t>Методы расширения запроса: </a:t>
            </a:r>
          </a:p>
          <a:p>
            <a:pPr lvl="1" eaLnBrk="1" hangingPunct="1"/>
            <a:r>
              <a:rPr lang="ru-RU" altLang="ru-RU"/>
              <a:t>Глобальные методы</a:t>
            </a:r>
          </a:p>
          <a:p>
            <a:pPr lvl="2" eaLnBrk="1" hangingPunct="1"/>
            <a:r>
              <a:rPr lang="ru-RU" altLang="ru-RU"/>
              <a:t>Информационно-поисковый тезаурус</a:t>
            </a:r>
          </a:p>
          <a:p>
            <a:pPr lvl="2" eaLnBrk="1" hangingPunct="1"/>
            <a:r>
              <a:rPr lang="ru-RU" altLang="ru-RU">
                <a:solidFill>
                  <a:srgbClr val="800080"/>
                </a:solidFill>
              </a:rPr>
              <a:t>Автоматически порождаемый тезаурус</a:t>
            </a:r>
          </a:p>
          <a:p>
            <a:pPr lvl="1" eaLnBrk="1" hangingPunct="1"/>
            <a:r>
              <a:rPr lang="ru-RU" altLang="ru-RU"/>
              <a:t>Локальные методы</a:t>
            </a:r>
          </a:p>
          <a:p>
            <a:pPr lvl="2" eaLnBrk="1" hangingPunct="1"/>
            <a:r>
              <a:rPr lang="en-US" altLang="ru-RU"/>
              <a:t>Relevance feedback (</a:t>
            </a:r>
            <a:r>
              <a:rPr lang="ru-RU" altLang="ru-RU"/>
              <a:t>обратная связь по релевантности)</a:t>
            </a:r>
            <a:endParaRPr lang="en-US" altLang="ru-RU"/>
          </a:p>
          <a:p>
            <a:pPr lvl="2" eaLnBrk="1" hangingPunct="1"/>
            <a:r>
              <a:rPr lang="en-US" altLang="ru-RU"/>
              <a:t>Pseudo Relevance feedback</a:t>
            </a:r>
            <a:r>
              <a:rPr lang="ru-RU" altLang="ru-RU"/>
              <a:t> (обратная связь по псевдорелевантности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3F57A5D-1495-439F-A5B2-FA541FAA6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>
            <a:extLst>
              <a:ext uri="{FF2B5EF4-FFF2-40B4-BE49-F238E27FC236}">
                <a16:creationId xmlns:a16="http://schemas.microsoft.com/office/drawing/2014/main" id="{34A2466D-2BC4-4A2F-AE69-C47A79AE1AF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916113"/>
            <a:ext cx="7773988" cy="1684337"/>
          </a:xfrm>
        </p:spPr>
        <p:txBody>
          <a:bodyPr/>
          <a:lstStyle/>
          <a:p>
            <a:r>
              <a:rPr lang="ru-RU" altLang="ru-RU" sz="3600"/>
              <a:t>Слайды доклада</a:t>
            </a:r>
            <a:br>
              <a:rPr lang="ru-RU" altLang="ru-RU" sz="3600"/>
            </a:br>
            <a:r>
              <a:rPr lang="ru-RU" altLang="ru-RU" sz="3600"/>
              <a:t>Расширение поисковых запросов</a:t>
            </a:r>
          </a:p>
        </p:txBody>
      </p:sp>
      <p:sp>
        <p:nvSpPr>
          <p:cNvPr id="58371" name="Rectangle 5">
            <a:extLst>
              <a:ext uri="{FF2B5EF4-FFF2-40B4-BE49-F238E27FC236}">
                <a16:creationId xmlns:a16="http://schemas.microsoft.com/office/drawing/2014/main" id="{11DEEC33-C074-482C-9E23-B4660FDADCE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А. Сокирко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Е. Соловьев (Яндекс)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http://romip.ru/russir2010/slides/yandex_lecture.pdf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F53A53C-641D-4114-BCF7-A08E9C1E0B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>
            <a:extLst>
              <a:ext uri="{FF2B5EF4-FFF2-40B4-BE49-F238E27FC236}">
                <a16:creationId xmlns:a16="http://schemas.microsoft.com/office/drawing/2014/main" id="{7816C834-05CC-4EFA-ACE8-5AF5E2D16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/>
              <a:t>Типы синонимов для расширения запроса</a:t>
            </a:r>
          </a:p>
        </p:txBody>
      </p:sp>
      <p:sp>
        <p:nvSpPr>
          <p:cNvPr id="59395" name="Объект 2">
            <a:extLst>
              <a:ext uri="{FF2B5EF4-FFF2-40B4-BE49-F238E27FC236}">
                <a16:creationId xmlns:a16="http://schemas.microsoft.com/office/drawing/2014/main" id="{CADCD0BD-E91F-4C58-8ED4-66C608F70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r>
              <a:rPr lang="ru-RU" altLang="ru-RU" sz="2400"/>
              <a:t>С соответствиями между внутренними элементами:</a:t>
            </a:r>
          </a:p>
          <a:p>
            <a:pPr lvl="1"/>
            <a:r>
              <a:rPr lang="ru-RU" altLang="ru-RU" sz="2000"/>
              <a:t>Словообразование: </a:t>
            </a:r>
            <a:r>
              <a:rPr lang="ru-RU" altLang="ru-RU" sz="2000">
                <a:solidFill>
                  <a:srgbClr val="FF0000"/>
                </a:solidFill>
              </a:rPr>
              <a:t>Москв</a:t>
            </a:r>
            <a:r>
              <a:rPr lang="ru-RU" altLang="ru-RU" sz="2000"/>
              <a:t>а – </a:t>
            </a:r>
            <a:r>
              <a:rPr lang="ru-RU" altLang="ru-RU" sz="2000">
                <a:solidFill>
                  <a:srgbClr val="FF0000"/>
                </a:solidFill>
              </a:rPr>
              <a:t>москов</a:t>
            </a:r>
            <a:r>
              <a:rPr lang="ru-RU" altLang="ru-RU" sz="2000"/>
              <a:t>ский; компиляция - компилирование</a:t>
            </a:r>
          </a:p>
          <a:p>
            <a:pPr lvl="1"/>
            <a:r>
              <a:rPr lang="ru-RU" altLang="ru-RU" sz="2000"/>
              <a:t>Аббревиатуры: </a:t>
            </a:r>
            <a:r>
              <a:rPr lang="ru-RU" altLang="ru-RU" sz="2000">
                <a:solidFill>
                  <a:srgbClr val="FF0000"/>
                </a:solidFill>
              </a:rPr>
              <a:t>МГУ</a:t>
            </a:r>
            <a:r>
              <a:rPr lang="ru-RU" altLang="ru-RU" sz="2000"/>
              <a:t> - </a:t>
            </a:r>
            <a:r>
              <a:rPr lang="ru-RU" altLang="ru-RU" sz="2000">
                <a:solidFill>
                  <a:srgbClr val="FF0000"/>
                </a:solidFill>
              </a:rPr>
              <a:t>М</a:t>
            </a:r>
            <a:r>
              <a:rPr lang="ru-RU" altLang="ru-RU" sz="2000"/>
              <a:t>осковский </a:t>
            </a:r>
            <a:r>
              <a:rPr lang="ru-RU" altLang="ru-RU" sz="2000">
                <a:solidFill>
                  <a:srgbClr val="FF0000"/>
                </a:solidFill>
              </a:rPr>
              <a:t>г</a:t>
            </a:r>
            <a:r>
              <a:rPr lang="ru-RU" altLang="ru-RU" sz="2000"/>
              <a:t>осударственный </a:t>
            </a:r>
            <a:r>
              <a:rPr lang="ru-RU" altLang="ru-RU" sz="2000">
                <a:solidFill>
                  <a:srgbClr val="FF0000"/>
                </a:solidFill>
              </a:rPr>
              <a:t>у</a:t>
            </a:r>
            <a:r>
              <a:rPr lang="ru-RU" altLang="ru-RU" sz="2000"/>
              <a:t>ниверситет</a:t>
            </a:r>
          </a:p>
          <a:p>
            <a:pPr lvl="1"/>
            <a:r>
              <a:rPr lang="ru-RU" altLang="ru-RU" sz="2000"/>
              <a:t>Транслиты: </a:t>
            </a:r>
            <a:r>
              <a:rPr lang="ru-RU" altLang="ru-RU" sz="2000">
                <a:solidFill>
                  <a:srgbClr val="FF0000"/>
                </a:solidFill>
              </a:rPr>
              <a:t>Гугл</a:t>
            </a:r>
            <a:r>
              <a:rPr lang="ru-RU" altLang="ru-RU" sz="2000"/>
              <a:t> – </a:t>
            </a:r>
            <a:r>
              <a:rPr lang="en-US" altLang="ru-RU" sz="2000">
                <a:solidFill>
                  <a:srgbClr val="FF0000"/>
                </a:solidFill>
              </a:rPr>
              <a:t>Google</a:t>
            </a:r>
            <a:endParaRPr lang="ru-RU" altLang="ru-RU" sz="2000">
              <a:solidFill>
                <a:srgbClr val="FF0000"/>
              </a:solidFill>
            </a:endParaRPr>
          </a:p>
          <a:p>
            <a:pPr lvl="1"/>
            <a:r>
              <a:rPr lang="ru-RU" altLang="ru-RU" sz="2000"/>
              <a:t>Слитно – раздельно: </a:t>
            </a:r>
            <a:r>
              <a:rPr lang="ru-RU" altLang="ru-RU" sz="2000">
                <a:solidFill>
                  <a:srgbClr val="FF0000"/>
                </a:solidFill>
              </a:rPr>
              <a:t>ватер-поло</a:t>
            </a:r>
            <a:r>
              <a:rPr lang="ru-RU" altLang="ru-RU" sz="2000"/>
              <a:t> – </a:t>
            </a:r>
            <a:r>
              <a:rPr lang="ru-RU" altLang="ru-RU" sz="2000">
                <a:solidFill>
                  <a:srgbClr val="FF0000"/>
                </a:solidFill>
              </a:rPr>
              <a:t>ватерполо</a:t>
            </a:r>
          </a:p>
          <a:p>
            <a:pPr lvl="1"/>
            <a:r>
              <a:rPr lang="ru-RU" altLang="ru-RU" sz="2000"/>
              <a:t>Орфоварианты: </a:t>
            </a:r>
            <a:r>
              <a:rPr lang="en-US" altLang="ru-RU" sz="2000">
                <a:solidFill>
                  <a:srgbClr val="FF0000"/>
                </a:solidFill>
              </a:rPr>
              <a:t>colour </a:t>
            </a:r>
            <a:r>
              <a:rPr lang="en-US" altLang="ru-RU" sz="2000"/>
              <a:t>- </a:t>
            </a:r>
            <a:r>
              <a:rPr lang="en-US" altLang="ru-RU" sz="2000">
                <a:solidFill>
                  <a:srgbClr val="FF0000"/>
                </a:solidFill>
              </a:rPr>
              <a:t>color</a:t>
            </a:r>
            <a:endParaRPr lang="ru-RU" altLang="ru-RU" sz="2000"/>
          </a:p>
          <a:p>
            <a:r>
              <a:rPr lang="ru-RU" altLang="ru-RU" sz="2800"/>
              <a:t>Б</a:t>
            </a:r>
            <a:r>
              <a:rPr lang="ru-RU" altLang="ru-RU" sz="2400"/>
              <a:t>ез поддержки внутренних элементов</a:t>
            </a:r>
          </a:p>
          <a:p>
            <a:pPr lvl="1"/>
            <a:r>
              <a:rPr lang="ru-RU" altLang="ru-RU" sz="2000"/>
              <a:t>Переводы (стол – table)</a:t>
            </a:r>
          </a:p>
          <a:p>
            <a:pPr lvl="1"/>
            <a:r>
              <a:rPr lang="ru-RU" altLang="ru-RU" sz="2000"/>
              <a:t>Синонимы: бегемот – гипопотам</a:t>
            </a:r>
          </a:p>
          <a:p>
            <a:pPr lvl="1"/>
            <a:r>
              <a:rPr lang="ru-RU" altLang="ru-RU" sz="2000"/>
              <a:t>Подвиды: фильм - биопик</a:t>
            </a:r>
          </a:p>
          <a:p>
            <a:endParaRPr lang="ru-RU" altLang="ru-RU" sz="2400">
              <a:solidFill>
                <a:srgbClr val="FF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690772-F6AC-4783-BD9E-52FB223954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>
            <a:extLst>
              <a:ext uri="{FF2B5EF4-FFF2-40B4-BE49-F238E27FC236}">
                <a16:creationId xmlns:a16="http://schemas.microsoft.com/office/drawing/2014/main" id="{67F4BDF8-F041-4C9D-A74E-5482B8BF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/>
              <a:t>Алгоритм составления базы</a:t>
            </a:r>
          </a:p>
        </p:txBody>
      </p:sp>
      <p:sp>
        <p:nvSpPr>
          <p:cNvPr id="60419" name="Объект 2">
            <a:extLst>
              <a:ext uri="{FF2B5EF4-FFF2-40B4-BE49-F238E27FC236}">
                <a16:creationId xmlns:a16="http://schemas.microsoft.com/office/drawing/2014/main" id="{34F87026-6AE2-41D0-9907-8F2A6AA79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327650"/>
          </a:xfrm>
        </p:spPr>
        <p:txBody>
          <a:bodyPr/>
          <a:lstStyle/>
          <a:p>
            <a:r>
              <a:rPr lang="ru-RU" altLang="ru-RU"/>
              <a:t>Получение списка гипотез</a:t>
            </a:r>
          </a:p>
          <a:p>
            <a:endParaRPr lang="ru-RU" altLang="ru-RU"/>
          </a:p>
          <a:p>
            <a:endParaRPr lang="ru-RU" altLang="ru-RU"/>
          </a:p>
          <a:p>
            <a:r>
              <a:rPr lang="ru-RU" altLang="ru-RU"/>
              <a:t>Машинное обучение</a:t>
            </a:r>
          </a:p>
          <a:p>
            <a:endParaRPr lang="ru-RU" altLang="ru-RU"/>
          </a:p>
          <a:p>
            <a:endParaRPr lang="ru-RU" altLang="ru-RU"/>
          </a:p>
          <a:p>
            <a:r>
              <a:rPr lang="ru-RU" altLang="ru-RU"/>
              <a:t>Отсечение результатов – отсекается первый миллион и объявляется </a:t>
            </a:r>
            <a:r>
              <a:rPr lang="ru-RU" altLang="ru-RU" b="1" u="sng"/>
              <a:t>словарем </a:t>
            </a:r>
          </a:p>
        </p:txBody>
      </p:sp>
      <p:sp>
        <p:nvSpPr>
          <p:cNvPr id="4" name="Стрелка вниз 3">
            <a:extLst>
              <a:ext uri="{FF2B5EF4-FFF2-40B4-BE49-F238E27FC236}">
                <a16:creationId xmlns:a16="http://schemas.microsoft.com/office/drawing/2014/main" id="{3C565EDC-E791-4550-BA52-E79E3B3E8F64}"/>
              </a:ext>
            </a:extLst>
          </p:cNvPr>
          <p:cNvSpPr/>
          <p:nvPr/>
        </p:nvSpPr>
        <p:spPr>
          <a:xfrm>
            <a:off x="2987675" y="1989138"/>
            <a:ext cx="431800" cy="108108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421" name="TextBox 6">
            <a:extLst>
              <a:ext uri="{FF2B5EF4-FFF2-40B4-BE49-F238E27FC236}">
                <a16:creationId xmlns:a16="http://schemas.microsoft.com/office/drawing/2014/main" id="{E5EC0474-C5A8-47DC-B36E-2B7F6CDBC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2632075"/>
            <a:ext cx="3563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/>
              <a:t>~</a:t>
            </a:r>
            <a:r>
              <a:rPr lang="ru-RU" altLang="ru-RU" sz="2400" b="1"/>
              <a:t> 200 миллионов гипотез</a:t>
            </a:r>
          </a:p>
        </p:txBody>
      </p:sp>
      <p:sp>
        <p:nvSpPr>
          <p:cNvPr id="6" name="Стрелка вниз 5">
            <a:extLst>
              <a:ext uri="{FF2B5EF4-FFF2-40B4-BE49-F238E27FC236}">
                <a16:creationId xmlns:a16="http://schemas.microsoft.com/office/drawing/2014/main" id="{6FD4C886-3752-4D5A-A946-CCB87D1FE829}"/>
              </a:ext>
            </a:extLst>
          </p:cNvPr>
          <p:cNvSpPr/>
          <p:nvPr/>
        </p:nvSpPr>
        <p:spPr>
          <a:xfrm>
            <a:off x="2987675" y="3789363"/>
            <a:ext cx="431800" cy="10795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423" name="TextBox 7">
            <a:extLst>
              <a:ext uri="{FF2B5EF4-FFF2-40B4-BE49-F238E27FC236}">
                <a16:creationId xmlns:a16="http://schemas.microsoft.com/office/drawing/2014/main" id="{9A125CEA-1B41-4576-BF5E-589F8A665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4913" y="4360863"/>
            <a:ext cx="3563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/>
              <a:t>~</a:t>
            </a:r>
            <a:r>
              <a:rPr lang="ru-RU" altLang="ru-RU" sz="2400" b="1"/>
              <a:t> 150 миллионов гипотез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94F0E9-ADCE-41B0-861C-0DF406D078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>
            <a:extLst>
              <a:ext uri="{FF2B5EF4-FFF2-40B4-BE49-F238E27FC236}">
                <a16:creationId xmlns:a16="http://schemas.microsoft.com/office/drawing/2014/main" id="{4195A400-5DB7-4B2C-88C2-3146263B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Признаки синонимов: </a:t>
            </a:r>
            <a:br>
              <a:rPr lang="ru-RU" altLang="ru-RU" sz="3200"/>
            </a:br>
            <a:r>
              <a:rPr lang="ru-RU" altLang="ru-RU" sz="3200"/>
              <a:t>Скобочное написание</a:t>
            </a:r>
          </a:p>
        </p:txBody>
      </p:sp>
      <p:sp>
        <p:nvSpPr>
          <p:cNvPr id="61443" name="Объект 2">
            <a:extLst>
              <a:ext uri="{FF2B5EF4-FFF2-40B4-BE49-F238E27FC236}">
                <a16:creationId xmlns:a16="http://schemas.microsoft.com/office/drawing/2014/main" id="{93CBBCDC-5A43-4EBE-8F10-439B9FF75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 b="1"/>
              <a:t>Скобочное написание</a:t>
            </a:r>
            <a:r>
              <a:rPr lang="ru-RU" altLang="ru-RU"/>
              <a:t> – это набор n-gram, которые встречаются с текстах рунета в контексте скобок:</a:t>
            </a:r>
          </a:p>
          <a:p>
            <a:pPr marL="0" indent="0">
              <a:buFontTx/>
              <a:buNone/>
            </a:pPr>
            <a:endParaRPr lang="ru-RU" altLang="ru-RU"/>
          </a:p>
          <a:p>
            <a:pPr marL="0" indent="0">
              <a:buFontTx/>
              <a:buNone/>
            </a:pPr>
            <a:r>
              <a:rPr lang="ru-RU" altLang="ru-RU"/>
              <a:t>Московский государственный университет (МГУ) </a:t>
            </a:r>
          </a:p>
          <a:p>
            <a:pPr marL="0" indent="0">
              <a:buFontTx/>
              <a:buNone/>
            </a:pPr>
            <a:r>
              <a:rPr lang="ru-RU" altLang="ru-RU"/>
              <a:t> Владимир Путин (Vladimir Putin)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ED70777-5374-4EA9-9311-1B3713BF90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CCC454AF-59CF-472D-B11D-DE76B0A159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/>
              <a:t>Учет словообразования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AA8C5760-B379-42AE-A45C-933520F6DA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altLang="ru-RU"/>
              <a:t>Лингвистические модели</a:t>
            </a:r>
          </a:p>
          <a:p>
            <a:pPr lvl="1"/>
            <a:r>
              <a:rPr lang="en-US" altLang="ru-RU"/>
              <a:t>Memorize-&gt;memorization</a:t>
            </a:r>
            <a:endParaRPr lang="ru-RU" altLang="ru-RU"/>
          </a:p>
          <a:p>
            <a:r>
              <a:rPr lang="ru-RU" altLang="ru-RU"/>
              <a:t>Много ошибочных образований: </a:t>
            </a:r>
            <a:r>
              <a:rPr lang="en-US" altLang="ru-RU"/>
              <a:t>sense – sensibility</a:t>
            </a:r>
          </a:p>
          <a:p>
            <a:r>
              <a:rPr lang="ru-RU" altLang="ru-RU"/>
              <a:t>Обобщенные модели:</a:t>
            </a:r>
          </a:p>
          <a:p>
            <a:pPr lvl="1"/>
            <a:r>
              <a:rPr lang="en-US" altLang="ru-RU"/>
              <a:t>Memorize-&gt;memorization (e-&gt;ation)</a:t>
            </a:r>
          </a:p>
          <a:p>
            <a:pPr lvl="1"/>
            <a:r>
              <a:rPr lang="en-US" altLang="ru-RU"/>
              <a:t>Induce-&gt;induction (e-&gt;tion)</a:t>
            </a:r>
          </a:p>
          <a:p>
            <a:pPr lvl="1"/>
            <a:r>
              <a:rPr lang="en-US" altLang="ru-RU"/>
              <a:t>Publish -&gt; publication (sh-&gt;cation)</a:t>
            </a:r>
          </a:p>
          <a:p>
            <a:pPr lvl="1"/>
            <a:endParaRPr lang="ru-RU" altLang="ru-RU"/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705F25B-EEE6-48AF-9B47-F1BEADE155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6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>
            <a:extLst>
              <a:ext uri="{FF2B5EF4-FFF2-40B4-BE49-F238E27FC236}">
                <a16:creationId xmlns:a16="http://schemas.microsoft.com/office/drawing/2014/main" id="{A4D8146D-FDF3-4A94-87AF-9894E315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Признаки синонимов: Открытые словари</a:t>
            </a:r>
          </a:p>
        </p:txBody>
      </p:sp>
      <p:sp>
        <p:nvSpPr>
          <p:cNvPr id="62467" name="Объект 2">
            <a:extLst>
              <a:ext uri="{FF2B5EF4-FFF2-40B4-BE49-F238E27FC236}">
                <a16:creationId xmlns:a16="http://schemas.microsoft.com/office/drawing/2014/main" id="{68CC77A3-6F03-4AD9-9237-351893A40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altLang="ru-RU"/>
              <a:t>Русская Википедия содержит около миллиона жестких перенаправлений, типа:</a:t>
            </a:r>
          </a:p>
          <a:p>
            <a:pPr marL="0" indent="0">
              <a:buFontTx/>
              <a:buNone/>
            </a:pPr>
            <a:endParaRPr lang="ru-RU" altLang="ru-RU"/>
          </a:p>
          <a:p>
            <a:pPr marL="0" indent="0">
              <a:buFontTx/>
              <a:buNone/>
            </a:pPr>
            <a:r>
              <a:rPr lang="ru-RU" altLang="ru-RU"/>
              <a:t>Абрикос сибирский     ---        Даурсат</a:t>
            </a:r>
          </a:p>
          <a:p>
            <a:pPr marL="0" indent="0">
              <a:buFontTx/>
              <a:buNone/>
            </a:pPr>
            <a:r>
              <a:rPr lang="ru-RU" altLang="ru-RU"/>
              <a:t> Авачинская бухта        ---       Авачинская губа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66FB5DB-7C56-4927-9E3C-810ED2FA5C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E3A5853B-45F3-4B9D-9BF0-88DC70E512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07375" cy="93662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Извлечение синонимов для автоматического расширения запросов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1FD93C40-5FD4-462C-AEB9-99BD37C5CB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856662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Признаки для извлечения синонимов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Совместная встречаемость в одном документе (странице)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Совместная встречаемость в тексте ссылки (анкор)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Встречаемость в документе и в тексте ссылки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Как часто пользователь в запросах заменяет одно на другое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Клики пользователя на страницу, содержащую </a:t>
            </a:r>
            <a:r>
              <a:rPr lang="en-US" altLang="ru-RU" sz="2400"/>
              <a:t>S2</a:t>
            </a:r>
            <a:r>
              <a:rPr lang="ru-RU" altLang="ru-RU" sz="2400"/>
              <a:t>,</a:t>
            </a:r>
            <a:r>
              <a:rPr lang="en-US" altLang="ru-RU" sz="2400"/>
              <a:t> </a:t>
            </a:r>
            <a:r>
              <a:rPr lang="ru-RU" altLang="ru-RU" sz="2400"/>
              <a:t>при запросе, содержащем </a:t>
            </a:r>
            <a:r>
              <a:rPr lang="en-US" altLang="ru-RU" sz="2400"/>
              <a:t>S</a:t>
            </a:r>
            <a:r>
              <a:rPr lang="ru-RU" altLang="ru-RU" sz="2400"/>
              <a:t>1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сходство контекстов употребления </a:t>
            </a:r>
            <a:r>
              <a:rPr lang="en-US" altLang="ru-RU" sz="2400"/>
              <a:t>S</a:t>
            </a:r>
            <a:r>
              <a:rPr lang="ru-RU" altLang="ru-RU" sz="2400"/>
              <a:t>1 и </a:t>
            </a:r>
            <a:r>
              <a:rPr lang="en-US" altLang="ru-RU" sz="2400"/>
              <a:t>S2</a:t>
            </a:r>
            <a:r>
              <a:rPr lang="ru-RU" altLang="ru-RU" sz="2400"/>
              <a:t> (запросы, документы) и др.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E22C61-AF3B-4D2B-AC04-0A8AE0B640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DD3A02A-76B8-464F-B5B2-C369EB8FEB0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Результаты для начального запроса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pic>
        <p:nvPicPr>
          <p:cNvPr id="11267" name="Picture 3" descr="beforefeedback">
            <a:extLst>
              <a:ext uri="{FF2B5EF4-FFF2-40B4-BE49-F238E27FC236}">
                <a16:creationId xmlns:a16="http://schemas.microsoft.com/office/drawing/2014/main" id="{467204EA-728C-42FB-B9CE-C877984308E3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85925"/>
            <a:ext cx="8686800" cy="4870450"/>
          </a:xfrm>
          <a:noFill/>
        </p:spPr>
      </p:pic>
      <p:sp>
        <p:nvSpPr>
          <p:cNvPr id="11268" name="TextBox 4">
            <a:extLst>
              <a:ext uri="{FF2B5EF4-FFF2-40B4-BE49-F238E27FC236}">
                <a16:creationId xmlns:a16="http://schemas.microsoft.com/office/drawing/2014/main" id="{BD34188F-AEC0-4FBB-B8D4-837254749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B50214A-DAB7-4724-A84A-3377079B2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>
            <a:extLst>
              <a:ext uri="{FF2B5EF4-FFF2-40B4-BE49-F238E27FC236}">
                <a16:creationId xmlns:a16="http://schemas.microsoft.com/office/drawing/2014/main" id="{6F402155-BD5E-46EB-9EAD-319427D1EF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Оценка качества</a:t>
            </a:r>
          </a:p>
        </p:txBody>
      </p:sp>
      <p:sp>
        <p:nvSpPr>
          <p:cNvPr id="64515" name="Rectangle 7">
            <a:extLst>
              <a:ext uri="{FF2B5EF4-FFF2-40B4-BE49-F238E27FC236}">
                <a16:creationId xmlns:a16="http://schemas.microsoft.com/office/drawing/2014/main" id="{3BC3F3D7-C6B9-433C-BA4C-44D7780174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1) Оценка пары синонимов без контекста</a:t>
            </a:r>
          </a:p>
          <a:p>
            <a:endParaRPr lang="ru-RU" altLang="ru-RU"/>
          </a:p>
          <a:p>
            <a:r>
              <a:rPr lang="ru-RU" altLang="ru-RU" b="1"/>
              <a:t>2) Оценка пары синонимов в контексте запроса</a:t>
            </a:r>
          </a:p>
          <a:p>
            <a:endParaRPr lang="ru-RU" altLang="ru-RU" b="1"/>
          </a:p>
          <a:p>
            <a:r>
              <a:rPr lang="ru-RU" altLang="ru-RU"/>
              <a:t>3) Оценка качества поисковой выдачи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9741FBB-6444-4A96-B539-4B9FBC0538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3">
            <a:extLst>
              <a:ext uri="{FF2B5EF4-FFF2-40B4-BE49-F238E27FC236}">
                <a16:creationId xmlns:a16="http://schemas.microsoft.com/office/drawing/2014/main" id="{A8886194-468A-4E86-A120-978B1CEC0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Меры качества</a:t>
            </a:r>
          </a:p>
        </p:txBody>
      </p:sp>
      <p:pic>
        <p:nvPicPr>
          <p:cNvPr id="66563" name="Picture 2">
            <a:extLst>
              <a:ext uri="{FF2B5EF4-FFF2-40B4-BE49-F238E27FC236}">
                <a16:creationId xmlns:a16="http://schemas.microsoft.com/office/drawing/2014/main" id="{4A88666A-7D78-4151-AF89-8287E62CD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81915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3ACCFB6-C3F5-488D-B9D4-5C8303A54A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>
            <a:extLst>
              <a:ext uri="{FF2B5EF4-FFF2-40B4-BE49-F238E27FC236}">
                <a16:creationId xmlns:a16="http://schemas.microsoft.com/office/drawing/2014/main" id="{47AD7417-968B-4EC7-94BC-00A1DB4DFE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13787" cy="1143000"/>
          </a:xfrm>
        </p:spPr>
        <p:txBody>
          <a:bodyPr/>
          <a:lstStyle/>
          <a:p>
            <a:r>
              <a:rPr lang="ru-RU" altLang="ru-RU" sz="3200"/>
              <a:t>Лексические расширения с использованием автоматического тезауруса</a:t>
            </a:r>
          </a:p>
        </p:txBody>
      </p:sp>
      <p:sp>
        <p:nvSpPr>
          <p:cNvPr id="67587" name="Rectangle 6">
            <a:extLst>
              <a:ext uri="{FF2B5EF4-FFF2-40B4-BE49-F238E27FC236}">
                <a16:creationId xmlns:a16="http://schemas.microsoft.com/office/drawing/2014/main" id="{765981DD-21EA-40E2-8A9B-DFA5EDEF69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Те же проблемы, что и в ручном:</a:t>
            </a:r>
          </a:p>
          <a:p>
            <a:pPr lvl="1"/>
            <a:r>
              <a:rPr lang="ru-RU" altLang="ru-RU"/>
              <a:t>Многозначность запроса или расширения</a:t>
            </a:r>
          </a:p>
          <a:p>
            <a:pPr lvl="1"/>
            <a:r>
              <a:rPr lang="ru-RU" altLang="ru-RU"/>
              <a:t>Проблемы с расширением устойчивых словосочетаний</a:t>
            </a:r>
          </a:p>
          <a:p>
            <a:pPr lvl="1"/>
            <a:r>
              <a:rPr lang="ru-RU" altLang="ru-RU"/>
              <a:t>Влияние контекста запроса и/или документа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83C728A-1D43-4339-9B65-FCEE8E3CF1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0EC800A6-632A-4705-82CE-FB0D3D6DAB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8135937" cy="1008062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Примеры расширения </a:t>
            </a:r>
            <a:br>
              <a:rPr lang="ru-RU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(декабрь 2010 – февраль 2011)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2D5FEB22-D334-4248-B145-FE8125BD1D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748712" cy="4968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u="sng"/>
              <a:t>Запрос                             –                документ</a:t>
            </a:r>
            <a:br>
              <a:rPr lang="ru-RU" altLang="ru-RU" sz="2400" u="sng"/>
            </a:br>
            <a:endParaRPr lang="ru-RU" altLang="ru-RU" sz="2400" u="sng"/>
          </a:p>
          <a:p>
            <a:pPr eaLnBrk="1" hangingPunct="1">
              <a:buFontTx/>
              <a:buNone/>
            </a:pPr>
            <a:r>
              <a:rPr lang="ru-RU" altLang="ru-RU" sz="2400">
                <a:solidFill>
                  <a:schemeClr val="accent2"/>
                </a:solidFill>
              </a:rPr>
              <a:t>речное судно                      –    морское судно</a:t>
            </a:r>
          </a:p>
          <a:p>
            <a:pPr eaLnBrk="1" hangingPunct="1">
              <a:buFontTx/>
              <a:buNone/>
            </a:pPr>
            <a:r>
              <a:rPr lang="ru-RU" altLang="ru-RU" sz="2400"/>
              <a:t>речной порт                        –    морской порт (Находка)</a:t>
            </a:r>
          </a:p>
          <a:p>
            <a:pPr eaLnBrk="1" hangingPunct="1">
              <a:buFontTx/>
              <a:buNone/>
            </a:pPr>
            <a:r>
              <a:rPr lang="ru-RU" altLang="ru-RU" sz="2400">
                <a:solidFill>
                  <a:schemeClr val="accent2"/>
                </a:solidFill>
              </a:rPr>
              <a:t>присуждение имущества –    передача имущества</a:t>
            </a:r>
          </a:p>
          <a:p>
            <a:pPr eaLnBrk="1" hangingPunct="1">
              <a:buFontTx/>
              <a:buNone/>
            </a:pPr>
            <a:r>
              <a:rPr lang="ru-RU" altLang="ru-RU" sz="2400"/>
              <a:t>ледяная горка                    –    холодная гора</a:t>
            </a:r>
          </a:p>
          <a:p>
            <a:pPr eaLnBrk="1" hangingPunct="1">
              <a:buFontTx/>
              <a:buNone/>
            </a:pPr>
            <a:r>
              <a:rPr lang="ru-RU" altLang="ru-RU" sz="2400">
                <a:solidFill>
                  <a:schemeClr val="accent2"/>
                </a:solidFill>
              </a:rPr>
              <a:t>расширение отверстия    –    расширение канала </a:t>
            </a:r>
            <a:br>
              <a:rPr lang="ru-RU" altLang="ru-RU" sz="2400">
                <a:solidFill>
                  <a:schemeClr val="accent2"/>
                </a:solidFill>
              </a:rPr>
            </a:br>
            <a:r>
              <a:rPr lang="ru-RU" altLang="ru-RU" sz="2400">
                <a:solidFill>
                  <a:schemeClr val="accent2"/>
                </a:solidFill>
              </a:rPr>
              <a:t>                                                (сети интернет</a:t>
            </a:r>
            <a:r>
              <a:rPr lang="ru-RU" altLang="ru-RU" sz="2400"/>
              <a:t>)</a:t>
            </a:r>
          </a:p>
          <a:p>
            <a:pPr eaLnBrk="1" hangingPunct="1">
              <a:buFontTx/>
              <a:buNone/>
            </a:pPr>
            <a:r>
              <a:rPr lang="ru-RU" altLang="ru-RU" sz="2400"/>
              <a:t>договор поручительства –    договор поручения</a:t>
            </a:r>
          </a:p>
          <a:p>
            <a:pPr eaLnBrk="1" hangingPunct="1">
              <a:buFontTx/>
              <a:buNone/>
            </a:pPr>
            <a:r>
              <a:rPr lang="ru-RU" altLang="ru-RU" sz="2400">
                <a:solidFill>
                  <a:schemeClr val="accent2"/>
                </a:solidFill>
              </a:rPr>
              <a:t>аварийное отключение    –    знак аварийной остановки</a:t>
            </a:r>
          </a:p>
          <a:p>
            <a:pPr eaLnBrk="1" hangingPunct="1">
              <a:buFontTx/>
              <a:buNone/>
            </a:pPr>
            <a:r>
              <a:rPr lang="ru-RU" altLang="ru-RU" sz="2400"/>
              <a:t>замкнутая граница            –    закрыть границу</a:t>
            </a:r>
          </a:p>
          <a:p>
            <a:pPr eaLnBrk="1" hangingPunct="1"/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AF8D034-208D-4775-9FEE-6FD7B1003F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829B50B9-EEC2-452D-9D5A-4C3F7DA0A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69635" name="Picture 3">
            <a:extLst>
              <a:ext uri="{FF2B5EF4-FFF2-40B4-BE49-F238E27FC236}">
                <a16:creationId xmlns:a16="http://schemas.microsoft.com/office/drawing/2014/main" id="{4F434197-793F-425A-941A-FD6C4D58D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0"/>
            <a:ext cx="8899525" cy="693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Line 4">
            <a:extLst>
              <a:ext uri="{FF2B5EF4-FFF2-40B4-BE49-F238E27FC236}">
                <a16:creationId xmlns:a16="http://schemas.microsoft.com/office/drawing/2014/main" id="{DD1A8F0F-43C6-473D-9CF5-A76C4CD6FAF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7313" y="2420938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7" name="Text Box 5">
            <a:extLst>
              <a:ext uri="{FF2B5EF4-FFF2-40B4-BE49-F238E27FC236}">
                <a16:creationId xmlns:a16="http://schemas.microsoft.com/office/drawing/2014/main" id="{A3AB713F-0B9A-4A86-B51A-2F41BF79D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331913"/>
            <a:ext cx="1519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2011 год</a:t>
            </a:r>
            <a:r>
              <a:rPr lang="ru-RU" altLang="ru-RU" sz="3200"/>
              <a:t>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CCB444F-9590-45D8-8F81-7295C98181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>
            <a:extLst>
              <a:ext uri="{FF2B5EF4-FFF2-40B4-BE49-F238E27FC236}">
                <a16:creationId xmlns:a16="http://schemas.microsoft.com/office/drawing/2014/main" id="{DBABC89F-6D44-4A2B-A019-6420326CF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532812" cy="66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Line 4">
            <a:extLst>
              <a:ext uri="{FF2B5EF4-FFF2-40B4-BE49-F238E27FC236}">
                <a16:creationId xmlns:a16="http://schemas.microsoft.com/office/drawing/2014/main" id="{10FB8401-CBBA-4D7B-B248-F7414FBCC9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6238" y="2420938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0660" name="Text Box 5">
            <a:extLst>
              <a:ext uri="{FF2B5EF4-FFF2-40B4-BE49-F238E27FC236}">
                <a16:creationId xmlns:a16="http://schemas.microsoft.com/office/drawing/2014/main" id="{99B71BAF-493F-4D8A-B3B2-BD8A53CE1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413" y="1255713"/>
            <a:ext cx="11303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2011г</a:t>
            </a:r>
            <a:r>
              <a:rPr lang="ru-RU" altLang="ru-RU"/>
              <a:t>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D4DE489-1CED-437F-B5BD-D262077C6C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>
            <a:extLst>
              <a:ext uri="{FF2B5EF4-FFF2-40B4-BE49-F238E27FC236}">
                <a16:creationId xmlns:a16="http://schemas.microsoft.com/office/drawing/2014/main" id="{877314E3-4A07-468D-B4E0-A2617A255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532813" cy="66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Line 3">
            <a:extLst>
              <a:ext uri="{FF2B5EF4-FFF2-40B4-BE49-F238E27FC236}">
                <a16:creationId xmlns:a16="http://schemas.microsoft.com/office/drawing/2014/main" id="{652F3A1C-F32A-4484-919F-73A9B5D1862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1275" y="515778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FD39900-7E24-4DB6-BE8B-0174066726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5">
            <a:extLst>
              <a:ext uri="{FF2B5EF4-FFF2-40B4-BE49-F238E27FC236}">
                <a16:creationId xmlns:a16="http://schemas.microsoft.com/office/drawing/2014/main" id="{CA1B6C9A-FC73-4949-994D-B82E790F8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6">
            <a:extLst>
              <a:ext uri="{FF2B5EF4-FFF2-40B4-BE49-F238E27FC236}">
                <a16:creationId xmlns:a16="http://schemas.microsoft.com/office/drawing/2014/main" id="{E331DF7E-52CF-4EC3-BCC3-07940C0B5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88" y="395288"/>
            <a:ext cx="18081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2015 год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BBC776-D30A-4315-9977-F9A5DAFBB4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23416D1F-15A7-46D8-AE48-9C8E41BA234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В настоящее время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5D228B6D-5ED0-4176-8EFF-B51F73AE456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435975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Глобальные поисковики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Автоматически порождаемые тезаурусы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Рост поведенческих факторов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Обогащение представления содержания документов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Нейронные сети для создания векторных представлений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Поиск в предметной области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Используются по крайней мере списки синонимов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Правовая область: 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налог на добавленную стоимость – НДС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Больничный лист- медицинский бюллетень – листок нетрудоспособности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96C4432-1460-4EC7-AEFF-C7638C201E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>
            <a:extLst>
              <a:ext uri="{FF2B5EF4-FFF2-40B4-BE49-F238E27FC236}">
                <a16:creationId xmlns:a16="http://schemas.microsoft.com/office/drawing/2014/main" id="{2A19F237-CEE0-4E1B-893A-668E85632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7013" cy="1658938"/>
          </a:xfrm>
        </p:spPr>
        <p:txBody>
          <a:bodyPr/>
          <a:lstStyle/>
          <a:p>
            <a:r>
              <a:rPr lang="ru-RU" altLang="ru-RU" sz="3600">
                <a:solidFill>
                  <a:srgbClr val="800080"/>
                </a:solidFill>
              </a:rPr>
              <a:t>Тезаурусы типа </a:t>
            </a:r>
            <a:r>
              <a:rPr lang="en-US" altLang="ru-RU" sz="3600">
                <a:solidFill>
                  <a:srgbClr val="800080"/>
                </a:solidFill>
              </a:rPr>
              <a:t>WordNet (</a:t>
            </a:r>
            <a:r>
              <a:rPr lang="ru-RU" altLang="ru-RU" sz="3600">
                <a:solidFill>
                  <a:srgbClr val="800080"/>
                </a:solidFill>
              </a:rPr>
              <a:t>ворднеты)</a:t>
            </a:r>
            <a:r>
              <a:rPr lang="en-US" altLang="ru-RU" sz="3600">
                <a:solidFill>
                  <a:srgbClr val="800080"/>
                </a:solidFill>
              </a:rPr>
              <a:t>.</a:t>
            </a:r>
            <a:br>
              <a:rPr lang="en-US" altLang="ru-RU" sz="3600">
                <a:solidFill>
                  <a:srgbClr val="800080"/>
                </a:solidFill>
              </a:rPr>
            </a:br>
            <a:r>
              <a:rPr lang="ru-RU" altLang="ru-RU" sz="3600">
                <a:solidFill>
                  <a:srgbClr val="800080"/>
                </a:solidFill>
              </a:rPr>
              <a:t>Тезаурусы русского языка</a:t>
            </a:r>
          </a:p>
        </p:txBody>
      </p:sp>
      <p:sp>
        <p:nvSpPr>
          <p:cNvPr id="74755" name="Подзаголовок 2">
            <a:extLst>
              <a:ext uri="{FF2B5EF4-FFF2-40B4-BE49-F238E27FC236}">
                <a16:creationId xmlns:a16="http://schemas.microsoft.com/office/drawing/2014/main" id="{764F7ADF-B4A3-4D62-ADAA-B9C1FDB918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B3C23E7-7843-408B-82D7-8392F0B2F28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Разметка пользователя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pic>
        <p:nvPicPr>
          <p:cNvPr id="12291" name="Picture 3" descr="feedback">
            <a:extLst>
              <a:ext uri="{FF2B5EF4-FFF2-40B4-BE49-F238E27FC236}">
                <a16:creationId xmlns:a16="http://schemas.microsoft.com/office/drawing/2014/main" id="{658D537D-C4A6-42E7-95B5-303C073DA720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43063"/>
            <a:ext cx="8686800" cy="4918075"/>
          </a:xfrm>
          <a:noFill/>
        </p:spPr>
      </p:pic>
      <p:sp>
        <p:nvSpPr>
          <p:cNvPr id="12292" name="TextBox 4">
            <a:extLst>
              <a:ext uri="{FF2B5EF4-FFF2-40B4-BE49-F238E27FC236}">
                <a16:creationId xmlns:a16="http://schemas.microsoft.com/office/drawing/2014/main" id="{FCF0C925-3163-46F3-BAD1-8035CACB6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22063F-D6D3-405C-A3EE-36644EC1E9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3">
            <a:extLst>
              <a:ext uri="{FF2B5EF4-FFF2-40B4-BE49-F238E27FC236}">
                <a16:creationId xmlns:a16="http://schemas.microsoft.com/office/drawing/2014/main" id="{BBA52376-8060-4F62-8983-58FFED212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706437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Ворднеты в различных языках</a:t>
            </a:r>
          </a:p>
        </p:txBody>
      </p:sp>
      <p:pic>
        <p:nvPicPr>
          <p:cNvPr id="75779" name="Picture 2">
            <a:extLst>
              <a:ext uri="{FF2B5EF4-FFF2-40B4-BE49-F238E27FC236}">
                <a16:creationId xmlns:a16="http://schemas.microsoft.com/office/drawing/2014/main" id="{35D92C34-99A8-436D-8A56-439370215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200150"/>
            <a:ext cx="7993062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C8CF52CC-E232-40CD-8C06-7D79383B02C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ru-RU" sz="2800">
                <a:solidFill>
                  <a:srgbClr val="800080"/>
                </a:solidFill>
              </a:rPr>
              <a:t>Русские тезаурусы типа WordNet</a:t>
            </a:r>
            <a:endParaRPr lang="ru-RU" altLang="ru-RU" sz="2800">
              <a:solidFill>
                <a:srgbClr val="800080"/>
              </a:solidFill>
              <a:latin typeface="Comic Sans MS" panose="030F0702030302020204" pitchFamily="66" charset="0"/>
            </a:endParaRP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E4D6406D-626B-4395-8CD9-19B163485D4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908050"/>
            <a:ext cx="8605837" cy="568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Автоматическое порождение переводом с английского языка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/>
              <a:t>Balkova et al., 2008</a:t>
            </a:r>
            <a:endParaRPr lang="ru-RU" altLang="ru-RU" sz="2400"/>
          </a:p>
          <a:p>
            <a:pPr lvl="2" eaLnBrk="1" hangingPunct="1">
              <a:lnSpc>
                <a:spcPct val="90000"/>
              </a:lnSpc>
            </a:pPr>
            <a:r>
              <a:rPr lang="ru-RU" altLang="ru-RU" sz="2000"/>
              <a:t>Состояние проекта неизвестно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>
                <a:hlinkClick r:id="rId2"/>
              </a:rPr>
              <a:t>http://wordnet.ru/</a:t>
            </a:r>
            <a:r>
              <a:rPr lang="en-US" altLang="ru-RU" sz="2400"/>
              <a:t> </a:t>
            </a:r>
            <a:r>
              <a:rPr lang="ru-RU" altLang="ru-RU" sz="2400"/>
              <a:t>(</a:t>
            </a:r>
            <a:r>
              <a:rPr lang="en-US" altLang="ru-RU" sz="2400"/>
              <a:t>Gelfenbeyn et al., 2003</a:t>
            </a:r>
            <a:r>
              <a:rPr lang="ru-RU" altLang="ru-RU" sz="2400"/>
              <a:t>)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 sz="2000"/>
              <a:t> перевод без ручного редактирования</a:t>
            </a:r>
            <a:endParaRPr lang="en-US" altLang="ru-RU" sz="2000"/>
          </a:p>
          <a:p>
            <a:pPr lvl="2" eaLnBrk="1" hangingPunct="1">
              <a:lnSpc>
                <a:spcPct val="90000"/>
              </a:lnSpc>
            </a:pPr>
            <a:endParaRPr lang="ru-RU" altLang="ru-RU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Создаваемые «с нуля»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/>
              <a:t>RussNet (Azarowa, 2008) </a:t>
            </a:r>
            <a:endParaRPr lang="ru-RU" altLang="ru-RU" sz="2400"/>
          </a:p>
          <a:p>
            <a:pPr lvl="2" eaLnBrk="1" hangingPunct="1">
              <a:lnSpc>
                <a:spcPct val="90000"/>
              </a:lnSpc>
            </a:pPr>
            <a:r>
              <a:rPr lang="ru-RU" altLang="ru-RU" sz="2000"/>
              <a:t>Описание семантических групп слов студентами в виде курсовых работ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/>
              <a:t>YA</a:t>
            </a:r>
            <a:r>
              <a:rPr lang="ru-RU" altLang="ru-RU" sz="2400"/>
              <a:t>RN – Yet Another RussNet (2012) 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 sz="2000"/>
              <a:t>Краудсорсинг+Wiktionary</a:t>
            </a:r>
          </a:p>
          <a:p>
            <a:pPr lvl="3" eaLnBrk="1" hangingPunct="1">
              <a:lnSpc>
                <a:spcPct val="90000"/>
              </a:lnSpc>
            </a:pPr>
            <a:r>
              <a:rPr lang="ru-RU" altLang="ru-RU"/>
              <a:t>Много наивного: </a:t>
            </a:r>
            <a:r>
              <a:rPr lang="ru-RU" altLang="ru-RU" i="1"/>
              <a:t>Казах, казахстанец</a:t>
            </a:r>
          </a:p>
          <a:p>
            <a:pPr lvl="3" eaLnBrk="1" hangingPunct="1">
              <a:lnSpc>
                <a:spcPct val="90000"/>
              </a:lnSpc>
            </a:pPr>
            <a:r>
              <a:rPr lang="ru-RU" altLang="ru-RU" i="1"/>
              <a:t>Инъекция, прививка</a:t>
            </a:r>
          </a:p>
          <a:p>
            <a:pPr lvl="2" eaLnBrk="1" hangingPunct="1">
              <a:lnSpc>
                <a:spcPct val="90000"/>
              </a:lnSpc>
            </a:pPr>
            <a:endParaRPr lang="ru-RU" altLang="ru-RU" sz="2000"/>
          </a:p>
        </p:txBody>
      </p:sp>
      <p:pic>
        <p:nvPicPr>
          <p:cNvPr id="76804" name="Picture 7" descr="http://cdn.img.ria.ua/photos/ria/news_common/14/1441/144182/144182m.jpg">
            <a:extLst>
              <a:ext uri="{FF2B5EF4-FFF2-40B4-BE49-F238E27FC236}">
                <a16:creationId xmlns:a16="http://schemas.microsoft.com/office/drawing/2014/main" id="{9168E854-6A68-4901-A622-25BA27C20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8" y="5424488"/>
            <a:ext cx="2151062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6">
            <a:extLst>
              <a:ext uri="{FF2B5EF4-FFF2-40B4-BE49-F238E27FC236}">
                <a16:creationId xmlns:a16="http://schemas.microsoft.com/office/drawing/2014/main" id="{BADA2DC4-2B80-4943-B34A-D5DEBAAD108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2B070D6-CEEE-4951-BB0A-19ABF27FAA10}" type="slidenum">
              <a:rPr lang="ru-RU" altLang="ru-RU" sz="1400"/>
              <a:pPr algn="r" eaLnBrk="1" hangingPunct="1"/>
              <a:t>72</a:t>
            </a:fld>
            <a:endParaRPr lang="ru-RU" altLang="ru-RU" sz="1400"/>
          </a:p>
        </p:txBody>
      </p:sp>
      <p:sp>
        <p:nvSpPr>
          <p:cNvPr id="77827" name="Заголовок 1">
            <a:extLst>
              <a:ext uri="{FF2B5EF4-FFF2-40B4-BE49-F238E27FC236}">
                <a16:creationId xmlns:a16="http://schemas.microsoft.com/office/drawing/2014/main" id="{08CCD81C-13F0-4921-B4F4-FBCD3DEF9F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578850" cy="765175"/>
          </a:xfrm>
        </p:spPr>
        <p:txBody>
          <a:bodyPr/>
          <a:lstStyle/>
          <a:p>
            <a:r>
              <a:rPr lang="ru-RU" altLang="ru-RU" sz="3200">
                <a:solidFill>
                  <a:srgbClr val="800080"/>
                </a:solidFill>
              </a:rPr>
              <a:t>Тезаурус русского языка РуТез (НИВЦ МГУ)</a:t>
            </a:r>
          </a:p>
        </p:txBody>
      </p:sp>
      <p:sp>
        <p:nvSpPr>
          <p:cNvPr id="77828" name="Содержимое 2">
            <a:extLst>
              <a:ext uri="{FF2B5EF4-FFF2-40B4-BE49-F238E27FC236}">
                <a16:creationId xmlns:a16="http://schemas.microsoft.com/office/drawing/2014/main" id="{6CBF010C-DE10-45DE-8B46-904D9EB7FDD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14313" y="908050"/>
            <a:ext cx="8929687" cy="5735638"/>
          </a:xfrm>
        </p:spPr>
        <p:txBody>
          <a:bodyPr/>
          <a:lstStyle/>
          <a:p>
            <a:r>
              <a:rPr lang="ru-RU" altLang="ru-RU" sz="2400"/>
              <a:t>Унифицированное представление</a:t>
            </a:r>
          </a:p>
          <a:p>
            <a:pPr lvl="1"/>
            <a:r>
              <a:rPr lang="ru-RU" altLang="ru-RU" sz="2000"/>
              <a:t>Для слов разных частей речи</a:t>
            </a:r>
          </a:p>
          <a:p>
            <a:pPr lvl="1"/>
            <a:r>
              <a:rPr lang="ru-RU" altLang="ru-RU" sz="2000"/>
              <a:t>Для слов и терминов</a:t>
            </a:r>
          </a:p>
          <a:p>
            <a:pPr lvl="1"/>
            <a:r>
              <a:rPr lang="ru-RU" altLang="ru-RU" sz="2000"/>
              <a:t>Отдельных слов и словосочетаний</a:t>
            </a:r>
          </a:p>
          <a:p>
            <a:r>
              <a:rPr lang="ru-RU" altLang="ru-RU" sz="2400"/>
              <a:t>Проекты с различными</a:t>
            </a:r>
            <a:br>
              <a:rPr lang="ru-RU" altLang="ru-RU" sz="2400"/>
            </a:br>
            <a:r>
              <a:rPr lang="ru-RU" altLang="ru-RU" sz="2400"/>
              <a:t> организациями</a:t>
            </a:r>
          </a:p>
          <a:p>
            <a:pPr lvl="1"/>
            <a:r>
              <a:rPr lang="ru-RU" altLang="ru-RU" sz="2000"/>
              <a:t>Частично опубликован в 2013 году</a:t>
            </a:r>
          </a:p>
          <a:p>
            <a:r>
              <a:rPr lang="ru-RU" altLang="ru-RU" sz="2400"/>
              <a:t>Включает</a:t>
            </a:r>
          </a:p>
          <a:p>
            <a:pPr lvl="1"/>
            <a:r>
              <a:rPr lang="ru-RU" altLang="ru-RU" sz="2000"/>
              <a:t>Сеть 56 тысяч понятий</a:t>
            </a:r>
          </a:p>
          <a:p>
            <a:pPr lvl="1"/>
            <a:r>
              <a:rPr lang="ru-RU" altLang="ru-RU" sz="2000"/>
              <a:t>164 тысяч слов и выражений </a:t>
            </a:r>
          </a:p>
          <a:p>
            <a:pPr lvl="1"/>
            <a:r>
              <a:rPr lang="ru-RU" altLang="ru-RU" sz="2000"/>
              <a:t>186 тысяч с учетом многозначных слов</a:t>
            </a:r>
          </a:p>
          <a:p>
            <a:r>
              <a:rPr lang="ru-RU" altLang="ru-RU" sz="2400"/>
              <a:t>По этой же модели сделаны</a:t>
            </a:r>
          </a:p>
          <a:p>
            <a:pPr lvl="1"/>
            <a:r>
              <a:rPr lang="ru-RU" altLang="ru-RU" sz="2000"/>
              <a:t>Тезаурус по компьютерной безопасности</a:t>
            </a:r>
          </a:p>
          <a:p>
            <a:pPr lvl="1"/>
            <a:r>
              <a:rPr lang="ru-RU" altLang="ru-RU" sz="2000"/>
              <a:t>Тезаурус по естественным наукам и технологиям</a:t>
            </a:r>
          </a:p>
        </p:txBody>
      </p:sp>
      <p:pic>
        <p:nvPicPr>
          <p:cNvPr id="77829" name="Picture 2">
            <a:extLst>
              <a:ext uri="{FF2B5EF4-FFF2-40B4-BE49-F238E27FC236}">
                <a16:creationId xmlns:a16="http://schemas.microsoft.com/office/drawing/2014/main" id="{094D1810-8EB6-40CD-952F-0E0265603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708275"/>
            <a:ext cx="341947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>
            <a:extLst>
              <a:ext uri="{FF2B5EF4-FFF2-40B4-BE49-F238E27FC236}">
                <a16:creationId xmlns:a16="http://schemas.microsoft.com/office/drawing/2014/main" id="{C5F9A473-237D-4E4E-BEF6-2B28467C8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075613" cy="908050"/>
          </a:xfrm>
        </p:spPr>
        <p:txBody>
          <a:bodyPr/>
          <a:lstStyle/>
          <a:p>
            <a:r>
              <a:rPr lang="ru-RU" altLang="ru-RU" sz="2800">
                <a:solidFill>
                  <a:srgbClr val="800080"/>
                </a:solidFill>
              </a:rPr>
              <a:t>Использование тезауруса типа РуТез </a:t>
            </a:r>
            <a:br>
              <a:rPr lang="ru-RU" altLang="ru-RU" sz="2800">
                <a:solidFill>
                  <a:srgbClr val="800080"/>
                </a:solidFill>
              </a:rPr>
            </a:br>
            <a:r>
              <a:rPr lang="ru-RU" altLang="ru-RU" sz="2800">
                <a:solidFill>
                  <a:srgbClr val="800080"/>
                </a:solidFill>
              </a:rPr>
              <a:t>в информационных системах</a:t>
            </a:r>
          </a:p>
        </p:txBody>
      </p:sp>
      <p:pic>
        <p:nvPicPr>
          <p:cNvPr id="78851" name="Picture 2">
            <a:extLst>
              <a:ext uri="{FF2B5EF4-FFF2-40B4-BE49-F238E27FC236}">
                <a16:creationId xmlns:a16="http://schemas.microsoft.com/office/drawing/2014/main" id="{7D52EC51-0BE8-4FCE-BA36-941448916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8208963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>
            <a:extLst>
              <a:ext uri="{FF2B5EF4-FFF2-40B4-BE49-F238E27FC236}">
                <a16:creationId xmlns:a16="http://schemas.microsoft.com/office/drawing/2014/main" id="{40F0FB40-D8C2-4CC8-BB7D-48C424128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79875" name="Picture 2">
            <a:extLst>
              <a:ext uri="{FF2B5EF4-FFF2-40B4-BE49-F238E27FC236}">
                <a16:creationId xmlns:a16="http://schemas.microsoft.com/office/drawing/2014/main" id="{98857069-DB9D-404C-AD46-8731C3BDF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893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>
            <a:extLst>
              <a:ext uri="{FF2B5EF4-FFF2-40B4-BE49-F238E27FC236}">
                <a16:creationId xmlns:a16="http://schemas.microsoft.com/office/drawing/2014/main" id="{182CA6A6-24B2-4795-9F8C-BB2341EEF3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115888"/>
            <a:ext cx="8229600" cy="100965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Пример выдачи информационно-аналитической системы: информеры</a:t>
            </a:r>
          </a:p>
        </p:txBody>
      </p:sp>
      <p:pic>
        <p:nvPicPr>
          <p:cNvPr id="80899" name="Picture 2" descr="ips-71">
            <a:extLst>
              <a:ext uri="{FF2B5EF4-FFF2-40B4-BE49-F238E27FC236}">
                <a16:creationId xmlns:a16="http://schemas.microsoft.com/office/drawing/2014/main" id="{10E8FF8C-7CA9-430D-BB05-CAA297E59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68413"/>
            <a:ext cx="784860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A0BE22A1-EEE8-40D0-A1A5-A7EBF653E5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76262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660066"/>
                </a:solidFill>
              </a:rPr>
              <a:t>Порождение</a:t>
            </a:r>
            <a:r>
              <a:rPr lang="en-US" altLang="ru-RU" sz="3200">
                <a:solidFill>
                  <a:srgbClr val="660066"/>
                </a:solidFill>
              </a:rPr>
              <a:t> RuWordNet</a:t>
            </a:r>
            <a:endParaRPr lang="ru-RU" altLang="ru-RU" sz="3200">
              <a:solidFill>
                <a:srgbClr val="660066"/>
              </a:solidFill>
            </a:endParaRP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B16E469C-BDBD-44F1-8378-7C0F011011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424863" cy="5832475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ru-RU" altLang="ru-RU" sz="2800"/>
              <a:t>Источник</a:t>
            </a:r>
            <a:r>
              <a:rPr lang="en-US" altLang="ru-RU" sz="2800"/>
              <a:t>: RuThes</a:t>
            </a:r>
            <a:r>
              <a:rPr lang="ru-RU" altLang="ru-RU" sz="2800"/>
              <a:t>-lite</a:t>
            </a:r>
            <a:r>
              <a:rPr lang="en-US" altLang="ru-RU" sz="2800"/>
              <a:t> 2.0 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ru-RU" sz="2400"/>
              <a:t>115 </a:t>
            </a:r>
            <a:r>
              <a:rPr lang="ru-RU" altLang="ru-RU" sz="2400"/>
              <a:t>тысяч слов и выражений</a:t>
            </a:r>
            <a:endParaRPr lang="en-US" altLang="ru-RU" sz="2400"/>
          </a:p>
          <a:p>
            <a:pPr eaLnBrk="1" hangingPunct="1">
              <a:spcBef>
                <a:spcPts val="1200"/>
              </a:spcBef>
            </a:pPr>
            <a:r>
              <a:rPr lang="ru-RU" altLang="ru-RU" sz="2800"/>
              <a:t>Разделение на сети, соответствующие отдельным частям речи</a:t>
            </a:r>
          </a:p>
          <a:p>
            <a:pPr lvl="1" eaLnBrk="1" hangingPunct="1">
              <a:spcBef>
                <a:spcPts val="1200"/>
              </a:spcBef>
            </a:pPr>
            <a:r>
              <a:rPr lang="ru-RU" altLang="ru-RU" sz="2400"/>
              <a:t>Автоматизированный морфологический разбор текстовых входов тезауруса РуТез для получения морфосинтаксического представления</a:t>
            </a:r>
            <a:endParaRPr lang="en-US" altLang="ru-RU" sz="2400"/>
          </a:p>
          <a:p>
            <a:pPr lvl="1" eaLnBrk="1" hangingPunct="1">
              <a:spcBef>
                <a:spcPts val="1200"/>
              </a:spcBef>
            </a:pPr>
            <a:r>
              <a:rPr lang="ru-RU" altLang="ru-RU" sz="2400"/>
              <a:t>Разделение на три сети</a:t>
            </a:r>
          </a:p>
          <a:p>
            <a:pPr lvl="1" eaLnBrk="1" hangingPunct="1">
              <a:spcBef>
                <a:spcPts val="1200"/>
              </a:spcBef>
            </a:pPr>
            <a:r>
              <a:rPr lang="ru-RU" altLang="ja-JP" sz="2400">
                <a:ea typeface="ＭＳ Ｐゴシック" panose="020B0600070205080204" pitchFamily="34" charset="-128"/>
              </a:rPr>
              <a:t>Синонимы  - только в рамках части речи</a:t>
            </a:r>
            <a:endParaRPr lang="ru-RU" altLang="ru-RU" sz="2400"/>
          </a:p>
          <a:p>
            <a:pPr eaLnBrk="1" hangingPunct="1">
              <a:spcBef>
                <a:spcPts val="1200"/>
              </a:spcBef>
            </a:pPr>
            <a:r>
              <a:rPr lang="ru-RU" altLang="ru-RU" sz="2800"/>
              <a:t>Обеспечение отношений, принятых в ресурсах типа WordNet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>
            <a:extLst>
              <a:ext uri="{FF2B5EF4-FFF2-40B4-BE49-F238E27FC236}">
                <a16:creationId xmlns:a16="http://schemas.microsoft.com/office/drawing/2014/main" id="{E09DFF38-C4AF-4236-AC8A-6B6C3D6F9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147050" cy="576262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rgbClr val="7030A0"/>
                </a:solidFill>
              </a:rPr>
              <a:t>R</a:t>
            </a:r>
            <a:r>
              <a:rPr lang="ru-RU" altLang="ru-RU" sz="3200">
                <a:solidFill>
                  <a:srgbClr val="7030A0"/>
                </a:solidFill>
              </a:rPr>
              <a:t>uwordnet.ru</a:t>
            </a:r>
            <a:r>
              <a:rPr lang="en-US" altLang="ru-RU" sz="3200">
                <a:solidFill>
                  <a:srgbClr val="7030A0"/>
                </a:solidFill>
              </a:rPr>
              <a:t>: </a:t>
            </a:r>
            <a:r>
              <a:rPr lang="ru-RU" altLang="ru-RU" sz="3200">
                <a:solidFill>
                  <a:srgbClr val="7030A0"/>
                </a:solidFill>
              </a:rPr>
              <a:t>посадить</a:t>
            </a:r>
          </a:p>
        </p:txBody>
      </p:sp>
      <p:pic>
        <p:nvPicPr>
          <p:cNvPr id="82947" name="Picture 7">
            <a:extLst>
              <a:ext uri="{FF2B5EF4-FFF2-40B4-BE49-F238E27FC236}">
                <a16:creationId xmlns:a16="http://schemas.microsoft.com/office/drawing/2014/main" id="{4DA16061-4414-46C4-B1AC-5FE2FE4AD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5175"/>
            <a:ext cx="856932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>
            <a:extLst>
              <a:ext uri="{FF2B5EF4-FFF2-40B4-BE49-F238E27FC236}">
                <a16:creationId xmlns:a16="http://schemas.microsoft.com/office/drawing/2014/main" id="{ABE3607C-F682-4A07-8887-7030FA732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497887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45141D19-2CC3-432C-B910-5C5A5DE7C4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660066"/>
                </a:solidFill>
              </a:rPr>
              <a:t>Доступ к тезаурусам РуТез  и </a:t>
            </a:r>
            <a:r>
              <a:rPr lang="en-US" altLang="ru-RU" sz="3200">
                <a:solidFill>
                  <a:srgbClr val="660066"/>
                </a:solidFill>
              </a:rPr>
              <a:t>RuWordNet</a:t>
            </a:r>
            <a:endParaRPr lang="ru-RU" altLang="ru-RU" sz="3200">
              <a:solidFill>
                <a:srgbClr val="660066"/>
              </a:solidFill>
            </a:endParaRP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A43922AC-A5F8-4370-91E8-64F776CBC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r>
              <a:rPr lang="ru-RU" altLang="ru-RU"/>
              <a:t>РуТез</a:t>
            </a:r>
          </a:p>
          <a:p>
            <a:pPr marL="742950" lvl="2" indent="-342900" eaLnBrk="1" hangingPunct="1"/>
            <a:r>
              <a:rPr lang="en-US" altLang="ru-RU">
                <a:hlinkClick r:id="rId2"/>
              </a:rPr>
              <a:t>http://www.labinform.ru/pub/ruthes/index.htm</a:t>
            </a:r>
            <a:endParaRPr lang="en-US" altLang="ru-RU"/>
          </a:p>
          <a:p>
            <a:pPr eaLnBrk="1" hangingPunct="1"/>
            <a:r>
              <a:rPr lang="ru-RU" altLang="ru-RU"/>
              <a:t>RuWordNet</a:t>
            </a:r>
            <a:endParaRPr lang="en-US" altLang="ru-RU"/>
          </a:p>
          <a:p>
            <a:pPr lvl="1" eaLnBrk="1" hangingPunct="1"/>
            <a:r>
              <a:rPr lang="en-US" altLang="ru-RU" sz="2400">
                <a:hlinkClick r:id="rId3"/>
              </a:rPr>
              <a:t>http://www.labinform.ru/pub/ruwordnet/index.htm</a:t>
            </a:r>
            <a:endParaRPr lang="ru-RU" altLang="ru-RU" sz="2400"/>
          </a:p>
          <a:p>
            <a:pPr lvl="1" eaLnBrk="1" hangingPunct="1"/>
            <a:r>
              <a:rPr lang="ru-RU" altLang="ru-RU" sz="2400">
                <a:hlinkClick r:id="rId4" action="ppaction://hlinkfile"/>
              </a:rPr>
              <a:t>ruwordnet.ru</a:t>
            </a:r>
            <a:endParaRPr lang="ru-RU" altLang="ru-RU" sz="2400"/>
          </a:p>
          <a:p>
            <a:pPr lvl="1" eaLnBrk="1" hangingPunct="1"/>
            <a:endParaRPr lang="en-US" altLang="ru-RU"/>
          </a:p>
          <a:p>
            <a:pPr eaLnBrk="1" hangingPunct="1"/>
            <a:r>
              <a:rPr lang="en-US" altLang="ru-RU" sz="2800"/>
              <a:t>Xml-</a:t>
            </a:r>
            <a:r>
              <a:rPr lang="ru-RU" altLang="ru-RU" sz="2800"/>
              <a:t>файлы могут быть получены для некоммерческого применения</a:t>
            </a:r>
          </a:p>
          <a:p>
            <a:pPr lvl="1" eaLnBrk="1" hangingPunct="1"/>
            <a:r>
              <a:rPr lang="en-US" altLang="ru-RU" sz="2400"/>
              <a:t>louk_nat@mail.ru</a:t>
            </a:r>
            <a:endParaRPr lang="ru-RU" altLang="ru-RU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D2C3DDD-E1B6-4689-A9ED-BC5BB62FDA0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zh-CN" sz="3200">
                <a:solidFill>
                  <a:srgbClr val="800080"/>
                </a:solidFill>
              </a:rPr>
              <a:t>Результаты после разметки</a:t>
            </a:r>
            <a:endParaRPr lang="en-US" altLang="zh-CN" sz="3200">
              <a:solidFill>
                <a:srgbClr val="800080"/>
              </a:solidFill>
              <a:ea typeface="宋体" panose="02010600030101010101" pitchFamily="2" charset="-122"/>
            </a:endParaRPr>
          </a:p>
        </p:txBody>
      </p:sp>
      <p:pic>
        <p:nvPicPr>
          <p:cNvPr id="13315" name="Picture 3" descr="afterfeedback">
            <a:extLst>
              <a:ext uri="{FF2B5EF4-FFF2-40B4-BE49-F238E27FC236}">
                <a16:creationId xmlns:a16="http://schemas.microsoft.com/office/drawing/2014/main" id="{29F45845-E6B9-4B49-9E33-52DDD9568765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8915400" cy="5037138"/>
          </a:xfrm>
          <a:noFill/>
        </p:spPr>
      </p:pic>
      <p:sp>
        <p:nvSpPr>
          <p:cNvPr id="13316" name="TextBox 4">
            <a:extLst>
              <a:ext uri="{FF2B5EF4-FFF2-40B4-BE49-F238E27FC236}">
                <a16:creationId xmlns:a16="http://schemas.microsoft.com/office/drawing/2014/main" id="{15376B04-E23A-4BE5-8BCD-539EF6FC3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6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80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9.1.1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914B4C1-208F-439F-AB93-1E33B81E82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6F52504E-5C2E-468A-9F5F-8127FAF137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/>
              <a:t>Задача на дом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EFA8EFF0-4323-4BD6-B3E8-F7EE9C4B07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472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/>
              <a:t>Запрос: отбор кандидатов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Пользователь отметил релевантными два документа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Кандидат отобрать претендент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Отбор выбрать претендент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Объем коллекции – 1 млн.документов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Df: 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отбор 70000, кандидат – 70000,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Претендент - 30000, отобрать – 50000, выбрать 70000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Как изменится запрос, если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 alpha=0.7 (коэффициент учета запроса), 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 beta=0.3 (коэффициент учета релевантных документов), </a:t>
            </a:r>
            <a:endParaRPr lang="en-US" altLang="ru-RU" sz="2000"/>
          </a:p>
          <a:p>
            <a:pPr lvl="1">
              <a:lnSpc>
                <a:spcPct val="90000"/>
              </a:lnSpc>
            </a:pPr>
            <a:r>
              <a:rPr lang="ru-RU" altLang="ru-RU" sz="2000"/>
              <a:t>Запрос представляется как вектор частот</a:t>
            </a:r>
          </a:p>
          <a:p>
            <a:pPr lvl="1">
              <a:lnSpc>
                <a:spcPct val="90000"/>
              </a:lnSpc>
            </a:pPr>
            <a:r>
              <a:rPr lang="ru-RU" altLang="ru-RU" sz="2000"/>
              <a:t>Документ представляется как нормализованный вектор tf.idf</a:t>
            </a:r>
          </a:p>
          <a:p>
            <a:pPr lvl="1">
              <a:lnSpc>
                <a:spcPct val="90000"/>
              </a:lnSpc>
            </a:pPr>
            <a:endParaRPr lang="ru-RU" altLang="ru-RU" sz="200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>
            <a:extLst>
              <a:ext uri="{FF2B5EF4-FFF2-40B4-BE49-F238E27FC236}">
                <a16:creationId xmlns:a16="http://schemas.microsoft.com/office/drawing/2014/main" id="{03D20EB0-444B-4C0C-AE0F-BD30B0B9C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/>
              <a:t>Задание на дом</a:t>
            </a:r>
          </a:p>
        </p:txBody>
      </p:sp>
      <p:sp>
        <p:nvSpPr>
          <p:cNvPr id="87043" name="Содержимое 2">
            <a:extLst>
              <a:ext uri="{FF2B5EF4-FFF2-40B4-BE49-F238E27FC236}">
                <a16:creationId xmlns:a16="http://schemas.microsoft.com/office/drawing/2014/main" id="{3CFFA611-1CC7-462B-845E-EBD5F61E8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1075"/>
            <a:ext cx="8218488" cy="5688013"/>
          </a:xfrm>
        </p:spPr>
        <p:txBody>
          <a:bodyPr/>
          <a:lstStyle/>
          <a:p>
            <a:r>
              <a:rPr lang="ru-RU" altLang="ru-RU" sz="2800"/>
              <a:t>Запросы по Википедии</a:t>
            </a:r>
          </a:p>
          <a:p>
            <a:r>
              <a:rPr lang="ru-RU" altLang="ru-RU" sz="2800"/>
              <a:t>Для каждого запроса сделать идеальную разметку, т.е. разметить предложения, насколько они релевантны запросу</a:t>
            </a:r>
          </a:p>
          <a:p>
            <a:pPr lvl="1"/>
            <a:r>
              <a:rPr lang="ru-RU" altLang="ru-RU" sz="2400"/>
              <a:t>Использовать трехбалльную шкалу {2,1, 0}</a:t>
            </a:r>
          </a:p>
          <a:p>
            <a:r>
              <a:rPr lang="ru-RU" altLang="ru-RU" sz="2800"/>
              <a:t>Оценить качество выдачи, используя NDCG</a:t>
            </a:r>
          </a:p>
          <a:p>
            <a:r>
              <a:rPr lang="ru-RU" altLang="ru-RU" sz="2800"/>
              <a:t>Представить отчет по почте</a:t>
            </a:r>
          </a:p>
          <a:p>
            <a:pPr lvl="1"/>
            <a:r>
              <a:rPr lang="ru-RU" altLang="ru-RU" sz="2400"/>
              <a:t>Идеальное расположение предложений с оценками,</a:t>
            </a:r>
          </a:p>
          <a:p>
            <a:pPr lvl="1"/>
            <a:r>
              <a:rPr lang="ru-RU" altLang="ru-RU" sz="2400"/>
              <a:t>Расчет NDCG для каждого запроса и варианта выдачи</a:t>
            </a:r>
          </a:p>
          <a:p>
            <a:pPr lvl="1"/>
            <a:r>
              <a:rPr lang="ru-RU" altLang="ru-RU" sz="2400"/>
              <a:t>Найти среднее для метода с idf и без idf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0BAAD733-0417-42ED-B8BE-12693B4F6A2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200">
                <a:solidFill>
                  <a:srgbClr val="800080"/>
                </a:solidFill>
              </a:rPr>
              <a:t>Выдача по запросу </a:t>
            </a:r>
            <a:r>
              <a:rPr lang="en-US" altLang="ru-RU" sz="3200" i="1">
                <a:solidFill>
                  <a:srgbClr val="800080"/>
                </a:solidFill>
              </a:rPr>
              <a:t>canine</a:t>
            </a:r>
            <a:br>
              <a:rPr lang="en-US" altLang="ru-RU" sz="4000" i="1"/>
            </a:br>
            <a:r>
              <a:rPr lang="en-US" altLang="ru-RU" sz="1200"/>
              <a:t>source: Fernando Diaz</a:t>
            </a:r>
          </a:p>
        </p:txBody>
      </p:sp>
      <p:pic>
        <p:nvPicPr>
          <p:cNvPr id="14339" name="Content Placeholder 3" descr="canine1.gif">
            <a:extLst>
              <a:ext uri="{FF2B5EF4-FFF2-40B4-BE49-F238E27FC236}">
                <a16:creationId xmlns:a16="http://schemas.microsoft.com/office/drawing/2014/main" id="{CC0E70F1-78DF-4DE4-B5AE-A13F9C51A50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4888" y="1752600"/>
            <a:ext cx="7134225" cy="4876800"/>
          </a:xfr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9FE2DF1-656C-4355-B608-CA6756CE84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rgbClr val="80008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rgbClr val="80008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2961</Words>
  <Application>Microsoft Office PowerPoint</Application>
  <PresentationFormat>Экран (4:3)</PresentationFormat>
  <Paragraphs>604</Paragraphs>
  <Slides>81</Slides>
  <Notes>14</Notes>
  <HiddenSlides>0</HiddenSlides>
  <MMClips>68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81</vt:i4>
      </vt:variant>
    </vt:vector>
  </HeadingPairs>
  <TitlesOfParts>
    <vt:vector size="90" baseType="lpstr">
      <vt:lpstr>Arial</vt:lpstr>
      <vt:lpstr>Arial Black</vt:lpstr>
      <vt:lpstr>Calibri</vt:lpstr>
      <vt:lpstr>Comic Sans MS</vt:lpstr>
      <vt:lpstr>Lucida Sans</vt:lpstr>
      <vt:lpstr>Times New Roman</vt:lpstr>
      <vt:lpstr>Оформление по умолчанию</vt:lpstr>
      <vt:lpstr>Equation</vt:lpstr>
      <vt:lpstr>SmartDraw</vt:lpstr>
      <vt:lpstr>Расширение запроса  при поиске</vt:lpstr>
      <vt:lpstr>Методы расширения запроса</vt:lpstr>
      <vt:lpstr>Тезаурус</vt:lpstr>
      <vt:lpstr>Исторические этапы в расширении запросов</vt:lpstr>
      <vt:lpstr>Обратная связь по релевантности</vt:lpstr>
      <vt:lpstr>Результаты для начального запроса</vt:lpstr>
      <vt:lpstr>Разметка пользователя</vt:lpstr>
      <vt:lpstr>Результаты после разметки</vt:lpstr>
      <vt:lpstr>Выдача по запросу canine source: Fernando Diaz</vt:lpstr>
      <vt:lpstr>Презентация PowerPoint</vt:lpstr>
      <vt:lpstr>Пользователь выбирает релевантное   source: Fernando Diaz</vt:lpstr>
      <vt:lpstr>Результаты (relevance feedback)  source: Fernando Diaz</vt:lpstr>
      <vt:lpstr>Начальный запрос и результаты</vt:lpstr>
      <vt:lpstr>Расширенные запрос после  relevance feedback</vt:lpstr>
      <vt:lpstr>Ключевое понятие: центроид</vt:lpstr>
      <vt:lpstr>Алгоритм Роккьо (Rocchio)</vt:lpstr>
      <vt:lpstr>Лучший запрос </vt:lpstr>
      <vt:lpstr>Relevance feedback по исходному запросу </vt:lpstr>
      <vt:lpstr>Rocchio 1971 алгоритм (SMART)</vt:lpstr>
      <vt:lpstr>Особенности параметров</vt:lpstr>
      <vt:lpstr>Позитивный vs Негативный Feedback</vt:lpstr>
      <vt:lpstr>Relevance Feedback  в векторных пространствах</vt:lpstr>
      <vt:lpstr>Relevance Feedback: предположения</vt:lpstr>
      <vt:lpstr>Нарушение A1</vt:lpstr>
      <vt:lpstr>Нарушение A2</vt:lpstr>
      <vt:lpstr>Relevance Feedback: Проблемы</vt:lpstr>
      <vt:lpstr>Relevance Feedback в Интернет</vt:lpstr>
      <vt:lpstr>Pseudo relevance feedback</vt:lpstr>
      <vt:lpstr>Методы расширения запроса</vt:lpstr>
      <vt:lpstr>Ручные тезаурусы</vt:lpstr>
      <vt:lpstr>Информационно-поисковые тезаурусы</vt:lpstr>
      <vt:lpstr>Цели и использование</vt:lpstr>
      <vt:lpstr>Традиционные информационно-поисковые тезаурусы для ручного индексирования: структура </vt:lpstr>
      <vt:lpstr>Отношения в ИПТ</vt:lpstr>
      <vt:lpstr>Информационно-поисковые тезаурусы: использование для индексирования</vt:lpstr>
      <vt:lpstr>Тезаурус исследовательской службы Конгресса США (LIV)</vt:lpstr>
      <vt:lpstr>Традиционные ИПТ:  автоматическое расширение запроса</vt:lpstr>
      <vt:lpstr>Тезаурус WordNet</vt:lpstr>
      <vt:lpstr>Тезаурус WordNet</vt:lpstr>
      <vt:lpstr>Презентация PowerPoint</vt:lpstr>
      <vt:lpstr>Презентация PowerPoint</vt:lpstr>
      <vt:lpstr>WordNet (Miller et al. 1990; Fellbaum, 1998)</vt:lpstr>
      <vt:lpstr>Презентация PowerPoint</vt:lpstr>
      <vt:lpstr>Using WordNet for Text Retrieval</vt:lpstr>
      <vt:lpstr>Расширение запроса</vt:lpstr>
      <vt:lpstr>TREС: пример запроса</vt:lpstr>
      <vt:lpstr>Автоматическое расширение запроса</vt:lpstr>
      <vt:lpstr>Основная проблема при разрешении многозначности в контексте информационного поиска</vt:lpstr>
      <vt:lpstr>Расширение запроса, основанное на тезаурусных знаниях</vt:lpstr>
      <vt:lpstr>Расширение запроса, основанное на тезаурусных знаниях-2</vt:lpstr>
      <vt:lpstr>Тезаурусные отношения при автоматич. расширении запросов</vt:lpstr>
      <vt:lpstr>Методы расширения запроса</vt:lpstr>
      <vt:lpstr>Слайды доклада Расширение поисковых запросов</vt:lpstr>
      <vt:lpstr>Типы синонимов для расширения запроса</vt:lpstr>
      <vt:lpstr>Алгоритм составления базы</vt:lpstr>
      <vt:lpstr>Признаки синонимов:  Скобочное написание</vt:lpstr>
      <vt:lpstr>Учет словообразования</vt:lpstr>
      <vt:lpstr>Признаки синонимов: Открытые словари</vt:lpstr>
      <vt:lpstr>Извлечение синонимов для автоматического расширения запросов</vt:lpstr>
      <vt:lpstr>Оценка качества</vt:lpstr>
      <vt:lpstr>Меры качества</vt:lpstr>
      <vt:lpstr>Лексические расширения с использованием автоматического тезауруса</vt:lpstr>
      <vt:lpstr>Примеры расширения  (декабрь 2010 – февраль 2011)</vt:lpstr>
      <vt:lpstr>Презентация PowerPoint</vt:lpstr>
      <vt:lpstr>Презентация PowerPoint</vt:lpstr>
      <vt:lpstr>Презентация PowerPoint</vt:lpstr>
      <vt:lpstr>Презентация PowerPoint</vt:lpstr>
      <vt:lpstr>В настоящее время</vt:lpstr>
      <vt:lpstr>Тезаурусы типа WordNet (ворднеты). Тезаурусы русского языка</vt:lpstr>
      <vt:lpstr>Ворднеты в различных языках</vt:lpstr>
      <vt:lpstr>Русские тезаурусы типа WordNet</vt:lpstr>
      <vt:lpstr>Тезаурус русского языка РуТез (НИВЦ МГУ)</vt:lpstr>
      <vt:lpstr>Использование тезауруса типа РуТез  в информационных системах</vt:lpstr>
      <vt:lpstr>Презентация PowerPoint</vt:lpstr>
      <vt:lpstr>Пример выдачи информационно-аналитической системы: информеры</vt:lpstr>
      <vt:lpstr>Порождение RuWordNet</vt:lpstr>
      <vt:lpstr>Ruwordnet.ru: посадить</vt:lpstr>
      <vt:lpstr>Презентация PowerPoint</vt:lpstr>
      <vt:lpstr>Доступ к тезаурусам РуТез  и RuWordNet</vt:lpstr>
      <vt:lpstr>Задача на дом</vt:lpstr>
      <vt:lpstr>Задание на дом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06-03. Расширение запроса при поиске</dc:title>
  <dc:creator>boris</dc:creator>
  <cp:lastModifiedBy>Наталья Лукашевич</cp:lastModifiedBy>
  <cp:revision>133</cp:revision>
  <dcterms:created xsi:type="dcterms:W3CDTF">2011-10-05T17:32:12Z</dcterms:created>
  <dcterms:modified xsi:type="dcterms:W3CDTF">2019-06-03T19:35:24Z</dcterms:modified>
</cp:coreProperties>
</file>