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2" r:id="rId4"/>
    <p:sldId id="273" r:id="rId5"/>
    <p:sldId id="257" r:id="rId6"/>
    <p:sldId id="258" r:id="rId7"/>
    <p:sldId id="274" r:id="rId8"/>
    <p:sldId id="275" r:id="rId9"/>
    <p:sldId id="276" r:id="rId10"/>
    <p:sldId id="315" r:id="rId11"/>
    <p:sldId id="278" r:id="rId12"/>
    <p:sldId id="318" r:id="rId13"/>
    <p:sldId id="319" r:id="rId14"/>
    <p:sldId id="282" r:id="rId15"/>
    <p:sldId id="283" r:id="rId16"/>
    <p:sldId id="286" r:id="rId17"/>
    <p:sldId id="285" r:id="rId18"/>
    <p:sldId id="287" r:id="rId19"/>
    <p:sldId id="261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300" r:id="rId29"/>
    <p:sldId id="296" r:id="rId30"/>
    <p:sldId id="302" r:id="rId31"/>
    <p:sldId id="301" r:id="rId32"/>
    <p:sldId id="321" r:id="rId33"/>
    <p:sldId id="323" r:id="rId34"/>
    <p:sldId id="324" r:id="rId35"/>
    <p:sldId id="309" r:id="rId36"/>
    <p:sldId id="264" r:id="rId37"/>
    <p:sldId id="306" r:id="rId38"/>
    <p:sldId id="307" r:id="rId39"/>
    <p:sldId id="308" r:id="rId40"/>
    <p:sldId id="265" r:id="rId41"/>
    <p:sldId id="303" r:id="rId42"/>
    <p:sldId id="327" r:id="rId43"/>
    <p:sldId id="328" r:id="rId44"/>
    <p:sldId id="329" r:id="rId45"/>
    <p:sldId id="304" r:id="rId46"/>
    <p:sldId id="305" r:id="rId47"/>
    <p:sldId id="330" r:id="rId48"/>
    <p:sldId id="332" r:id="rId49"/>
    <p:sldId id="333" r:id="rId50"/>
    <p:sldId id="271" r:id="rId51"/>
    <p:sldId id="334" r:id="rId52"/>
    <p:sldId id="335" r:id="rId53"/>
    <p:sldId id="298" r:id="rId5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25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6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E00F35A-D222-455B-9130-EF57160EB8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6D23EBD-9378-4528-9F8B-1A0F5E8AB7C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2CA2775-5F82-424F-80CB-A69A088CC1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ECFF4A-88B5-4398-AB00-7FC38E62AAE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60284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E09A8E5-7562-4EC3-9640-36A70107BC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2FA5BEE-EA43-4641-9CE0-7D29A96AA3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0027024-66EB-457C-B85B-EA599B4C78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C2898F-D677-44F9-ADDF-1CC611018C0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88902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88A698A-EA0A-4DCC-AB8C-03018A7E5A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52774A3-131F-4DA0-88A5-44E091C08A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A5B1F6A-A3EA-4CEB-9A96-6C34CC59A59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0285E2-374C-4937-B3D9-3CBC42387A1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23644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013C2C0-A513-46E4-97D3-2BA981A1FE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3BDAB5A-5A71-46EB-8069-B3ED0E3B4B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624B25-AF41-45B6-A304-B92BBCF5D6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D80FD2-D51F-47A6-820B-C189DC806C5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7546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A686F4-814D-4114-8FEC-6B34F1E9B5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0A27D90-F72E-47D1-9FFF-8B5B60E8CC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10EB2F-94D0-4AD4-87C9-D0222163A25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3DA926-4A97-49DE-934B-D8D5A9A027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2976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6B43F6D-6221-4DFE-B6EF-D887E14AEE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B88C203-A0D2-4F96-B5E1-86A0488DA03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94091FB-DD0B-4BA8-94F6-124304056C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A0407A-0C62-4F1C-BD25-43B563C12F2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47865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598A1DC-77C8-4A67-A9D4-C2E4FD63E1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C51419E-EC6C-4B09-887A-044D05E2D4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AC67036-C83B-4071-AC89-18017485D6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4797C7-160C-49EA-BBB6-B0C32664E75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4968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FAA0FD-57D9-4085-ABFE-0375781000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C26788A-3A57-4530-A7EF-281446E7173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BF5FD19-8F5D-428C-B9D4-11D8DF8466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701C17-1600-4066-BFF7-B216CAC9699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2757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5430CC2-9215-494C-88AD-E017927405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9FD0DE1-BCB0-45A2-BF41-9C1244ED53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D6EBCA8-1720-4EFC-9A9B-D99EEDEDF7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4AF3F4-36EB-45DB-AFF9-2640E864D6E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7867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9B2B3DE-5FFC-402A-B7EC-5CCEC9B478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C05F8AC-E6E0-4D70-99EE-4A41D69EC1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09DFCBA-0532-44A4-A680-69939DCB16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008E9B-5C98-46AC-ADCF-7656D75010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64663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C5A935F3-4DBD-4B21-9710-72173B9FE17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FBD1374F-AD8F-4EDE-9685-E7A94A7A6A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C0F859C-8938-4838-9493-2CB3BD3E97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10B6E1-445E-4541-AF5B-27C870DF8C1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2133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653ED2F-E90B-496C-8792-B7A4F1AF3A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6B2A64E-F1C7-4E5B-A43B-BE3E30F3C94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7B703ED-CFA9-4F23-BA01-A30084ABCF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31C355-ECB0-4ED9-85C2-F5F0459EA9B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8962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CE82D90-A781-4698-A763-E926F3E0DC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5743E7B-6A20-4D9D-B3F3-375F0A0B42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76F1A0-DF20-4BFF-89F8-9A12E91EF2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5A9626-AE05-4BAF-AFDF-AAEE35E27DF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0451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A729278C-BFA0-4EF4-99BF-063CF7A4C5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89EB1F6E-C28D-4D9F-B3C5-B87A1107EE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488C967-67AD-4567-80C1-D27980061A6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A8FE412F-EB79-47CE-AD28-5BCE9A171AB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64ACB822-04E5-45A5-9612-07C33EB5345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DA4FE75-F3F0-428F-8221-2CFBD919502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  <p:sldLayoutId id="214748364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audio" Target="../media/media13.m4a"/><Relationship Id="rId7" Type="http://schemas.openxmlformats.org/officeDocument/2006/relationships/oleObject" Target="../embeddings/oleObject2.bin"/><Relationship Id="rId2" Type="http://schemas.microsoft.com/office/2007/relationships/media" Target="../media/media13.m4a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.bin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3.wmf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9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1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2.m4a"/><Relationship Id="rId7" Type="http://schemas.openxmlformats.org/officeDocument/2006/relationships/image" Target="../media/image1.png"/><Relationship Id="rId2" Type="http://schemas.microsoft.com/office/2007/relationships/media" Target="../media/media22.m4a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emf"/><Relationship Id="rId5" Type="http://schemas.openxmlformats.org/officeDocument/2006/relationships/oleObject" Target="../embeddings/oleObject3.bin"/><Relationship Id="rId4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media24.m4a"/><Relationship Id="rId7" Type="http://schemas.openxmlformats.org/officeDocument/2006/relationships/image" Target="../media/image1.png"/><Relationship Id="rId2" Type="http://schemas.microsoft.com/office/2007/relationships/media" Target="../media/media24.m4a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emf"/><Relationship Id="rId5" Type="http://schemas.openxmlformats.org/officeDocument/2006/relationships/oleObject" Target="../embeddings/oleObject4.bin"/><Relationship Id="rId4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1.png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1.pn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1.png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1.png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1.png"/><Relationship Id="rId4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1.png"/><Relationship Id="rId4" Type="http://schemas.openxmlformats.org/officeDocument/2006/relationships/image" Target="../media/image2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1.png"/><Relationship Id="rId4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4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1.png"/><Relationship Id="rId4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1.png"/><Relationship Id="rId4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1.png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4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4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4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4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4" Type="http://schemas.openxmlformats.org/officeDocument/2006/relationships/image" Target="../media/image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6" Type="http://schemas.openxmlformats.org/officeDocument/2006/relationships/image" Target="../media/image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1.png"/><Relationship Id="rId4" Type="http://schemas.openxmlformats.org/officeDocument/2006/relationships/image" Target="../media/image3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1.png"/><Relationship Id="rId4" Type="http://schemas.openxmlformats.org/officeDocument/2006/relationships/image" Target="../media/image3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9.m4a"/><Relationship Id="rId1" Type="http://schemas.microsoft.com/office/2007/relationships/media" Target="../media/media49.m4a"/><Relationship Id="rId4" Type="http://schemas.openxmlformats.org/officeDocument/2006/relationships/image" Target="../media/image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0.m4a"/><Relationship Id="rId1" Type="http://schemas.microsoft.com/office/2007/relationships/media" Target="../media/media50.m4a"/><Relationship Id="rId5" Type="http://schemas.openxmlformats.org/officeDocument/2006/relationships/image" Target="../media/image1.png"/><Relationship Id="rId4" Type="http://schemas.openxmlformats.org/officeDocument/2006/relationships/image" Target="../media/image34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AF717E71-9E35-42AA-A7E1-5773FA07DC6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Оценка качества информационного поиска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55C9DEEA-4C84-4BF9-9B93-88C4CD9BCFF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ru-RU" b="1"/>
              <a:t>What you can’t measure </a:t>
            </a:r>
          </a:p>
          <a:p>
            <a:pPr eaLnBrk="1" hangingPunct="1"/>
            <a:r>
              <a:rPr lang="en-US" altLang="ru-RU" b="1"/>
              <a:t>you can’t improve</a:t>
            </a:r>
            <a:endParaRPr lang="ru-RU" altLang="ru-RU" b="1"/>
          </a:p>
          <a:p>
            <a:pPr eaLnBrk="1" hangingPunct="1"/>
            <a:r>
              <a:rPr lang="en-US" altLang="ru-RU" sz="2800"/>
              <a:t>Lord Kelvin</a:t>
            </a:r>
            <a:endParaRPr lang="ru-RU" altLang="ru-RU" sz="28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F089B65-B04F-47C1-A543-A64F9BB311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5">
            <a:extLst>
              <a:ext uri="{FF2B5EF4-FFF2-40B4-BE49-F238E27FC236}">
                <a16:creationId xmlns:a16="http://schemas.microsoft.com/office/drawing/2014/main" id="{2770550E-5C46-4ED5-B758-44A9214D7337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2545C44E-9735-47D3-AA22-E73792D9A12D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/>
              <a:t>10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3E4DD4E5-48F4-4133-8C4B-D16D278892D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77875"/>
          </a:xfrm>
        </p:spPr>
        <p:txBody>
          <a:bodyPr anchor="b"/>
          <a:lstStyle/>
          <a:p>
            <a:r>
              <a:rPr lang="ru-RU" altLang="ru-RU" sz="3600"/>
              <a:t>Оценка неранжированного поиска</a:t>
            </a:r>
            <a:endParaRPr lang="en-US" altLang="ru-RU" sz="3600"/>
          </a:p>
        </p:txBody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D4FB5900-326C-4355-B8BC-B21D788B350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052513"/>
            <a:ext cx="8229600" cy="5500687"/>
          </a:xfrm>
        </p:spPr>
        <p:txBody>
          <a:bodyPr/>
          <a:lstStyle/>
          <a:p>
            <a:r>
              <a:rPr lang="en-US" altLang="ru-RU" sz="2800" b="1" dirty="0"/>
              <a:t>Precision</a:t>
            </a:r>
            <a:r>
              <a:rPr lang="ru-RU" altLang="ru-RU" sz="2800" b="1" dirty="0"/>
              <a:t> (точность)</a:t>
            </a:r>
            <a:r>
              <a:rPr lang="en-US" altLang="ru-RU" sz="2800" dirty="0"/>
              <a:t>: </a:t>
            </a:r>
            <a:r>
              <a:rPr lang="ru-RU" altLang="ru-RU" sz="2800" dirty="0"/>
              <a:t>доля релевантных документов в выданных:</a:t>
            </a:r>
            <a:r>
              <a:rPr lang="en-US" altLang="ru-RU" sz="2800" dirty="0"/>
              <a:t> P(</a:t>
            </a:r>
            <a:r>
              <a:rPr lang="en-US" altLang="ru-RU" sz="2800" dirty="0" err="1"/>
              <a:t>relevant|retrieved</a:t>
            </a:r>
            <a:r>
              <a:rPr lang="en-US" altLang="ru-RU" sz="2800" dirty="0"/>
              <a:t>)</a:t>
            </a:r>
          </a:p>
          <a:p>
            <a:r>
              <a:rPr lang="en-US" altLang="ru-RU" sz="2800" b="1" dirty="0"/>
              <a:t>Recall</a:t>
            </a:r>
            <a:r>
              <a:rPr lang="ru-RU" altLang="ru-RU" sz="2800" b="1" dirty="0"/>
              <a:t> (полнота)</a:t>
            </a:r>
            <a:r>
              <a:rPr lang="en-US" altLang="ru-RU" sz="2800" dirty="0"/>
              <a:t>: </a:t>
            </a:r>
            <a:r>
              <a:rPr lang="ru-RU" altLang="ru-RU" sz="2800" dirty="0"/>
              <a:t>доля выданных системой релевантных документов среди релевантных документов</a:t>
            </a:r>
            <a:endParaRPr lang="en-US" altLang="ru-RU" sz="2800" dirty="0"/>
          </a:p>
          <a:p>
            <a:endParaRPr lang="en-US" altLang="ru-RU" sz="2800" dirty="0"/>
          </a:p>
          <a:p>
            <a:endParaRPr lang="en-US" altLang="ru-RU" sz="2800" dirty="0"/>
          </a:p>
          <a:p>
            <a:endParaRPr lang="en-US" altLang="ru-RU" dirty="0"/>
          </a:p>
          <a:p>
            <a:endParaRPr lang="en-US" altLang="ru-RU" dirty="0"/>
          </a:p>
          <a:p>
            <a:pPr algn="ctr"/>
            <a:r>
              <a:rPr lang="en-US" altLang="ru-RU" sz="2400" dirty="0"/>
              <a:t>Precision P = </a:t>
            </a:r>
            <a:r>
              <a:rPr lang="en-US" altLang="ru-RU" sz="2400" dirty="0" err="1"/>
              <a:t>tp</a:t>
            </a:r>
            <a:r>
              <a:rPr lang="en-US" altLang="ru-RU" sz="2400" dirty="0"/>
              <a:t>/(</a:t>
            </a:r>
            <a:r>
              <a:rPr lang="en-US" altLang="ru-RU" sz="2400" dirty="0" err="1"/>
              <a:t>tp</a:t>
            </a:r>
            <a:r>
              <a:rPr lang="en-US" altLang="ru-RU" sz="2400" dirty="0"/>
              <a:t> + </a:t>
            </a:r>
            <a:r>
              <a:rPr lang="en-US" altLang="ru-RU" sz="2400" dirty="0" err="1"/>
              <a:t>fp</a:t>
            </a:r>
            <a:r>
              <a:rPr lang="en-US" altLang="ru-RU" sz="2400" dirty="0"/>
              <a:t>)</a:t>
            </a:r>
          </a:p>
          <a:p>
            <a:pPr algn="ctr"/>
            <a:r>
              <a:rPr lang="en-US" altLang="ru-RU" sz="2400" dirty="0"/>
              <a:t>Recall      R = </a:t>
            </a:r>
            <a:r>
              <a:rPr lang="en-US" altLang="ru-RU" sz="2400" dirty="0" err="1"/>
              <a:t>tp</a:t>
            </a:r>
            <a:r>
              <a:rPr lang="en-US" altLang="ru-RU" sz="2400" dirty="0"/>
              <a:t>/(</a:t>
            </a:r>
            <a:r>
              <a:rPr lang="en-US" altLang="ru-RU" sz="2400" dirty="0" err="1"/>
              <a:t>tp</a:t>
            </a:r>
            <a:r>
              <a:rPr lang="en-US" altLang="ru-RU" sz="2400" dirty="0"/>
              <a:t> + </a:t>
            </a:r>
            <a:r>
              <a:rPr lang="en-US" altLang="ru-RU" sz="2400" dirty="0" err="1"/>
              <a:t>fn</a:t>
            </a:r>
            <a:r>
              <a:rPr lang="en-US" altLang="ru-RU" sz="2400" dirty="0"/>
              <a:t>)</a:t>
            </a:r>
          </a:p>
        </p:txBody>
      </p:sp>
      <p:graphicFrame>
        <p:nvGraphicFramePr>
          <p:cNvPr id="26653" name="Group 29">
            <a:extLst>
              <a:ext uri="{FF2B5EF4-FFF2-40B4-BE49-F238E27FC236}">
                <a16:creationId xmlns:a16="http://schemas.microsoft.com/office/drawing/2014/main" id="{D891A58E-ABE7-47BD-82A4-1B791A32274C}"/>
              </a:ext>
            </a:extLst>
          </p:cNvPr>
          <p:cNvGraphicFramePr>
            <a:graphicFrameLocks noGrp="1"/>
          </p:cNvGraphicFramePr>
          <p:nvPr/>
        </p:nvGraphicFramePr>
        <p:xfrm>
          <a:off x="1619250" y="3573463"/>
          <a:ext cx="6985000" cy="1729078"/>
        </p:xfrm>
        <a:graphic>
          <a:graphicData uri="http://schemas.openxmlformats.org/drawingml/2006/table">
            <a:tbl>
              <a:tblPr/>
              <a:tblGrid>
                <a:gridCol w="2328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7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8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75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60000"/>
                        <a:buFontTx/>
                        <a:buNone/>
                        <a:tabLst/>
                      </a:pPr>
                      <a:endParaRPr kumimoji="0" lang="ru-RU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03" marB="4570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Relevant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Nonrelevant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75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Retrieved</a:t>
                      </a:r>
                    </a:p>
                  </a:txBody>
                  <a:tcPr marT="45703" marB="4570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tp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fp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3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Not Retrieved</a:t>
                      </a:r>
                    </a:p>
                  </a:txBody>
                  <a:tcPr marT="45703" marB="4570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fn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tn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6407" name="TextBox 4">
            <a:extLst>
              <a:ext uri="{FF2B5EF4-FFF2-40B4-BE49-F238E27FC236}">
                <a16:creationId xmlns:a16="http://schemas.microsoft.com/office/drawing/2014/main" id="{1881DCD2-BA40-4D0B-A5C5-D691BBE4C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9715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8.3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BAC663B-DAD9-4DEC-A53D-EF8D646810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2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>
            <a:extLst>
              <a:ext uri="{FF2B5EF4-FFF2-40B4-BE49-F238E27FC236}">
                <a16:creationId xmlns:a16="http://schemas.microsoft.com/office/drawing/2014/main" id="{3AAE2D30-5024-45D5-BBF3-24EC0F54DC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600" y="-747713"/>
            <a:ext cx="9753600" cy="760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Box 3">
            <a:extLst>
              <a:ext uri="{FF2B5EF4-FFF2-40B4-BE49-F238E27FC236}">
                <a16:creationId xmlns:a16="http://schemas.microsoft.com/office/drawing/2014/main" id="{00F47E47-572B-4682-A8D2-490C4EEAC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4663" y="1916113"/>
            <a:ext cx="431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/>
              <a:t>tp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9B553FE-107E-4B50-B3D7-7B1AAD3FA6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4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F867899A-6939-4728-A351-D5E9659DBD3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Полнота</a:t>
            </a:r>
            <a:r>
              <a:rPr lang="en-US" altLang="ru-RU"/>
              <a:t>/</a:t>
            </a:r>
            <a:r>
              <a:rPr lang="ru-RU" altLang="ru-RU"/>
              <a:t>Точность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7735D8A6-A68B-4142-B2A8-BC0860CAF5C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Можно получить 100% полноту, но очень низкую точность, если выдать все документы коллекции</a:t>
            </a:r>
          </a:p>
          <a:p>
            <a:pPr eaLnBrk="1" hangingPunct="1"/>
            <a:r>
              <a:rPr lang="ru-RU" altLang="ru-RU"/>
              <a:t>Обычно точность падает, чем больше документов выдано (в хороших системах)</a:t>
            </a:r>
          </a:p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FEE296E-B8BA-4130-8574-831637ED12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9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>
            <a:extLst>
              <a:ext uri="{FF2B5EF4-FFF2-40B4-BE49-F238E27FC236}">
                <a16:creationId xmlns:a16="http://schemas.microsoft.com/office/drawing/2014/main" id="{41FE82AE-655D-4921-B574-E998562EE58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altLang="ru-RU" sz="4000"/>
              <a:t>Комбинированная мера: </a:t>
            </a:r>
            <a:r>
              <a:rPr lang="en-US" altLang="ru-RU" sz="4000"/>
              <a:t>F-</a:t>
            </a:r>
            <a:r>
              <a:rPr lang="ru-RU" altLang="ru-RU" sz="4000"/>
              <a:t>мера</a:t>
            </a:r>
          </a:p>
        </p:txBody>
      </p:sp>
      <p:sp>
        <p:nvSpPr>
          <p:cNvPr id="1029" name="Rectangle 6">
            <a:extLst>
              <a:ext uri="{FF2B5EF4-FFF2-40B4-BE49-F238E27FC236}">
                <a16:creationId xmlns:a16="http://schemas.microsoft.com/office/drawing/2014/main" id="{B6817861-C536-4932-85CA-95D687CAF81C}"/>
              </a:ext>
            </a:extLst>
          </p:cNvPr>
          <p:cNvSpPr>
            <a:spLocks noGrp="1" noChangeArrowheads="1"/>
          </p:cNvSpPr>
          <p:nvPr>
            <p:ph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eaLnBrk="1" hangingPunct="1"/>
            <a:r>
              <a:rPr lang="ru-RU" altLang="ru-RU" sz="2800"/>
              <a:t>Среднее гармоническое между полнотой и точностью</a:t>
            </a:r>
          </a:p>
          <a:p>
            <a:pPr eaLnBrk="1" hangingPunct="1"/>
            <a:endParaRPr lang="ru-RU" altLang="ru-RU" sz="2800"/>
          </a:p>
          <a:p>
            <a:pPr eaLnBrk="1" hangingPunct="1"/>
            <a:r>
              <a:rPr lang="ru-RU" altLang="ru-RU" sz="2800"/>
              <a:t>Обычно сбалансированная </a:t>
            </a:r>
            <a:r>
              <a:rPr lang="en-US" altLang="ru-RU" sz="2800"/>
              <a:t>F-</a:t>
            </a:r>
            <a:r>
              <a:rPr lang="ru-RU" altLang="ru-RU" sz="2800"/>
              <a:t>мера:</a:t>
            </a:r>
          </a:p>
          <a:p>
            <a:pPr lvl="1" eaLnBrk="1" hangingPunct="1"/>
            <a:r>
              <a:rPr lang="el-GR" altLang="ru-RU" sz="2400">
                <a:cs typeface="Arial" panose="020B0604020202020204" pitchFamily="34" charset="0"/>
              </a:rPr>
              <a:t>β</a:t>
            </a:r>
            <a:r>
              <a:rPr lang="ru-RU" altLang="ru-RU" sz="2400">
                <a:cs typeface="Arial" panose="020B0604020202020204" pitchFamily="34" charset="0"/>
              </a:rPr>
              <a:t>=1  или </a:t>
            </a:r>
            <a:r>
              <a:rPr lang="el-GR" altLang="ru-RU" sz="2400">
                <a:cs typeface="Arial" panose="020B0604020202020204" pitchFamily="34" charset="0"/>
              </a:rPr>
              <a:t>α</a:t>
            </a:r>
            <a:r>
              <a:rPr lang="ru-RU" altLang="ru-RU" sz="2400">
                <a:cs typeface="Arial" panose="020B0604020202020204" pitchFamily="34" charset="0"/>
              </a:rPr>
              <a:t>=1</a:t>
            </a:r>
            <a:r>
              <a:rPr lang="en-US" altLang="ru-RU" sz="2400">
                <a:cs typeface="Arial" panose="020B0604020202020204" pitchFamily="34" charset="0"/>
              </a:rPr>
              <a:t>/2</a:t>
            </a:r>
            <a:endParaRPr lang="el-GR" altLang="ru-RU" sz="2400">
              <a:cs typeface="Arial" panose="020B0604020202020204" pitchFamily="34" charset="0"/>
            </a:endParaRPr>
          </a:p>
        </p:txBody>
      </p:sp>
      <p:graphicFrame>
        <p:nvGraphicFramePr>
          <p:cNvPr id="1026" name="Object 2">
            <a:extLst>
              <a:ext uri="{FF2B5EF4-FFF2-40B4-BE49-F238E27FC236}">
                <a16:creationId xmlns:a16="http://schemas.microsoft.com/office/drawing/2014/main" id="{F5518E42-1D6F-4C40-A99D-7EC2039DF9F8}"/>
              </a:ext>
            </a:extLst>
          </p:cNvPr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356100" y="1700213"/>
          <a:ext cx="3816350" cy="1258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" name="Equation" r:id="rId5" imgW="2095200" imgH="609480" progId="Equation.3">
                  <p:embed/>
                </p:oleObj>
              </mc:Choice>
              <mc:Fallback>
                <p:oleObj name="Equation" r:id="rId5" imgW="2095200" imgH="609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1700213"/>
                        <a:ext cx="3816350" cy="1258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9">
            <a:extLst>
              <a:ext uri="{FF2B5EF4-FFF2-40B4-BE49-F238E27FC236}">
                <a16:creationId xmlns:a16="http://schemas.microsoft.com/office/drawing/2014/main" id="{7FF18B91-BC55-49D4-9F20-31DBCDF19153}"/>
              </a:ext>
            </a:extLst>
          </p:cNvPr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859338" y="4221163"/>
          <a:ext cx="3097212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" name="Формула" r:id="rId7" imgW="1295280" imgH="571320" progId="Equation.3">
                  <p:embed/>
                </p:oleObj>
              </mc:Choice>
              <mc:Fallback>
                <p:oleObj name="Формула" r:id="rId7" imgW="1295280" imgH="57132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4221163"/>
                        <a:ext cx="3097212" cy="1439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99789D3-3555-4D28-B4D0-FCA7C5C3D28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1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18FF77D3-207D-4F82-897E-2C3D82C0C9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Оценка ранжированных результатов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82BD78C9-973D-4B64-A9C9-386519AE18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Современные системы выдают упорядоченные результаты</a:t>
            </a:r>
          </a:p>
          <a:p>
            <a:pPr eaLnBrk="1" hangingPunct="1"/>
            <a:r>
              <a:rPr lang="ru-RU" altLang="ru-RU"/>
              <a:t>Выдача может быть достаточно большой</a:t>
            </a:r>
          </a:p>
          <a:p>
            <a:pPr eaLnBrk="1" hangingPunct="1"/>
            <a:r>
              <a:rPr lang="ru-RU" altLang="ru-RU"/>
              <a:t>Релевантные документы должны выдаваться раньше нерелевантных</a:t>
            </a:r>
          </a:p>
          <a:p>
            <a:pPr eaLnBrk="1" hangingPunct="1"/>
            <a:r>
              <a:rPr lang="ru-RU" altLang="ru-RU"/>
              <a:t>Можно измерять точность на каждом уровне полноты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B9CDA88-BD48-40A8-8A4D-91D1482695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2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>
            <a:extLst>
              <a:ext uri="{FF2B5EF4-FFF2-40B4-BE49-F238E27FC236}">
                <a16:creationId xmlns:a16="http://schemas.microsoft.com/office/drawing/2014/main" id="{C88E7951-438A-4376-9F91-B8AFBA0361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1913" y="-315913"/>
            <a:ext cx="10972801" cy="855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8461614-B70F-46C8-AAB2-9EC43AD921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8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7AA5B59F-33EE-4C6A-B37B-DA202BC26F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Усреднение по запросам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589F14E6-2097-4E93-B267-97B64E8F7E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Кривая полнота-точность для одного запроса не очень интересна</a:t>
            </a:r>
          </a:p>
          <a:p>
            <a:pPr eaLnBrk="1" hangingPunct="1"/>
            <a:r>
              <a:rPr lang="ru-RU" altLang="ru-RU"/>
              <a:t>Нужно построить кривую полнота-точность для совокупности запросов</a:t>
            </a:r>
          </a:p>
          <a:p>
            <a:pPr lvl="1" eaLnBrk="1" hangingPunct="1"/>
            <a:r>
              <a:rPr lang="ru-RU" altLang="ru-RU"/>
              <a:t>Пока Кривая – это совокупность точек</a:t>
            </a:r>
          </a:p>
          <a:p>
            <a:pPr lvl="1" eaLnBrk="1" hangingPunct="1"/>
            <a:r>
              <a:rPr lang="ru-RU" altLang="ru-RU"/>
              <a:t>Как интерполировать?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BBBA00A-3A2B-4EC1-8AF6-AD998DB483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8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>
            <a:extLst>
              <a:ext uri="{FF2B5EF4-FFF2-40B4-BE49-F238E27FC236}">
                <a16:creationId xmlns:a16="http://schemas.microsoft.com/office/drawing/2014/main" id="{C5CCE0D3-679A-475D-95A3-8F3F0D62AD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600" y="0"/>
            <a:ext cx="9753600" cy="760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13E522E-9BE1-49F2-BD94-E042DF67B6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5">
            <a:extLst>
              <a:ext uri="{FF2B5EF4-FFF2-40B4-BE49-F238E27FC236}">
                <a16:creationId xmlns:a16="http://schemas.microsoft.com/office/drawing/2014/main" id="{57BFCA93-80D4-43EE-B4AE-6FB9CF6E9D7F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E110F356-A507-4F02-9BC5-5ADAAF2167FE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/>
              <a:t>18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9ACF4CAE-0B47-40FE-A315-C9E5588BE9E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 anchor="b"/>
          <a:lstStyle/>
          <a:p>
            <a:pPr eaLnBrk="1" hangingPunct="1"/>
            <a:r>
              <a:rPr lang="ru-RU" altLang="ru-RU" sz="4000"/>
              <a:t>Интерполированная точность</a:t>
            </a:r>
            <a:endParaRPr lang="en-US" altLang="ru-RU" sz="4000"/>
          </a:p>
        </p:txBody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2E8C9D42-229D-4FFE-B63E-FA9D601D248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125538"/>
            <a:ext cx="8229600" cy="5427662"/>
          </a:xfrm>
        </p:spPr>
        <p:txBody>
          <a:bodyPr/>
          <a:lstStyle/>
          <a:p>
            <a:pPr eaLnBrk="1" hangingPunct="1"/>
            <a:r>
              <a:rPr lang="ru-RU" altLang="ru-RU"/>
              <a:t>Идея: Если локально точность возросла с увеличением полноты, то засчитаем ее максимум</a:t>
            </a:r>
            <a:r>
              <a:rPr lang="en-US" altLang="ru-RU"/>
              <a:t>…</a:t>
            </a:r>
          </a:p>
          <a:p>
            <a:pPr eaLnBrk="1" hangingPunct="1"/>
            <a:r>
              <a:rPr lang="ru-RU" altLang="ru-RU"/>
              <a:t>Т.е. берем максимум точности справа на графике</a:t>
            </a:r>
            <a:endParaRPr lang="en-US" altLang="ru-RU"/>
          </a:p>
        </p:txBody>
      </p:sp>
      <p:pic>
        <p:nvPicPr>
          <p:cNvPr id="23557" name="Picture 4">
            <a:extLst>
              <a:ext uri="{FF2B5EF4-FFF2-40B4-BE49-F238E27FC236}">
                <a16:creationId xmlns:a16="http://schemas.microsoft.com/office/drawing/2014/main" id="{AE75CD6C-7E63-42E7-A9BC-24F3C27C95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" t="21051" r="8928" b="22232"/>
          <a:stretch>
            <a:fillRect/>
          </a:stretch>
        </p:blipFill>
        <p:spPr bwMode="auto">
          <a:xfrm>
            <a:off x="381000" y="3200400"/>
            <a:ext cx="8077200" cy="323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TextBox 4">
            <a:extLst>
              <a:ext uri="{FF2B5EF4-FFF2-40B4-BE49-F238E27FC236}">
                <a16:creationId xmlns:a16="http://schemas.microsoft.com/office/drawing/2014/main" id="{609E89ED-E525-48E1-8A50-4660DCDDC4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9715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8.4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2AD6707-CBAE-45CF-8406-3775E06B19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0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5A723BE9-6F92-4DEA-AFB5-67EF477309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altLang="ru-RU" sz="3600"/>
              <a:t>Интерполированная точность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A578D65B-225C-4587-9731-BE6661AFDAEA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412875"/>
            <a:ext cx="4316413" cy="47132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000"/>
              <a:t>Значения полноты от 0 до 1 с шагом 0.5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/>
              <a:t>Интерполяция точности</a:t>
            </a:r>
            <a:endParaRPr lang="en-US" altLang="ru-RU" sz="2000"/>
          </a:p>
          <a:p>
            <a:pPr lvl="1" eaLnBrk="1" hangingPunct="1">
              <a:lnSpc>
                <a:spcPct val="80000"/>
              </a:lnSpc>
            </a:pPr>
            <a:r>
              <a:rPr lang="ru-RU" altLang="ru-RU" sz="2000"/>
              <a:t>если </a:t>
            </a:r>
            <a:r>
              <a:rPr lang="en-US" altLang="ru-RU" sz="2000"/>
              <a:t>                         </a:t>
            </a:r>
            <a:r>
              <a:rPr lang="ru-RU" altLang="ru-RU" sz="2000"/>
              <a:t>, то</a:t>
            </a:r>
            <a:endParaRPr lang="en-US" altLang="ru-RU" sz="2000"/>
          </a:p>
          <a:p>
            <a:pPr lvl="1" eaLnBrk="1" hangingPunct="1">
              <a:lnSpc>
                <a:spcPct val="80000"/>
              </a:lnSpc>
            </a:pPr>
            <a:endParaRPr lang="en-US" altLang="ru-RU" sz="2000"/>
          </a:p>
          <a:p>
            <a:pPr lvl="1" eaLnBrk="1" hangingPunct="1">
              <a:lnSpc>
                <a:spcPct val="80000"/>
              </a:lnSpc>
            </a:pPr>
            <a:endParaRPr lang="ru-RU" altLang="ru-RU" sz="2000"/>
          </a:p>
          <a:p>
            <a:pPr lvl="1" eaLnBrk="1" hangingPunct="1">
              <a:lnSpc>
                <a:spcPct val="80000"/>
              </a:lnSpc>
            </a:pPr>
            <a:r>
              <a:rPr lang="ru-RU" altLang="ru-RU" sz="2000"/>
              <a:t>Если                      , то</a:t>
            </a:r>
          </a:p>
          <a:p>
            <a:pPr lvl="1" eaLnBrk="1" hangingPunct="1">
              <a:lnSpc>
                <a:spcPct val="80000"/>
              </a:lnSpc>
            </a:pPr>
            <a:endParaRPr lang="en-US" altLang="ru-RU" sz="2000"/>
          </a:p>
          <a:p>
            <a:pPr lvl="1" eaLnBrk="1" hangingPunct="1">
              <a:lnSpc>
                <a:spcPct val="80000"/>
              </a:lnSpc>
            </a:pPr>
            <a:r>
              <a:rPr lang="ru-RU" altLang="ru-RU" sz="2000"/>
              <a:t>если </a:t>
            </a:r>
            <a:r>
              <a:rPr lang="en-US" altLang="ru-RU" sz="2000"/>
              <a:t>                         </a:t>
            </a:r>
            <a:r>
              <a:rPr lang="ru-RU" altLang="ru-RU" sz="2000"/>
              <a:t>, то</a:t>
            </a:r>
            <a:endParaRPr lang="en-US" altLang="ru-RU" sz="2000"/>
          </a:p>
          <a:p>
            <a:pPr lvl="1" eaLnBrk="1" hangingPunct="1">
              <a:lnSpc>
                <a:spcPct val="80000"/>
              </a:lnSpc>
            </a:pPr>
            <a:endParaRPr lang="en-US" altLang="ru-RU" sz="2000"/>
          </a:p>
          <a:p>
            <a:pPr lvl="1" eaLnBrk="1" hangingPunct="1">
              <a:lnSpc>
                <a:spcPct val="80000"/>
              </a:lnSpc>
            </a:pPr>
            <a:endParaRPr lang="en-US" altLang="ru-RU" sz="2000"/>
          </a:p>
          <a:p>
            <a:pPr lvl="1" eaLnBrk="1" hangingPunct="1">
              <a:lnSpc>
                <a:spcPct val="80000"/>
              </a:lnSpc>
            </a:pPr>
            <a:endParaRPr lang="en-US" altLang="ru-RU" sz="1400"/>
          </a:p>
          <a:p>
            <a:pPr lvl="1" eaLnBrk="1" hangingPunct="1">
              <a:lnSpc>
                <a:spcPct val="80000"/>
              </a:lnSpc>
            </a:pPr>
            <a:endParaRPr lang="en-US" altLang="ru-RU" sz="1400"/>
          </a:p>
          <a:p>
            <a:pPr lvl="1" eaLnBrk="1" hangingPunct="1">
              <a:lnSpc>
                <a:spcPct val="80000"/>
              </a:lnSpc>
            </a:pPr>
            <a:endParaRPr lang="en-US" altLang="ru-RU" sz="1400"/>
          </a:p>
          <a:p>
            <a:pPr lvl="1" eaLnBrk="1" hangingPunct="1">
              <a:lnSpc>
                <a:spcPct val="80000"/>
              </a:lnSpc>
            </a:pPr>
            <a:endParaRPr lang="ru-RU" altLang="ru-RU" sz="1400"/>
          </a:p>
          <a:p>
            <a:pPr eaLnBrk="1" hangingPunct="1">
              <a:lnSpc>
                <a:spcPct val="80000"/>
              </a:lnSpc>
            </a:pPr>
            <a:endParaRPr lang="ru-RU" altLang="ru-RU" sz="1600"/>
          </a:p>
        </p:txBody>
      </p:sp>
      <p:pic>
        <p:nvPicPr>
          <p:cNvPr id="24580" name="Picture 4">
            <a:extLst>
              <a:ext uri="{FF2B5EF4-FFF2-40B4-BE49-F238E27FC236}">
                <a16:creationId xmlns:a16="http://schemas.microsoft.com/office/drawing/2014/main" id="{CE0213B2-6E4B-48EA-8615-BEF2E87B3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2276475"/>
            <a:ext cx="129698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5">
            <a:extLst>
              <a:ext uri="{FF2B5EF4-FFF2-40B4-BE49-F238E27FC236}">
                <a16:creationId xmlns:a16="http://schemas.microsoft.com/office/drawing/2014/main" id="{F05FF31E-59C8-4CD9-AED6-165DFD5E0C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2636838"/>
            <a:ext cx="1296987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6">
            <a:extLst>
              <a:ext uri="{FF2B5EF4-FFF2-40B4-BE49-F238E27FC236}">
                <a16:creationId xmlns:a16="http://schemas.microsoft.com/office/drawing/2014/main" id="{27449E10-2D97-4E6A-9138-4C58F52A41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3213100"/>
            <a:ext cx="1296987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7">
            <a:extLst>
              <a:ext uri="{FF2B5EF4-FFF2-40B4-BE49-F238E27FC236}">
                <a16:creationId xmlns:a16="http://schemas.microsoft.com/office/drawing/2014/main" id="{0E09312E-AB5D-4744-ACD9-CF7C52ECB4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3860800"/>
            <a:ext cx="3455987" cy="4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8">
            <a:extLst>
              <a:ext uri="{FF2B5EF4-FFF2-40B4-BE49-F238E27FC236}">
                <a16:creationId xmlns:a16="http://schemas.microsoft.com/office/drawing/2014/main" id="{B4F2F13F-5453-4DB3-A120-734E694E22E0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460625"/>
            <a:ext cx="4038600" cy="2805113"/>
          </a:xfrm>
          <a:noFill/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760138D-09F4-4F66-8348-0D8706FB41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5">
            <a:extLst>
              <a:ext uri="{FF2B5EF4-FFF2-40B4-BE49-F238E27FC236}">
                <a16:creationId xmlns:a16="http://schemas.microsoft.com/office/drawing/2014/main" id="{61ADDB9F-87BA-4F64-9055-ED0A3D8FBD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/>
              <a:t>Мера качества информационного поиска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D8896CB3-8EE2-4BAB-86C4-3014F60102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62950" cy="4997450"/>
          </a:xfrm>
        </p:spPr>
        <p:txBody>
          <a:bodyPr/>
          <a:lstStyle/>
          <a:p>
            <a:pPr eaLnBrk="1" hangingPunct="1"/>
            <a:r>
              <a:rPr lang="ru-RU" altLang="ru-RU"/>
              <a:t>Удовлетворенность пользователя –  </a:t>
            </a:r>
            <a:r>
              <a:rPr lang="en-US" altLang="ru-RU"/>
              <a:t>user happiness</a:t>
            </a:r>
          </a:p>
          <a:p>
            <a:pPr lvl="1" eaLnBrk="1" hangingPunct="1"/>
            <a:r>
              <a:rPr lang="ru-RU" altLang="ru-RU"/>
              <a:t>Скорость ответа важна – легко измеряется</a:t>
            </a:r>
          </a:p>
          <a:p>
            <a:pPr lvl="1" eaLnBrk="1" hangingPunct="1"/>
            <a:r>
              <a:rPr lang="ru-RU" altLang="ru-RU"/>
              <a:t>Как измерить качество?</a:t>
            </a:r>
          </a:p>
          <a:p>
            <a:pPr lvl="1" eaLnBrk="1" hangingPunct="1"/>
            <a:endParaRPr lang="ru-RU" altLang="ru-RU"/>
          </a:p>
          <a:p>
            <a:pPr lvl="1" eaLnBrk="1" hangingPunct="1"/>
            <a:endParaRPr lang="ru-RU" altLang="ru-RU"/>
          </a:p>
          <a:p>
            <a:pPr lvl="1" eaLnBrk="1" hangingPunct="1">
              <a:buFontTx/>
              <a:buNone/>
            </a:pPr>
            <a:r>
              <a:rPr lang="ru-RU" altLang="ru-RU"/>
              <a:t>Маннинг и др. Введение в информационный поиск – гл. 8.</a:t>
            </a:r>
          </a:p>
          <a:p>
            <a:pPr lvl="1" eaLnBrk="1" hangingPunct="1">
              <a:buFontTx/>
              <a:buNone/>
            </a:pPr>
            <a:r>
              <a:rPr lang="ru-RU" altLang="ru-RU"/>
              <a:t>Картинки из «</a:t>
            </a:r>
            <a:r>
              <a:rPr lang="en-US" altLang="ru-RU"/>
              <a:t>Advances in Information Retrieval Evaluation” – RUSSIR-2011</a:t>
            </a:r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471AC5E-9F06-47AD-B6B6-7132E41F92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4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>
            <a:extLst>
              <a:ext uri="{FF2B5EF4-FFF2-40B4-BE49-F238E27FC236}">
                <a16:creationId xmlns:a16="http://schemas.microsoft.com/office/drawing/2014/main" id="{734A227F-1570-4666-84E6-2A592E8D1D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9400" y="-963613"/>
            <a:ext cx="10972800" cy="855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E137D61-A847-48E5-95AB-1396BA498B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>
            <a:extLst>
              <a:ext uri="{FF2B5EF4-FFF2-40B4-BE49-F238E27FC236}">
                <a16:creationId xmlns:a16="http://schemas.microsoft.com/office/drawing/2014/main" id="{EEC92221-4926-446E-A855-845517E1DB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323975"/>
            <a:ext cx="10972800" cy="855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DD67862-6EF3-4DA4-9D85-AD1583A20B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8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>
            <a:extLst>
              <a:ext uri="{FF2B5EF4-FFF2-40B4-BE49-F238E27FC236}">
                <a16:creationId xmlns:a16="http://schemas.microsoft.com/office/drawing/2014/main" id="{83CB69C5-6B67-4D23-AF2A-A8A0BED563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/>
          <a:lstStyle/>
          <a:p>
            <a:pPr eaLnBrk="1" hangingPunct="1"/>
            <a:r>
              <a:rPr lang="ru-RU" altLang="ru-RU" sz="3200" b="1">
                <a:solidFill>
                  <a:srgbClr val="333399"/>
                </a:solidFill>
                <a:latin typeface="Comic Sans MS" panose="030F0702030302020204" pitchFamily="66" charset="0"/>
              </a:rPr>
              <a:t>Результаты дорожки</a:t>
            </a:r>
            <a:r>
              <a:rPr lang="ru-RU" altLang="ru-RU" sz="3200" b="1">
                <a:solidFill>
                  <a:srgbClr val="333399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</a:t>
            </a:r>
            <a:br>
              <a:rPr lang="ru-RU" altLang="ru-RU" sz="3200" b="1">
                <a:solidFill>
                  <a:srgbClr val="333399"/>
                </a:solidFill>
                <a:latin typeface="Comic Sans MS" panose="030F0702030302020204" pitchFamily="66" charset="0"/>
              </a:rPr>
            </a:br>
            <a:r>
              <a:rPr lang="ru-RU" altLang="ru-RU" sz="3200" b="1">
                <a:solidFill>
                  <a:srgbClr val="333399"/>
                </a:solidFill>
                <a:latin typeface="Comic Sans MS" panose="030F0702030302020204" pitchFamily="66" charset="0"/>
              </a:rPr>
              <a:t>Ромип-</a:t>
            </a:r>
            <a:r>
              <a:rPr lang="ru-RU" altLang="ru-RU" sz="3200" b="1">
                <a:solidFill>
                  <a:srgbClr val="333399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2008 Legal adhoc, pd35</a:t>
            </a:r>
            <a:r>
              <a:rPr lang="ru-RU" altLang="ru-RU" sz="3600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4100" name="Rectangle 3">
            <a:extLst>
              <a:ext uri="{FF2B5EF4-FFF2-40B4-BE49-F238E27FC236}">
                <a16:creationId xmlns:a16="http://schemas.microsoft.com/office/drawing/2014/main" id="{D15AA68D-C1A3-429B-8C49-01928476B4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0813" y="2133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098" name="Object 4">
            <a:extLst>
              <a:ext uri="{FF2B5EF4-FFF2-40B4-BE49-F238E27FC236}">
                <a16:creationId xmlns:a16="http://schemas.microsoft.com/office/drawing/2014/main" id="{328BC1DF-0130-424E-B886-5E393713E10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400" y="1143000"/>
          <a:ext cx="8686800" cy="571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name="Диаграмма" r:id="rId5" imgW="3762756" imgH="2581859" progId="Excel.Chart.8">
                  <p:embed/>
                </p:oleObj>
              </mc:Choice>
              <mc:Fallback>
                <p:oleObj name="Диаграмма" r:id="rId5" imgW="3762756" imgH="2581859" progId="Excel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143000"/>
                        <a:ext cx="8686800" cy="5718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3EC816A-FAE5-45DE-B0D0-C95AE0CD1B6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7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CC9A9809-061F-4C5D-A571-1D1C6E5B68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Получение оценки качества</a:t>
            </a:r>
            <a:br>
              <a:rPr lang="ru-RU" altLang="ru-RU" sz="3600"/>
            </a:br>
            <a:r>
              <a:rPr lang="ru-RU" altLang="ru-RU" sz="3600"/>
              <a:t> в виде чисел</a:t>
            </a: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C757977A-1AF8-4F68-AB24-0F1ACCB304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/>
              <a:t>Точность в первых </a:t>
            </a:r>
            <a:r>
              <a:rPr lang="en-US" altLang="ru-RU"/>
              <a:t>n </a:t>
            </a:r>
            <a:r>
              <a:rPr lang="ru-RU" altLang="ru-RU"/>
              <a:t>документах: 	</a:t>
            </a:r>
            <a:r>
              <a:rPr lang="en-US" altLang="ru-RU"/>
              <a:t>Precision@1, Precision@10</a:t>
            </a:r>
            <a:endParaRPr lang="ru-RU" altLang="ru-RU"/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Оценка интернет-поиска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Плохо усредняется</a:t>
            </a:r>
            <a:endParaRPr lang="en-US" altLang="ru-RU"/>
          </a:p>
          <a:p>
            <a:pPr eaLnBrk="1" hangingPunct="1">
              <a:lnSpc>
                <a:spcPct val="90000"/>
              </a:lnSpc>
            </a:pPr>
            <a:r>
              <a:rPr lang="ru-RU" altLang="ru-RU"/>
              <a:t>Интерполированная средняя точность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Имеется 11 значений точности на разных уровнях полноты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Используем интерполяцию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Можно взять среднее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B7043B8-568D-4D70-AA28-0C06FE0457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2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>
            <a:extLst>
              <a:ext uri="{FF2B5EF4-FFF2-40B4-BE49-F238E27FC236}">
                <a16:creationId xmlns:a16="http://schemas.microsoft.com/office/drawing/2014/main" id="{EF4BC223-1D15-45CA-9BB6-E690CB7A01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1"/>
                </a:solidFill>
                <a:cs typeface="Times New Roman" panose="02020603050405020304" pitchFamily="18" charset="0"/>
              </a:rPr>
              <a:t>Интерполированная средняя точность- среднее арифметическое 11 значений полноты </a:t>
            </a:r>
          </a:p>
        </p:txBody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41EC374C-9212-40B7-83CE-23AB19A3F5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0813" y="2133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5122" name="Object 4">
            <a:extLst>
              <a:ext uri="{FF2B5EF4-FFF2-40B4-BE49-F238E27FC236}">
                <a16:creationId xmlns:a16="http://schemas.microsoft.com/office/drawing/2014/main" id="{537B8280-7E57-4809-ACDF-DC61A8ECB14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400" y="1143000"/>
          <a:ext cx="8686800" cy="571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8" name="Диаграмма" r:id="rId5" imgW="3762756" imgH="2581859" progId="Excel.Chart.8">
                  <p:embed/>
                </p:oleObj>
              </mc:Choice>
              <mc:Fallback>
                <p:oleObj name="Диаграмма" r:id="rId5" imgW="3762756" imgH="2581859" progId="Excel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143000"/>
                        <a:ext cx="8686800" cy="5718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8504C21-B68B-47B3-9E1E-BECB5D4AE85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7B304C26-EFE5-43F7-AF39-2141F7DAC6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ru-RU" sz="3600"/>
              <a:t>Mean Average Precision (MAP)</a:t>
            </a:r>
            <a:endParaRPr lang="ru-RU" altLang="ru-RU" sz="3600"/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5C97776C-958C-4D66-BB78-71013C1687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Подсчет точности  в тот момент, когда в выдаче релевантный документ</a:t>
            </a:r>
          </a:p>
          <a:p>
            <a:pPr eaLnBrk="1" hangingPunct="1"/>
            <a:r>
              <a:rPr lang="ru-RU" altLang="ru-RU"/>
              <a:t>Суммирование и усреднение</a:t>
            </a:r>
            <a:r>
              <a:rPr lang="en-US" altLang="ru-RU"/>
              <a:t> (Average precision)</a:t>
            </a:r>
            <a:endParaRPr lang="ru-RU" altLang="ru-RU"/>
          </a:p>
          <a:p>
            <a:pPr eaLnBrk="1" hangingPunct="1"/>
            <a:r>
              <a:rPr lang="ru-RU" altLang="ru-RU"/>
              <a:t>Нет интерполирования</a:t>
            </a:r>
          </a:p>
          <a:p>
            <a:pPr eaLnBrk="1" hangingPunct="1"/>
            <a:r>
              <a:rPr lang="ru-RU" altLang="ru-RU"/>
              <a:t>Далее усреднение по всем запросам</a:t>
            </a:r>
            <a:endParaRPr lang="en-US" altLang="ru-RU"/>
          </a:p>
          <a:p>
            <a:pPr eaLnBrk="1" hangingPunct="1"/>
            <a:r>
              <a:rPr lang="en-US" altLang="ru-RU"/>
              <a:t>(Mean Average Precision)</a:t>
            </a:r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6574CA3-B58A-4E57-9A53-E9FF91C4CD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0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>
            <a:extLst>
              <a:ext uri="{FF2B5EF4-FFF2-40B4-BE49-F238E27FC236}">
                <a16:creationId xmlns:a16="http://schemas.microsoft.com/office/drawing/2014/main" id="{D4CCD807-CC29-4BDE-8E94-236B7DD705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4938" y="-1035050"/>
            <a:ext cx="10972801" cy="855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Box 2">
            <a:extLst>
              <a:ext uri="{FF2B5EF4-FFF2-40B4-BE49-F238E27FC236}">
                <a16:creationId xmlns:a16="http://schemas.microsoft.com/office/drawing/2014/main" id="{42619277-3AF0-4337-9B70-32BDCAC721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0563" y="5589588"/>
            <a:ext cx="43608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(!) в знаменателе количество</a:t>
            </a:r>
          </a:p>
          <a:p>
            <a:pPr eaLnBrk="1" hangingPunct="1"/>
            <a:r>
              <a:rPr lang="ru-RU" altLang="ru-RU"/>
              <a:t>релевантных документов, найденных</a:t>
            </a:r>
          </a:p>
          <a:p>
            <a:pPr eaLnBrk="1" hangingPunct="1"/>
            <a:r>
              <a:rPr lang="ru-RU" altLang="ru-RU"/>
              <a:t>экспертами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F4B824F-D82D-4DC4-B972-D7BEECC92C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7944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6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>
            <a:extLst>
              <a:ext uri="{FF2B5EF4-FFF2-40B4-BE49-F238E27FC236}">
                <a16:creationId xmlns:a16="http://schemas.microsoft.com/office/drawing/2014/main" id="{1E49474E-AEAD-489F-BCD1-4C095F19E4E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Создание коллекций для тестирования</a:t>
            </a:r>
          </a:p>
        </p:txBody>
      </p:sp>
      <p:sp>
        <p:nvSpPr>
          <p:cNvPr id="30723" name="Rectangle 5">
            <a:extLst>
              <a:ext uri="{FF2B5EF4-FFF2-40B4-BE49-F238E27FC236}">
                <a16:creationId xmlns:a16="http://schemas.microsoft.com/office/drawing/2014/main" id="{93953CE4-5ABC-4766-A466-AFD8255BD2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0F52994-74C7-4F0C-9F0F-B00EDA2E54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>
            <a:extLst>
              <a:ext uri="{FF2B5EF4-FFF2-40B4-BE49-F238E27FC236}">
                <a16:creationId xmlns:a16="http://schemas.microsoft.com/office/drawing/2014/main" id="{0105DD6D-3D0E-4ABC-AA5C-93D40C896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413" y="-1179513"/>
            <a:ext cx="10364788" cy="808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BC288AD-E930-4C08-8904-F783E81C45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>
            <a:extLst>
              <a:ext uri="{FF2B5EF4-FFF2-40B4-BE49-F238E27FC236}">
                <a16:creationId xmlns:a16="http://schemas.microsoft.com/office/drawing/2014/main" id="{DE9E0984-247E-43E9-A3CB-421CB73C47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9400" y="-1179513"/>
            <a:ext cx="10972800" cy="8778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187986E-EF3E-4A9D-910A-6E3E480688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3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6646225-5E0E-4C96-BF88-51B4A07B7B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/>
              <a:t>Измерение удовлетворенности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35CD5F27-3F12-472F-9F1E-F8FAFA21B7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Приближение: релевантность</a:t>
            </a:r>
          </a:p>
          <a:p>
            <a:pPr eaLnBrk="1" hangingPunct="1"/>
            <a:r>
              <a:rPr lang="ru-RU" altLang="ru-RU"/>
              <a:t>Как измерить</a:t>
            </a:r>
          </a:p>
          <a:p>
            <a:pPr lvl="1" eaLnBrk="1" hangingPunct="1"/>
            <a:r>
              <a:rPr lang="ru-RU" altLang="ru-RU"/>
              <a:t>Коллекция документов,</a:t>
            </a:r>
          </a:p>
          <a:p>
            <a:pPr lvl="1" eaLnBrk="1" hangingPunct="1"/>
            <a:r>
              <a:rPr lang="ru-RU" altLang="ru-RU"/>
              <a:t>Коллекция запросов</a:t>
            </a:r>
          </a:p>
          <a:p>
            <a:pPr lvl="1" eaLnBrk="1" hangingPunct="1"/>
            <a:r>
              <a:rPr lang="ru-RU" altLang="ru-RU"/>
              <a:t>Оценки релевантен</a:t>
            </a:r>
            <a:r>
              <a:rPr lang="en-US" altLang="ru-RU"/>
              <a:t>/</a:t>
            </a:r>
            <a:r>
              <a:rPr lang="ru-RU" altLang="ru-RU"/>
              <a:t>нерелевантен или более подробная оценка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A2A6CB8-9CDA-4B34-98CA-F659A9E394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9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>
            <a:extLst>
              <a:ext uri="{FF2B5EF4-FFF2-40B4-BE49-F238E27FC236}">
                <a16:creationId xmlns:a16="http://schemas.microsoft.com/office/drawing/2014/main" id="{16DBE0A5-3372-42BE-BB6B-2208431C8D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7238" y="-892175"/>
            <a:ext cx="10364788" cy="808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62823A5-266A-489F-9094-97A6B15588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4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>
            <a:extLst>
              <a:ext uri="{FF2B5EF4-FFF2-40B4-BE49-F238E27FC236}">
                <a16:creationId xmlns:a16="http://schemas.microsoft.com/office/drawing/2014/main" id="{AA58E776-ABC5-4262-9846-BAB6A07FB5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213" y="-1035050"/>
            <a:ext cx="10364788" cy="829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E308C25-33A8-425B-94A8-8D0F2D098D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0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>
            <a:extLst>
              <a:ext uri="{FF2B5EF4-FFF2-40B4-BE49-F238E27FC236}">
                <a16:creationId xmlns:a16="http://schemas.microsoft.com/office/drawing/2014/main" id="{1B36350B-CDBF-42C6-AAFB-8C45FF1B4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altLang="ru-RU" sz="3600"/>
              <a:t>Trec-2018 tracks</a:t>
            </a:r>
          </a:p>
        </p:txBody>
      </p:sp>
      <p:sp>
        <p:nvSpPr>
          <p:cNvPr id="36867" name="Содержимое 2">
            <a:extLst>
              <a:ext uri="{FF2B5EF4-FFF2-40B4-BE49-F238E27FC236}">
                <a16:creationId xmlns:a16="http://schemas.microsoft.com/office/drawing/2014/main" id="{1A4F0975-E333-430C-B475-4C7F055941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327650"/>
          </a:xfrm>
        </p:spPr>
        <p:txBody>
          <a:bodyPr/>
          <a:lstStyle/>
          <a:p>
            <a:r>
              <a:rPr lang="en-US" altLang="ru-RU" sz="2000" b="1"/>
              <a:t>CENTRE Track</a:t>
            </a:r>
            <a:r>
              <a:rPr lang="ru-RU" altLang="ru-RU" sz="2000" b="1"/>
              <a:t>: </a:t>
            </a:r>
            <a:r>
              <a:rPr lang="en-US" altLang="ru-RU" sz="2000"/>
              <a:t>This is a new track for 2018, which will run in parallel (with somewhat different emphases) in CLEF 2018, NTCIR-14, and TREC 2018. The overall goal of the track is to develop and tune a reproducibility evaluation protocol for IR.</a:t>
            </a:r>
            <a:endParaRPr lang="ru-RU" altLang="ru-RU" sz="2000"/>
          </a:p>
          <a:p>
            <a:r>
              <a:rPr lang="en-US" altLang="ru-RU" sz="2000" b="1"/>
              <a:t>Incident Streams Track</a:t>
            </a:r>
            <a:r>
              <a:rPr lang="ru-RU" altLang="ru-RU" sz="2000" b="1"/>
              <a:t>: </a:t>
            </a:r>
            <a:r>
              <a:rPr lang="en-US" altLang="ru-RU" sz="2000"/>
              <a:t>This is a new track for TREC 2018. The Incident Streams track is designed </a:t>
            </a:r>
            <a:r>
              <a:rPr lang="ru-RU" altLang="ru-RU" sz="2000"/>
              <a:t>…</a:t>
            </a:r>
            <a:r>
              <a:rPr lang="en-US" altLang="ru-RU" sz="2000"/>
              <a:t>to automatically process social media streams during emergency situations with the aim of categorizing information and aid requests made on social media for emergency service operators</a:t>
            </a:r>
            <a:endParaRPr lang="ru-RU" altLang="ru-RU" sz="2000"/>
          </a:p>
          <a:p>
            <a:r>
              <a:rPr lang="en-US" altLang="ru-RU" sz="2000" b="1"/>
              <a:t>Precision Medicine Track</a:t>
            </a:r>
            <a:r>
              <a:rPr lang="ru-RU" altLang="ru-RU" sz="2000" b="1"/>
              <a:t>: T</a:t>
            </a:r>
            <a:r>
              <a:rPr lang="en-US" altLang="ru-RU" sz="2000"/>
              <a:t>his track is a specialization of the Clinical Decision Support track of previous TRECs. It will focus on building systems that use data (e.g., a patient's past medical history and genomic information) to link oncology patients to clinical trials for new treatments as well as evidence-based literature to identify the most effective existing treatments </a:t>
            </a:r>
            <a:r>
              <a:rPr lang="ru-RU" altLang="ru-RU" sz="2000"/>
              <a:t>и др.</a:t>
            </a:r>
            <a:endParaRPr lang="en-US" altLang="ru-RU" sz="2000" b="1"/>
          </a:p>
          <a:p>
            <a:r>
              <a:rPr lang="en-US" altLang="ru-RU" sz="2000"/>
              <a:t> </a:t>
            </a:r>
            <a:endParaRPr lang="en-US" altLang="ru-RU" sz="2000" b="1"/>
          </a:p>
          <a:p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1997761-A01B-4586-81FA-8BA1376508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2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>
            <a:extLst>
              <a:ext uri="{FF2B5EF4-FFF2-40B4-BE49-F238E27FC236}">
                <a16:creationId xmlns:a16="http://schemas.microsoft.com/office/drawing/2014/main" id="{C2880792-3FAB-4BD4-822A-AC9FEB4CB8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74138" cy="645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TextBox 2">
            <a:extLst>
              <a:ext uri="{FF2B5EF4-FFF2-40B4-BE49-F238E27FC236}">
                <a16:creationId xmlns:a16="http://schemas.microsoft.com/office/drawing/2014/main" id="{BD3118BA-811A-4740-88C7-49336B47D3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8263" y="6381750"/>
            <a:ext cx="2232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S. Dumais (2016)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4455FA8-F874-4AA9-BD59-885832231F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1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>
            <a:extLst>
              <a:ext uri="{FF2B5EF4-FFF2-40B4-BE49-F238E27FC236}">
                <a16:creationId xmlns:a16="http://schemas.microsoft.com/office/drawing/2014/main" id="{757BC910-0989-4E98-A568-ECD6999440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375"/>
            <a:ext cx="8759825" cy="610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Прямоугольник 4">
            <a:extLst>
              <a:ext uri="{FF2B5EF4-FFF2-40B4-BE49-F238E27FC236}">
                <a16:creationId xmlns:a16="http://schemas.microsoft.com/office/drawing/2014/main" id="{3A989FAD-2AA7-468E-B33A-98A20A88DF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788" y="3983038"/>
            <a:ext cx="24479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S. Dumais (2016)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3085843-EFEE-4032-8684-D1D869EA5F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0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3">
            <a:extLst>
              <a:ext uri="{FF2B5EF4-FFF2-40B4-BE49-F238E27FC236}">
                <a16:creationId xmlns:a16="http://schemas.microsoft.com/office/drawing/2014/main" id="{8661F117-EB94-4ADD-B857-0EE88602B9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8966200" cy="666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TextBox 3">
            <a:extLst>
              <a:ext uri="{FF2B5EF4-FFF2-40B4-BE49-F238E27FC236}">
                <a16:creationId xmlns:a16="http://schemas.microsoft.com/office/drawing/2014/main" id="{8C7FE208-EF71-4DA1-8E75-47CA085982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525" y="333375"/>
            <a:ext cx="12954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/>
              <a:t>2010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559468C-2713-4F69-A0EE-DD3D0F8459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8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2B627EE9-5C54-4253-AA57-0F945CC92F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ru-RU" altLang="ru-RU" sz="3600"/>
              <a:t>Пулинг </a:t>
            </a:r>
            <a:r>
              <a:rPr lang="en-US" altLang="ru-RU" sz="3600"/>
              <a:t>vs. </a:t>
            </a:r>
            <a:r>
              <a:rPr lang="ru-RU" altLang="ru-RU" sz="3600"/>
              <a:t>Полнота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C3BDC2D4-D525-4096-AF89-454716943C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/>
              <a:t>Для каждого запроса: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Собрать результаты систем участников глубины </a:t>
            </a:r>
            <a:r>
              <a:rPr lang="en-US" altLang="ru-RU" sz="2800"/>
              <a:t>A</a:t>
            </a:r>
            <a:endParaRPr lang="ru-RU" altLang="ru-RU" sz="2800"/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Выбрать из полученных результатов </a:t>
            </a:r>
            <a:r>
              <a:rPr lang="en-US" altLang="ru-RU" sz="2800"/>
              <a:t>B </a:t>
            </a:r>
            <a:r>
              <a:rPr lang="ru-RU" altLang="ru-RU" sz="2800"/>
              <a:t>первых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Удалить дубликаты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Проставить оценки релевантности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Не оцененные документы считать нерелевантными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Оценить весь ответ системы (с глубиной А)</a:t>
            </a:r>
          </a:p>
          <a:p>
            <a:pPr eaLnBrk="1" hangingPunct="1">
              <a:lnSpc>
                <a:spcPct val="90000"/>
              </a:lnSpc>
            </a:pPr>
            <a:endParaRPr lang="ru-RU" altLang="ru-RU" sz="28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2F7FBA4-3385-4103-A620-90AA58AA4B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0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>
            <a:extLst>
              <a:ext uri="{FF2B5EF4-FFF2-40B4-BE49-F238E27FC236}">
                <a16:creationId xmlns:a16="http://schemas.microsoft.com/office/drawing/2014/main" id="{5F2ACBC2-C336-4490-930C-D89BF25EA5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413" y="620713"/>
            <a:ext cx="9756776" cy="760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FE6C996-2775-4C04-A450-840F6BAF85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>
            <a:extLst>
              <a:ext uri="{FF2B5EF4-FFF2-40B4-BE49-F238E27FC236}">
                <a16:creationId xmlns:a16="http://schemas.microsoft.com/office/drawing/2014/main" id="{063A3858-C2F3-4092-AF93-2CA5476580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-273050"/>
            <a:ext cx="9148763" cy="713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4ABE3EC-3017-431D-817C-F5EF3B0EE5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>
            <a:extLst>
              <a:ext uri="{FF2B5EF4-FFF2-40B4-BE49-F238E27FC236}">
                <a16:creationId xmlns:a16="http://schemas.microsoft.com/office/drawing/2014/main" id="{71C7B773-9D3F-4AF0-9A54-A77BF6E713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0"/>
            <a:ext cx="9144000" cy="713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8BFA5A0-4CAE-4FAD-B405-24851C49E1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3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>
            <a:extLst>
              <a:ext uri="{FF2B5EF4-FFF2-40B4-BE49-F238E27FC236}">
                <a16:creationId xmlns:a16="http://schemas.microsoft.com/office/drawing/2014/main" id="{328B410F-1928-423D-A994-A116D683C3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323975"/>
            <a:ext cx="10972800" cy="855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21C8669-FED3-4657-BE03-A40240D69F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8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CD187E2D-4D63-4DA7-BECF-2229EF6C9B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/>
              <a:t>Сложности, связанные с пулингом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079371CE-0B67-4664-95A2-39E310111F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Взаимное усиление систем</a:t>
            </a:r>
          </a:p>
          <a:p>
            <a:pPr eaLnBrk="1" hangingPunct="1"/>
            <a:r>
              <a:rPr lang="ru-RU" altLang="ru-RU"/>
              <a:t>Недооценка систем, не участвовавших в оценке</a:t>
            </a:r>
          </a:p>
          <a:p>
            <a:pPr eaLnBrk="1" hangingPunct="1"/>
            <a:r>
              <a:rPr lang="ru-RU" altLang="ru-RU"/>
              <a:t>Получаемая оценка – оценка снизу</a:t>
            </a:r>
          </a:p>
          <a:p>
            <a:pPr eaLnBrk="1" hangingPunct="1"/>
            <a:endParaRPr lang="ru-RU" altLang="ru-RU"/>
          </a:p>
          <a:p>
            <a:pPr eaLnBrk="1" hangingPunct="1"/>
            <a:r>
              <a:rPr lang="ru-RU" altLang="ru-RU"/>
              <a:t>Но: участники относительно в равных условиях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2086EF5-C8BE-4D8B-B140-C3B6140ED5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7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9783F742-1E4B-4386-A4DE-B3D0059EE2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 sz="4000"/>
              <a:t>Критика запросов </a:t>
            </a:r>
            <a:r>
              <a:rPr lang="en-US" altLang="ru-RU" sz="4000"/>
              <a:t>TReC</a:t>
            </a:r>
            <a:endParaRPr lang="ru-RU" altLang="ru-RU" sz="4000"/>
          </a:p>
        </p:txBody>
      </p:sp>
      <p:sp>
        <p:nvSpPr>
          <p:cNvPr id="49155" name="Rectangle 3">
            <a:extLst>
              <a:ext uri="{FF2B5EF4-FFF2-40B4-BE49-F238E27FC236}">
                <a16:creationId xmlns:a16="http://schemas.microsoft.com/office/drawing/2014/main" id="{A17D049A-4AFE-45E4-9DF7-52C568403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91513" cy="54006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/>
              <a:t>В прошлом: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Нерепрезентативность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Неоднозначные запросы не включаются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50-100 запросов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Запросы со слишком малым или слишком большим количеством запросов не включаются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/>
              <a:t>В настоящем: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Запросы из реальных логов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Средней частотности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50 тысяч запросов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673DE3D-30DD-40F2-810F-2AD330144D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6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D6F3431-C8B9-405F-8B29-57200C5694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Оценка качества</a:t>
            </a:r>
            <a:br>
              <a:rPr lang="ru-RU" altLang="ru-RU" sz="3200"/>
            </a:br>
            <a:r>
              <a:rPr lang="ru-RU" altLang="ru-RU" sz="3200"/>
              <a:t>в поисковых машинах (Интернет</a:t>
            </a:r>
            <a:r>
              <a:rPr lang="ru-RU" altLang="ru-RU" sz="4000"/>
              <a:t>)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167A0CFA-C5FC-4873-BEDF-B318395B96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Полноту невозможно измерить</a:t>
            </a:r>
          </a:p>
          <a:p>
            <a:pPr eaLnBrk="1" hangingPunct="1"/>
            <a:r>
              <a:rPr lang="en-US" altLang="ru-RU" dirty="0"/>
              <a:t>K- </a:t>
            </a:r>
            <a:r>
              <a:rPr lang="ru-RU" altLang="ru-RU" dirty="0"/>
              <a:t>первых документов</a:t>
            </a:r>
            <a:endParaRPr lang="en-US" altLang="ru-RU" dirty="0"/>
          </a:p>
          <a:p>
            <a:pPr eaLnBrk="1" hangingPunct="1"/>
            <a:r>
              <a:rPr lang="ru-RU" altLang="ru-RU" dirty="0"/>
              <a:t>Релевантные документы должны показываться раньше</a:t>
            </a:r>
          </a:p>
          <a:p>
            <a:pPr lvl="1" eaLnBrk="1" hangingPunct="1"/>
            <a:r>
              <a:rPr lang="ru-RU" altLang="ru-RU" dirty="0"/>
              <a:t>Шкалы оценок</a:t>
            </a:r>
          </a:p>
          <a:p>
            <a:pPr lvl="1" eaLnBrk="1" hangingPunct="1"/>
            <a:r>
              <a:rPr lang="ru-RU" altLang="ru-RU" dirty="0"/>
              <a:t> мера </a:t>
            </a:r>
            <a:r>
              <a:rPr lang="en-US" altLang="ru-RU" dirty="0"/>
              <a:t>NDCG</a:t>
            </a:r>
            <a:r>
              <a:rPr lang="ru-RU" altLang="ru-RU" dirty="0"/>
              <a:t> (</a:t>
            </a:r>
            <a:r>
              <a:rPr lang="en-US" altLang="ru-RU" sz="2100" dirty="0"/>
              <a:t>Normalized Cumulative Discounted Gain</a:t>
            </a:r>
            <a:r>
              <a:rPr lang="ru-RU" altLang="ru-RU" sz="2100" dirty="0"/>
              <a:t>)</a:t>
            </a:r>
          </a:p>
          <a:p>
            <a:pPr eaLnBrk="1" hangingPunct="1"/>
            <a:r>
              <a:rPr lang="ru-RU" altLang="ru-RU" sz="2500" dirty="0"/>
              <a:t>Использование кликов пользователей</a:t>
            </a:r>
          </a:p>
          <a:p>
            <a:pPr lvl="1" eaLnBrk="1" hangingPunct="1"/>
            <a:r>
              <a:rPr lang="en-US" altLang="ru-RU" sz="2100" dirty="0"/>
              <a:t>A/B testing</a:t>
            </a:r>
            <a:r>
              <a:rPr lang="ru-RU" altLang="ru-RU" sz="2100" dirty="0"/>
              <a:t>, т.е. использование контрольных и тестовых групп</a:t>
            </a:r>
            <a:endParaRPr lang="en-US" altLang="ru-RU" sz="2100" dirty="0"/>
          </a:p>
          <a:p>
            <a:pPr eaLnBrk="1" hangingPunct="1"/>
            <a:endParaRPr lang="ru-RU" altLang="ru-RU" sz="2500" dirty="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068AAC4-CD84-4A96-87D6-79D8D8E4A4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9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0EEE558-14B9-4389-B72D-BE20EAE73F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 sz="4000"/>
              <a:t>Шкалы оценок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7EF5E519-2697-4CEA-9432-A01FB42CBE6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125538"/>
            <a:ext cx="8002588" cy="5000625"/>
          </a:xfrm>
        </p:spPr>
        <p:txBody>
          <a:bodyPr/>
          <a:lstStyle/>
          <a:p>
            <a:pPr eaLnBrk="1" hangingPunct="1"/>
            <a:r>
              <a:rPr lang="ru-RU" altLang="ru-RU" sz="2400"/>
              <a:t>В прошлом: </a:t>
            </a:r>
            <a:r>
              <a:rPr lang="en-US" altLang="ru-RU" sz="2400"/>
              <a:t>TReC – </a:t>
            </a:r>
            <a:r>
              <a:rPr lang="ru-RU" altLang="ru-RU" sz="2400"/>
              <a:t>бинарные</a:t>
            </a:r>
          </a:p>
          <a:p>
            <a:pPr eaLnBrk="1" hangingPunct="1"/>
            <a:r>
              <a:rPr lang="ru-RU" altLang="ru-RU" sz="2400"/>
              <a:t>Сейчас </a:t>
            </a:r>
            <a:r>
              <a:rPr lang="en-US" altLang="ru-RU" sz="2400"/>
              <a:t>TReC:</a:t>
            </a:r>
          </a:p>
          <a:p>
            <a:pPr lvl="1" eaLnBrk="1" hangingPunct="1"/>
            <a:r>
              <a:rPr lang="ru-RU" altLang="ru-RU" sz="2000"/>
              <a:t>Высоко релевантный</a:t>
            </a:r>
          </a:p>
          <a:p>
            <a:pPr lvl="1" eaLnBrk="1" hangingPunct="1"/>
            <a:r>
              <a:rPr lang="ru-RU" altLang="ru-RU" sz="2000"/>
              <a:t>Релевантный</a:t>
            </a:r>
          </a:p>
          <a:p>
            <a:pPr lvl="1" eaLnBrk="1" hangingPunct="1"/>
            <a:r>
              <a:rPr lang="ru-RU" altLang="ru-RU" sz="2000"/>
              <a:t>Нерелевантный</a:t>
            </a:r>
          </a:p>
          <a:p>
            <a:pPr eaLnBrk="1" hangingPunct="1"/>
            <a:endParaRPr lang="ru-RU" altLang="ru-RU" sz="2400"/>
          </a:p>
          <a:p>
            <a:pPr eaLnBrk="1" hangingPunct="1"/>
            <a:r>
              <a:rPr lang="ru-RU" altLang="ru-RU" sz="2400"/>
              <a:t>РОМИП</a:t>
            </a:r>
          </a:p>
          <a:p>
            <a:pPr lvl="1" eaLnBrk="1" hangingPunct="1"/>
            <a:r>
              <a:rPr lang="ru-RU" altLang="ru-RU" sz="2000"/>
              <a:t>Соответствует</a:t>
            </a:r>
          </a:p>
          <a:p>
            <a:pPr lvl="1" eaLnBrk="1" hangingPunct="1"/>
            <a:r>
              <a:rPr lang="ru-RU" altLang="ru-RU" sz="2000"/>
              <a:t>Скорее соответствует</a:t>
            </a:r>
          </a:p>
          <a:p>
            <a:pPr lvl="1" eaLnBrk="1" hangingPunct="1"/>
            <a:r>
              <a:rPr lang="ru-RU" altLang="ru-RU" sz="2000"/>
              <a:t>Возможно соответствует</a:t>
            </a:r>
          </a:p>
          <a:p>
            <a:pPr lvl="1" eaLnBrk="1" hangingPunct="1"/>
            <a:r>
              <a:rPr lang="ru-RU" altLang="ru-RU" sz="2000"/>
              <a:t>Не соответствует</a:t>
            </a:r>
          </a:p>
          <a:p>
            <a:pPr lvl="1" eaLnBrk="1" hangingPunct="1"/>
            <a:r>
              <a:rPr lang="ru-RU" altLang="ru-RU" sz="2000"/>
              <a:t>Не может быть оценен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2DB3AE5-7183-40E5-AA88-D45C4C18A1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5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AFC22324-331F-4921-917E-00BA182054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/>
              <a:t>Оценка качества выдачи</a:t>
            </a:r>
            <a:br>
              <a:rPr lang="ru-RU" altLang="ru-RU" sz="3200"/>
            </a:br>
            <a:r>
              <a:rPr lang="ru-RU" altLang="ru-RU" sz="3200"/>
              <a:t> по небинарным оценкам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A7FD15E3-B881-4E3B-A304-1D1B4F1A8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800"/>
              <a:t>Предположения</a:t>
            </a:r>
          </a:p>
          <a:p>
            <a:pPr lvl="1">
              <a:lnSpc>
                <a:spcPct val="90000"/>
              </a:lnSpc>
            </a:pPr>
            <a:r>
              <a:rPr lang="ru-RU" altLang="ru-RU" sz="2400"/>
              <a:t>Лучше, если релевантные документы находятся в начале списка</a:t>
            </a:r>
          </a:p>
          <a:p>
            <a:pPr lvl="1">
              <a:lnSpc>
                <a:spcPct val="90000"/>
              </a:lnSpc>
            </a:pPr>
            <a:r>
              <a:rPr lang="ru-RU" altLang="ru-RU" sz="2400"/>
              <a:t>Если есть несколько типов релевантных документов, то лучше, чтобы документы с высокими оценками были раньше в списке</a:t>
            </a:r>
          </a:p>
          <a:p>
            <a:pPr>
              <a:lnSpc>
                <a:spcPct val="90000"/>
              </a:lnSpc>
            </a:pPr>
            <a:r>
              <a:rPr lang="ru-RU" altLang="ru-RU" sz="2800"/>
              <a:t>Существует наилучшее упорядочение расположения оценок от лучших к худшим</a:t>
            </a:r>
          </a:p>
          <a:p>
            <a:pPr>
              <a:lnSpc>
                <a:spcPct val="90000"/>
              </a:lnSpc>
            </a:pPr>
            <a:r>
              <a:rPr lang="ru-RU" altLang="ru-RU" sz="2800"/>
              <a:t>В суммированной оценке выдачи каждая следующая позиция в списке должна давать меньший вклад, чем предыдущая</a:t>
            </a:r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8F47404-47B0-4D65-88F9-E263837C1A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6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F5BC62FD-549B-4E95-ADE3-DC89D26160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Оценки для не бинарного случая релевантности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CC272A67-BE4B-496A-9E73-12CB8EB660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ru-RU"/>
              <a:t>Cumulative gain</a:t>
            </a:r>
          </a:p>
          <a:p>
            <a:pPr eaLnBrk="1" hangingPunct="1"/>
            <a:endParaRPr lang="en-US" altLang="ru-RU"/>
          </a:p>
          <a:p>
            <a:pPr eaLnBrk="1" hangingPunct="1"/>
            <a:endParaRPr lang="en-US" altLang="ru-RU"/>
          </a:p>
          <a:p>
            <a:pPr eaLnBrk="1" hangingPunct="1"/>
            <a:r>
              <a:rPr lang="ru-RU" altLang="ru-RU"/>
              <a:t>Discounted Cumulative Gain</a:t>
            </a:r>
          </a:p>
          <a:p>
            <a:pPr eaLnBrk="1" hangingPunct="1"/>
            <a:endParaRPr lang="ru-RU" altLang="ru-RU"/>
          </a:p>
        </p:txBody>
      </p:sp>
      <p:pic>
        <p:nvPicPr>
          <p:cNvPr id="6148" name="Picture 4" descr="\begin{displaymath}&#10;CG_{\lambda} = \sum_{i=1}^{\lambda} g_i&#10;\end{displaymath}">
            <a:extLst>
              <a:ext uri="{FF2B5EF4-FFF2-40B4-BE49-F238E27FC236}">
                <a16:creationId xmlns:a16="http://schemas.microsoft.com/office/drawing/2014/main" id="{54684870-A38F-42B2-BF3D-20FE771102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700213"/>
            <a:ext cx="259238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7">
            <a:extLst>
              <a:ext uri="{FF2B5EF4-FFF2-40B4-BE49-F238E27FC236}">
                <a16:creationId xmlns:a16="http://schemas.microsoft.com/office/drawing/2014/main" id="{07538DBB-E4EE-41E5-99F2-BD104EACB5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4652963"/>
            <a:ext cx="5191125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8A0949F-CF43-4C6B-8FCB-7D72A06925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3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8A8A8FCD-7E34-43EF-946F-478C20AB3F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ru-RU" sz="3200"/>
              <a:t>NDCG</a:t>
            </a:r>
            <a:r>
              <a:rPr lang="ru-RU" altLang="ru-RU" sz="3200"/>
              <a:t> (</a:t>
            </a:r>
            <a:r>
              <a:rPr lang="en-US" altLang="ru-RU" sz="3200"/>
              <a:t>Normalized Cumulative Discounted Gain</a:t>
            </a:r>
            <a:r>
              <a:rPr lang="ru-RU" altLang="ru-RU" sz="3200"/>
              <a:t>)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5033E10D-E1AB-4E88-9B0A-0DB8AF6AD9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Нормализация </a:t>
            </a:r>
            <a:r>
              <a:rPr lang="en-US" altLang="ru-RU"/>
              <a:t>DCG </a:t>
            </a:r>
            <a:r>
              <a:rPr lang="ru-RU" altLang="ru-RU"/>
              <a:t>по отношению к лучшему упорядочению по данному запросу</a:t>
            </a:r>
          </a:p>
          <a:p>
            <a:pPr eaLnBrk="1" hangingPunct="1"/>
            <a:endParaRPr lang="ru-RU" altLang="ru-RU"/>
          </a:p>
          <a:p>
            <a:pPr eaLnBrk="1" hangingPunct="1"/>
            <a:endParaRPr lang="ru-RU" altLang="ru-RU"/>
          </a:p>
        </p:txBody>
      </p:sp>
      <p:pic>
        <p:nvPicPr>
          <p:cNvPr id="7172" name="Picture 5" descr=" \mathrm{nDCG_{p}} = \frac{DCG_{p}}{IDCG{p}} ">
            <a:extLst>
              <a:ext uri="{FF2B5EF4-FFF2-40B4-BE49-F238E27FC236}">
                <a16:creationId xmlns:a16="http://schemas.microsoft.com/office/drawing/2014/main" id="{82E8A18D-9660-4045-93EE-E6E6EDEE96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3429000"/>
            <a:ext cx="4392612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DBD84F6-5E8E-45CC-9BCA-6BD00914DC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1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>
            <a:extLst>
              <a:ext uri="{FF2B5EF4-FFF2-40B4-BE49-F238E27FC236}">
                <a16:creationId xmlns:a16="http://schemas.microsoft.com/office/drawing/2014/main" id="{588210C4-F448-4DB4-AA0B-188435880AA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ru-RU" altLang="ru-RU" sz="3600">
                <a:solidFill>
                  <a:schemeClr val="tx1"/>
                </a:solidFill>
              </a:rPr>
              <a:t>Метрика bpref</a:t>
            </a:r>
          </a:p>
        </p:txBody>
      </p:sp>
      <p:sp>
        <p:nvSpPr>
          <p:cNvPr id="8195" name="Содержимое 2">
            <a:extLst>
              <a:ext uri="{FF2B5EF4-FFF2-40B4-BE49-F238E27FC236}">
                <a16:creationId xmlns:a16="http://schemas.microsoft.com/office/drawing/2014/main" id="{1E643074-6405-4CFF-8F09-6F9B5B9F31E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r>
              <a:rPr lang="ru-RU" altLang="ru-RU" sz="2400"/>
              <a:t>TREC 2005 terabyte track</a:t>
            </a:r>
          </a:p>
          <a:p>
            <a:r>
              <a:rPr lang="ru-RU" altLang="ru-RU" sz="2400"/>
              <a:t>Невозможно создать значимое покрытие возвращаемых документов разметкой, т.е. в выдаче большое количество неразмеченных документов</a:t>
            </a:r>
          </a:p>
          <a:p>
            <a:r>
              <a:rPr lang="ru-RU" altLang="ru-RU" sz="2400"/>
              <a:t>Предложена мера bpref</a:t>
            </a:r>
          </a:p>
          <a:p>
            <a:r>
              <a:rPr lang="ru-RU" altLang="ru-RU" sz="2400"/>
              <a:t>Пусть r – релевантный документ, n – нерелевантный, R – кол-во размеченных релевантных документов,  </a:t>
            </a:r>
          </a:p>
          <a:p>
            <a:r>
              <a:rPr lang="ru-RU" altLang="ru-RU" sz="2400"/>
              <a:t>N - кол-во размеченных нерелевантных документов</a:t>
            </a:r>
          </a:p>
          <a:p>
            <a:endParaRPr lang="ru-RU" altLang="ru-RU" sz="2400"/>
          </a:p>
          <a:p>
            <a:endParaRPr lang="ru-RU" altLang="ru-RU" sz="240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F335FA42-FF0A-4F6D-85C3-09206736F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4797425"/>
            <a:ext cx="648017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>
            <a:extLst>
              <a:ext uri="{FF2B5EF4-FFF2-40B4-BE49-F238E27FC236}">
                <a16:creationId xmlns:a16="http://schemas.microsoft.com/office/drawing/2014/main" id="{87B4D091-EA44-4B80-B12D-F2A2E2FFF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0"/>
            <a:ext cx="9390063" cy="751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AA36E60-2E45-4736-B0AB-636EEE8F69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>
            <a:extLst>
              <a:ext uri="{FF2B5EF4-FFF2-40B4-BE49-F238E27FC236}">
                <a16:creationId xmlns:a16="http://schemas.microsoft.com/office/drawing/2014/main" id="{66DD23C6-3939-4E7A-895D-28C40B303073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altLang="ru-RU" sz="3600" dirty="0">
                <a:solidFill>
                  <a:schemeClr val="tx1"/>
                </a:solidFill>
              </a:rPr>
              <a:t>РОМИП-2010: Текстовый поиск</a:t>
            </a:r>
          </a:p>
        </p:txBody>
      </p:sp>
      <p:sp>
        <p:nvSpPr>
          <p:cNvPr id="12291" name="Содержимое 2">
            <a:extLst>
              <a:ext uri="{FF2B5EF4-FFF2-40B4-BE49-F238E27FC236}">
                <a16:creationId xmlns:a16="http://schemas.microsoft.com/office/drawing/2014/main" id="{C891250E-4325-4308-B83A-2FD94561FF0D}"/>
              </a:ext>
            </a:extLst>
          </p:cNvPr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Задача поиска по запрос</a:t>
            </a:r>
          </a:p>
          <a:p>
            <a:pPr eaLnBrk="1" hangingPunct="1"/>
            <a:r>
              <a:rPr lang="ru-RU" altLang="ru-RU"/>
              <a:t>Две коллекции: </a:t>
            </a:r>
            <a:r>
              <a:rPr lang="en-US" altLang="ru-RU"/>
              <a:t>By.Web </a:t>
            </a:r>
            <a:r>
              <a:rPr lang="ru-RU" altLang="ru-RU"/>
              <a:t>и </a:t>
            </a:r>
            <a:r>
              <a:rPr lang="en-US" altLang="ru-RU"/>
              <a:t>KM.RU</a:t>
            </a:r>
            <a:endParaRPr lang="ru-RU" altLang="ru-RU"/>
          </a:p>
          <a:p>
            <a:pPr eaLnBrk="1" hangingPunct="1"/>
            <a:r>
              <a:rPr lang="en-US" altLang="ru-RU"/>
              <a:t>By.Web</a:t>
            </a:r>
          </a:p>
          <a:p>
            <a:pPr lvl="1" eaLnBrk="1" hangingPunct="1"/>
            <a:r>
              <a:rPr lang="en-US" altLang="ru-RU"/>
              <a:t>550 </a:t>
            </a:r>
            <a:r>
              <a:rPr lang="ru-RU" altLang="ru-RU"/>
              <a:t>запросов</a:t>
            </a:r>
          </a:p>
          <a:p>
            <a:pPr lvl="1" eaLnBrk="1" hangingPunct="1"/>
            <a:r>
              <a:rPr lang="ru-RU" altLang="ru-RU"/>
              <a:t>Глубина пула 20 документов</a:t>
            </a:r>
          </a:p>
          <a:p>
            <a:pPr eaLnBrk="1" hangingPunct="1"/>
            <a:r>
              <a:rPr lang="en-US" altLang="ru-RU"/>
              <a:t>KM.RU</a:t>
            </a:r>
          </a:p>
          <a:p>
            <a:pPr lvl="1" eaLnBrk="1" hangingPunct="1"/>
            <a:r>
              <a:rPr lang="en-US" altLang="ru-RU"/>
              <a:t>100 </a:t>
            </a:r>
            <a:r>
              <a:rPr lang="ru-RU" altLang="ru-RU"/>
              <a:t>запросов</a:t>
            </a:r>
          </a:p>
          <a:p>
            <a:pPr lvl="1" eaLnBrk="1" hangingPunct="1"/>
            <a:r>
              <a:rPr lang="ru-RU" altLang="ru-RU"/>
              <a:t>Глубина пула 50 документов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0029732-E175-4E54-A862-BB6606019B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D59A6D22-AFE8-463F-B026-D1769D4ECA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18488" cy="863600"/>
          </a:xfrm>
        </p:spPr>
        <p:txBody>
          <a:bodyPr/>
          <a:lstStyle/>
          <a:p>
            <a:pPr eaLnBrk="1" hangingPunct="1"/>
            <a:r>
              <a:rPr lang="ru-RU" altLang="ru-RU" sz="4000"/>
              <a:t>Эксперименты по оценке качества поиска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7BDCD409-3671-4F34-85C3-4DC2045897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288" y="1484313"/>
            <a:ext cx="8640762" cy="51133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/>
              <a:t>Кренфилдские  (</a:t>
            </a:r>
            <a:r>
              <a:rPr lang="en-US" altLang="ru-RU" sz="2800"/>
              <a:t>Cranfield) </a:t>
            </a:r>
            <a:r>
              <a:rPr lang="ru-RU" altLang="ru-RU" sz="2800"/>
              <a:t>эксперименты (1966)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ru-RU" sz="2800"/>
              <a:t>Text REtrieval Conference </a:t>
            </a:r>
            <a:r>
              <a:rPr lang="ru-RU" altLang="ru-RU" sz="2800"/>
              <a:t>(</a:t>
            </a:r>
            <a:r>
              <a:rPr lang="en-US" altLang="ru-RU" sz="2800"/>
              <a:t>TREC</a:t>
            </a:r>
            <a:r>
              <a:rPr lang="ru-RU" altLang="ru-RU" sz="2800"/>
              <a:t>) (1992)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Исследования основ оценки на базе </a:t>
            </a:r>
            <a:r>
              <a:rPr lang="en-US" altLang="ru-RU" sz="2800"/>
              <a:t>(TREC)</a:t>
            </a:r>
            <a:r>
              <a:rPr lang="ru-RU" altLang="ru-RU" sz="2800"/>
              <a:t> (1998-2001-…)</a:t>
            </a:r>
            <a:endParaRPr lang="en-US" altLang="ru-RU" sz="2800"/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NII Test Collection for IR System</a:t>
            </a:r>
            <a:r>
              <a:rPr lang="en-US" altLang="ru-RU" sz="2800"/>
              <a:t>s (NTCIR)</a:t>
            </a:r>
            <a:r>
              <a:rPr lang="ru-RU" altLang="ru-RU" sz="2800"/>
              <a:t> (1999)</a:t>
            </a:r>
            <a:endParaRPr lang="en-US" altLang="ru-RU" sz="2800"/>
          </a:p>
          <a:p>
            <a:pPr eaLnBrk="1" hangingPunct="1">
              <a:lnSpc>
                <a:spcPct val="90000"/>
              </a:lnSpc>
            </a:pPr>
            <a:r>
              <a:rPr lang="en-US" altLang="ru-RU" sz="2800"/>
              <a:t>Cross Language Evaluations Forum (CLEF)</a:t>
            </a:r>
            <a:r>
              <a:rPr lang="ru-RU" altLang="ru-RU" sz="2800"/>
              <a:t> (2000)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Российский семинар по оценке Методов Информационного Поиска (РОМИП)</a:t>
            </a:r>
            <a:r>
              <a:rPr lang="en-US" altLang="ru-RU" sz="2800"/>
              <a:t> </a:t>
            </a:r>
            <a:r>
              <a:rPr lang="ru-RU" altLang="ru-RU" sz="2800"/>
              <a:t>(2003)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47546B7-0572-4444-97AD-8EC0EC58AF0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7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>
            <a:extLst>
              <a:ext uri="{FF2B5EF4-FFF2-40B4-BE49-F238E27FC236}">
                <a16:creationId xmlns:a16="http://schemas.microsoft.com/office/drawing/2014/main" id="{CBEBE9D7-823C-450F-A29D-4EECD0F86CF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 sz="3600">
                <a:solidFill>
                  <a:schemeClr val="tx1"/>
                </a:solidFill>
              </a:rPr>
              <a:t>Текстовый поиск</a:t>
            </a:r>
          </a:p>
        </p:txBody>
      </p:sp>
      <p:sp>
        <p:nvSpPr>
          <p:cNvPr id="13315" name="Содержимое 2">
            <a:extLst>
              <a:ext uri="{FF2B5EF4-FFF2-40B4-BE49-F238E27FC236}">
                <a16:creationId xmlns:a16="http://schemas.microsoft.com/office/drawing/2014/main" id="{FEDA6E6B-5EFB-41F6-A098-62A366BD2A8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196975"/>
            <a:ext cx="8147050" cy="5327650"/>
          </a:xfrm>
        </p:spPr>
        <p:txBody>
          <a:bodyPr/>
          <a:lstStyle/>
          <a:p>
            <a:pPr eaLnBrk="1" hangingPunct="1"/>
            <a:r>
              <a:rPr lang="ru-RU" altLang="ru-RU" i="1"/>
              <a:t>Описание запроса – </a:t>
            </a:r>
            <a:r>
              <a:rPr lang="ru-RU" altLang="ru-RU"/>
              <a:t>понимание того, что искал пользователь и какие ответы ему полезны</a:t>
            </a:r>
          </a:p>
          <a:p>
            <a:pPr eaLnBrk="1" hangingPunct="1"/>
            <a:r>
              <a:rPr lang="ru-RU" altLang="ru-RU"/>
              <a:t>Типы ответов</a:t>
            </a:r>
          </a:p>
          <a:p>
            <a:pPr lvl="1" eaLnBrk="1" hangingPunct="1"/>
            <a:r>
              <a:rPr lang="ru-RU" altLang="ru-RU"/>
              <a:t>Идеальный ( дальше можно не искать)</a:t>
            </a:r>
          </a:p>
          <a:p>
            <a:pPr lvl="1" eaLnBrk="1" hangingPunct="1"/>
            <a:r>
              <a:rPr lang="ru-RU" altLang="ru-RU"/>
              <a:t>Релевантный+ ( полезная но не исчерпывающая информация, </a:t>
            </a:r>
            <a:r>
              <a:rPr lang="ru-RU" altLang="ru-RU" i="1"/>
              <a:t>один из многих)</a:t>
            </a:r>
            <a:endParaRPr lang="ru-RU" altLang="ru-RU"/>
          </a:p>
          <a:p>
            <a:pPr lvl="1" eaLnBrk="1" hangingPunct="1"/>
            <a:r>
              <a:rPr lang="ru-RU" altLang="ru-RU"/>
              <a:t>Релевантный- ( кусочки полезной информации,      	  не авторитетный источник)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BD69174-387F-4DDA-9940-BD68035FCA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4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>
            <a:extLst>
              <a:ext uri="{FF2B5EF4-FFF2-40B4-BE49-F238E27FC236}">
                <a16:creationId xmlns:a16="http://schemas.microsoft.com/office/drawing/2014/main" id="{57CE4EE4-9488-4990-92A6-15C424CA23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7991475" cy="720725"/>
          </a:xfrm>
        </p:spPr>
        <p:txBody>
          <a:bodyPr/>
          <a:lstStyle/>
          <a:p>
            <a:r>
              <a:rPr lang="ru-RU" altLang="ru-RU" sz="3200"/>
              <a:t>Губин, Морозов 2006: Влияние морфологии на поиск. Коллекция </a:t>
            </a:r>
            <a:r>
              <a:rPr lang="en-US" altLang="ru-RU" sz="3200"/>
              <a:t>Legal</a:t>
            </a:r>
            <a:endParaRPr lang="ru-RU" altLang="ru-RU" sz="3200"/>
          </a:p>
        </p:txBody>
      </p:sp>
      <p:pic>
        <p:nvPicPr>
          <p:cNvPr id="22531" name="Picture 5">
            <a:extLst>
              <a:ext uri="{FF2B5EF4-FFF2-40B4-BE49-F238E27FC236}">
                <a16:creationId xmlns:a16="http://schemas.microsoft.com/office/drawing/2014/main" id="{E17B16FA-BCC4-4397-B564-3D8E351655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85863"/>
            <a:ext cx="8424863" cy="541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9BC2E91-7CF2-4F9B-9BC2-2109C6B859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6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>
            <a:extLst>
              <a:ext uri="{FF2B5EF4-FFF2-40B4-BE49-F238E27FC236}">
                <a16:creationId xmlns:a16="http://schemas.microsoft.com/office/drawing/2014/main" id="{173A74E0-CA6B-4C3C-8468-E848DCE74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188" y="260350"/>
            <a:ext cx="8229600" cy="936625"/>
          </a:xfrm>
        </p:spPr>
        <p:txBody>
          <a:bodyPr/>
          <a:lstStyle/>
          <a:p>
            <a:r>
              <a:rPr lang="ru-RU" altLang="ru-RU" sz="3600"/>
              <a:t>Задача-1</a:t>
            </a:r>
          </a:p>
        </p:txBody>
      </p:sp>
      <p:sp>
        <p:nvSpPr>
          <p:cNvPr id="26627" name="Содержимое 2">
            <a:extLst>
              <a:ext uri="{FF2B5EF4-FFF2-40B4-BE49-F238E27FC236}">
                <a16:creationId xmlns:a16="http://schemas.microsoft.com/office/drawing/2014/main" id="{9998B2B2-EB60-494A-B587-6B5146E0BD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5" y="1357313"/>
            <a:ext cx="8429625" cy="5286375"/>
          </a:xfrm>
        </p:spPr>
        <p:txBody>
          <a:bodyPr/>
          <a:lstStyle/>
          <a:p>
            <a:r>
              <a:rPr lang="ru-RU" altLang="ru-RU" sz="2800"/>
              <a:t>Эксперт нашел 20 релевантных документов.</a:t>
            </a:r>
            <a:r>
              <a:rPr lang="en-US" altLang="ru-RU" sz="2800"/>
              <a:t> </a:t>
            </a:r>
            <a:r>
              <a:rPr lang="ru-RU" altLang="ru-RU" sz="2800"/>
              <a:t>Система нашла 4 документа в следующей последовательности релевантных и нерелевантных документов</a:t>
            </a:r>
            <a:r>
              <a:rPr lang="en-US" altLang="ru-RU" sz="2800"/>
              <a:t>:</a:t>
            </a:r>
            <a:r>
              <a:rPr lang="ru-RU" altLang="ru-RU" sz="2800"/>
              <a:t> </a:t>
            </a:r>
          </a:p>
          <a:p>
            <a:r>
              <a:rPr lang="en-US" altLang="ru-RU" sz="2800"/>
              <a:t>RNRNNRRNNNN</a:t>
            </a:r>
          </a:p>
          <a:p>
            <a:r>
              <a:rPr lang="ru-RU" altLang="ru-RU" sz="2800"/>
              <a:t>Какова средняя  точность поиска – </a:t>
            </a:r>
            <a:r>
              <a:rPr lang="en-US" altLang="ru-RU" sz="2800"/>
              <a:t>Average Precision</a:t>
            </a:r>
            <a:endParaRPr lang="ru-RU" altLang="ru-RU" sz="2800"/>
          </a:p>
          <a:p>
            <a:endParaRPr lang="ru-RU" altLang="ru-RU"/>
          </a:p>
          <a:p>
            <a:endParaRPr lang="ru-RU" altLang="ru-RU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>
            <a:extLst>
              <a:ext uri="{FF2B5EF4-FFF2-40B4-BE49-F238E27FC236}">
                <a16:creationId xmlns:a16="http://schemas.microsoft.com/office/drawing/2014/main" id="{7ABC30DA-43BF-4697-8D85-0D3439D92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/>
              <a:t>Задача-2</a:t>
            </a:r>
          </a:p>
        </p:txBody>
      </p:sp>
      <p:sp>
        <p:nvSpPr>
          <p:cNvPr id="27651" name="Содержимое 2">
            <a:extLst>
              <a:ext uri="{FF2B5EF4-FFF2-40B4-BE49-F238E27FC236}">
                <a16:creationId xmlns:a16="http://schemas.microsoft.com/office/drawing/2014/main" id="{2B3072D6-5190-43ED-B8E5-A79DACEF82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91513" cy="4997450"/>
          </a:xfrm>
        </p:spPr>
        <p:txBody>
          <a:bodyPr/>
          <a:lstStyle/>
          <a:p>
            <a:r>
              <a:rPr lang="ru-RU" altLang="ru-RU" sz="2400"/>
              <a:t>При разметке релевантных документов эксперты использовали шкалу от 0 (нерелевантные документы) до 4 баллов.</a:t>
            </a:r>
          </a:p>
          <a:p>
            <a:r>
              <a:rPr lang="ru-RU" altLang="ru-RU" sz="2400"/>
              <a:t>При тестировании систем выяснилось, что системы выдали следующие результаты поиска ответов на один и тот же запрос:</a:t>
            </a:r>
          </a:p>
          <a:p>
            <a:r>
              <a:rPr lang="ru-RU" altLang="ru-RU" sz="2400"/>
              <a:t> 	</a:t>
            </a:r>
            <a:r>
              <a:rPr lang="ru-RU" altLang="ru-RU" sz="2400" b="1"/>
              <a:t>Система 1</a:t>
            </a:r>
            <a:r>
              <a:rPr lang="ru-RU" altLang="ru-RU" sz="2400"/>
              <a:t>: 4, 2, 3, 1, 2, 0 (и далее 0)</a:t>
            </a:r>
          </a:p>
          <a:p>
            <a:r>
              <a:rPr lang="ru-RU" altLang="ru-RU" sz="2400"/>
              <a:t> 	</a:t>
            </a:r>
            <a:r>
              <a:rPr lang="ru-RU" altLang="ru-RU" sz="2400" b="1"/>
              <a:t>Система 2:</a:t>
            </a:r>
            <a:r>
              <a:rPr lang="ru-RU" altLang="ru-RU" sz="2400"/>
              <a:t> 3, 2, 4, 4, 4., далее 0.</a:t>
            </a:r>
          </a:p>
          <a:p>
            <a:r>
              <a:rPr lang="ru-RU" altLang="ru-RU" sz="2400"/>
              <a:t> </a:t>
            </a:r>
          </a:p>
          <a:p>
            <a:r>
              <a:rPr lang="ru-RU" altLang="ru-RU" sz="2400"/>
              <a:t>Какая система ищет лучше по мере NDCG.</a:t>
            </a:r>
          </a:p>
          <a:p>
            <a:endParaRPr lang="ru-RU" altLang="ru-RU"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A5EBF8BF-488A-4559-8F49-65302B8AB8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/>
              <a:t>Классическая </a:t>
            </a:r>
            <a:r>
              <a:rPr lang="en-US" altLang="ru-RU" sz="4000"/>
              <a:t>(Cranfield)</a:t>
            </a:r>
            <a:r>
              <a:rPr lang="ru-RU" altLang="ru-RU" sz="4000"/>
              <a:t> процедура оценки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73F5CC27-9886-45CE-82D8-911D0C715B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400"/>
              <a:t>Составим список запросов и ограничим коллекцию документов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/>
              <a:t>Для каждой пары запрос</a:t>
            </a:r>
            <a:r>
              <a:rPr lang="en-US" altLang="ru-RU" sz="2400"/>
              <a:t>/</a:t>
            </a:r>
            <a:r>
              <a:rPr lang="ru-RU" altLang="ru-RU" sz="2400"/>
              <a:t>документ выставим экспертную оценку «релевантности»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/>
              <a:t>Будем рассматривать ответ системы не как последовательность документов, а как множество/последовательность оценок релевантности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/>
              <a:t>На полученной последовательности</a:t>
            </a:r>
            <a:r>
              <a:rPr lang="en-US" altLang="ru-RU" sz="2400"/>
              <a:t>/</a:t>
            </a:r>
            <a:r>
              <a:rPr lang="ru-RU" altLang="ru-RU" sz="2400"/>
              <a:t>множестве оценок релевантности построим метрики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48D934A-59E5-46DA-9C65-88A39B1870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7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>
            <a:extLst>
              <a:ext uri="{FF2B5EF4-FFF2-40B4-BE49-F238E27FC236}">
                <a16:creationId xmlns:a16="http://schemas.microsoft.com/office/drawing/2014/main" id="{FF4AFB03-0AB6-4EC4-99E7-F78878AEBE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9400" y="-1035050"/>
            <a:ext cx="10972800" cy="855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4EF0FD6-56FC-4781-A67C-DD017D3FD2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2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894C6868-1752-4676-B066-D5D8945E86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/>
              <a:t>Оценка релевантности выдачи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14BAD7C5-1C0C-4A53-864B-F7742B16A3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Информационная потребность выражается запросом</a:t>
            </a:r>
          </a:p>
          <a:p>
            <a:pPr eaLnBrk="1" hangingPunct="1"/>
            <a:r>
              <a:rPr lang="ru-RU" altLang="ru-RU"/>
              <a:t>Релевантность оценивается по отношению к информационной потребности, а не к словам запроса</a:t>
            </a:r>
          </a:p>
          <a:p>
            <a:pPr eaLnBrk="1" hangingPunct="1"/>
            <a:r>
              <a:rPr lang="ru-RU" altLang="ru-RU"/>
              <a:t>Т.е. все слова запроса могут присутствовать в документе, а документ не релевантен 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E3F5910-B904-4B28-A774-E49F7DB573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E294C984-BF33-498D-91DF-F489563A5B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/>
              <a:t>Оценка булевского поиска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B095F4CB-C073-4290-9DC8-1791D75A52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/>
              <a:t>Булевский поиск – не имеет ранжирования (упорядочения)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/>
              <a:t>Поисковая система разделяет коллекцию на два множества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Выдано ответ на запрос – не выдано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Эксперты: релевантен – нерелевантен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/>
              <a:t>Меры качества: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Точность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Полнота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DC9CA3F-F8C9-4AB3-9ABB-902B37B64B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3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963</TotalTime>
  <Words>1203</Words>
  <Application>Microsoft Office PowerPoint</Application>
  <PresentationFormat>Экран (4:3)</PresentationFormat>
  <Paragraphs>218</Paragraphs>
  <Slides>53</Slides>
  <Notes>0</Notes>
  <HiddenSlides>0</HiddenSlides>
  <MMClips>50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53</vt:i4>
      </vt:variant>
    </vt:vector>
  </HeadingPairs>
  <TitlesOfParts>
    <vt:vector size="61" baseType="lpstr">
      <vt:lpstr>Arial</vt:lpstr>
      <vt:lpstr>Calibri</vt:lpstr>
      <vt:lpstr>Comic Sans MS</vt:lpstr>
      <vt:lpstr>Lucida Sans</vt:lpstr>
      <vt:lpstr>Оформление по умолчанию</vt:lpstr>
      <vt:lpstr>Equation</vt:lpstr>
      <vt:lpstr>Формула</vt:lpstr>
      <vt:lpstr>Диаграмма</vt:lpstr>
      <vt:lpstr>Оценка качества информационного поиска</vt:lpstr>
      <vt:lpstr>Мера качества информационного поиска</vt:lpstr>
      <vt:lpstr>Измерение удовлетворенности</vt:lpstr>
      <vt:lpstr>Презентация PowerPoint</vt:lpstr>
      <vt:lpstr>Эксперименты по оценке качества поиска</vt:lpstr>
      <vt:lpstr>Классическая (Cranfield) процедура оценки</vt:lpstr>
      <vt:lpstr>Презентация PowerPoint</vt:lpstr>
      <vt:lpstr>Оценка релевантности выдачи</vt:lpstr>
      <vt:lpstr>Оценка булевского поиска</vt:lpstr>
      <vt:lpstr>Оценка неранжированного поиска</vt:lpstr>
      <vt:lpstr>Презентация PowerPoint</vt:lpstr>
      <vt:lpstr>Полнота/Точность</vt:lpstr>
      <vt:lpstr>Комбинированная мера: F-мера</vt:lpstr>
      <vt:lpstr>Оценка ранжированных результатов</vt:lpstr>
      <vt:lpstr>Презентация PowerPoint</vt:lpstr>
      <vt:lpstr>Усреднение по запросам</vt:lpstr>
      <vt:lpstr>Презентация PowerPoint</vt:lpstr>
      <vt:lpstr>Интерполированная точность</vt:lpstr>
      <vt:lpstr>Интерполированная точность</vt:lpstr>
      <vt:lpstr>Презентация PowerPoint</vt:lpstr>
      <vt:lpstr>Презентация PowerPoint</vt:lpstr>
      <vt:lpstr>Результаты дорожки  Ромип-2008 Legal adhoc, pd35 </vt:lpstr>
      <vt:lpstr>Получение оценки качества  в виде чисел</vt:lpstr>
      <vt:lpstr>Интерполированная средняя точность- среднее арифметическое 11 значений полноты </vt:lpstr>
      <vt:lpstr>Mean Average Precision (MAP)</vt:lpstr>
      <vt:lpstr>Презентация PowerPoint</vt:lpstr>
      <vt:lpstr>Создание коллекций для тестирования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Trec-2018 tracks</vt:lpstr>
      <vt:lpstr>Презентация PowerPoint</vt:lpstr>
      <vt:lpstr>Презентация PowerPoint</vt:lpstr>
      <vt:lpstr>Презентация PowerPoint</vt:lpstr>
      <vt:lpstr>Пулинг vs. Полнота</vt:lpstr>
      <vt:lpstr>Презентация PowerPoint</vt:lpstr>
      <vt:lpstr>Презентация PowerPoint</vt:lpstr>
      <vt:lpstr>Презентация PowerPoint</vt:lpstr>
      <vt:lpstr>Сложности, связанные с пулингом</vt:lpstr>
      <vt:lpstr>Критика запросов TReC</vt:lpstr>
      <vt:lpstr>Оценка качества в поисковых машинах (Интернет)</vt:lpstr>
      <vt:lpstr>Шкалы оценок</vt:lpstr>
      <vt:lpstr>Оценка качества выдачи  по небинарным оценкам</vt:lpstr>
      <vt:lpstr>Оценки для не бинарного случая релевантности</vt:lpstr>
      <vt:lpstr>NDCG (Normalized Cumulative Discounted Gain)</vt:lpstr>
      <vt:lpstr>Метрика bpref</vt:lpstr>
      <vt:lpstr>Презентация PowerPoint</vt:lpstr>
      <vt:lpstr>РОМИП-2010: Текстовый поиск</vt:lpstr>
      <vt:lpstr>Текстовый поиск</vt:lpstr>
      <vt:lpstr>Губин, Морозов 2006: Влияние морфологии на поиск. Коллекция Legal</vt:lpstr>
      <vt:lpstr>Задача-1</vt:lpstr>
      <vt:lpstr>Задача-2</vt:lpstr>
    </vt:vector>
  </TitlesOfParts>
  <Company>CIR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6-1. Оценка качества информационного поиска</dc:title>
  <dc:creator>boris</dc:creator>
  <cp:lastModifiedBy>Наталья Лукашевич</cp:lastModifiedBy>
  <cp:revision>95</cp:revision>
  <dcterms:created xsi:type="dcterms:W3CDTF">2011-10-05T11:33:45Z</dcterms:created>
  <dcterms:modified xsi:type="dcterms:W3CDTF">2019-06-01T08:56:24Z</dcterms:modified>
</cp:coreProperties>
</file>