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286" r:id="rId3"/>
    <p:sldId id="330" r:id="rId4"/>
    <p:sldId id="331" r:id="rId5"/>
    <p:sldId id="332" r:id="rId6"/>
    <p:sldId id="358" r:id="rId7"/>
    <p:sldId id="359" r:id="rId8"/>
    <p:sldId id="360" r:id="rId9"/>
    <p:sldId id="361" r:id="rId10"/>
    <p:sldId id="362" r:id="rId11"/>
    <p:sldId id="335" r:id="rId12"/>
    <p:sldId id="290" r:id="rId13"/>
    <p:sldId id="294" r:id="rId14"/>
    <p:sldId id="288" r:id="rId15"/>
    <p:sldId id="289" r:id="rId16"/>
    <p:sldId id="291" r:id="rId17"/>
    <p:sldId id="363" r:id="rId18"/>
    <p:sldId id="293" r:id="rId19"/>
    <p:sldId id="364" r:id="rId20"/>
    <p:sldId id="365" r:id="rId21"/>
    <p:sldId id="366" r:id="rId22"/>
    <p:sldId id="352" r:id="rId23"/>
    <p:sldId id="277" r:id="rId24"/>
    <p:sldId id="279" r:id="rId25"/>
    <p:sldId id="300" r:id="rId26"/>
    <p:sldId id="334" r:id="rId27"/>
    <p:sldId id="260" r:id="rId28"/>
    <p:sldId id="354" r:id="rId29"/>
    <p:sldId id="310" r:id="rId30"/>
    <p:sldId id="311" r:id="rId31"/>
    <p:sldId id="312" r:id="rId32"/>
    <p:sldId id="313" r:id="rId33"/>
    <p:sldId id="340" r:id="rId34"/>
    <p:sldId id="367" r:id="rId35"/>
    <p:sldId id="296" r:id="rId36"/>
    <p:sldId id="298" r:id="rId37"/>
    <p:sldId id="356" r:id="rId38"/>
    <p:sldId id="316" r:id="rId39"/>
    <p:sldId id="349" r:id="rId40"/>
    <p:sldId id="350" r:id="rId41"/>
    <p:sldId id="318" r:id="rId42"/>
    <p:sldId id="321" r:id="rId43"/>
    <p:sldId id="324" r:id="rId44"/>
    <p:sldId id="325" r:id="rId45"/>
    <p:sldId id="368" r:id="rId46"/>
    <p:sldId id="371" r:id="rId47"/>
    <p:sldId id="369" r:id="rId48"/>
    <p:sldId id="370" r:id="rId49"/>
    <p:sldId id="372" r:id="rId50"/>
    <p:sldId id="341" r:id="rId5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5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20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6D318E38-FCC4-481A-91D6-D2330388CC6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1135B3F9-2C24-4D1E-8629-5E9AFE2ED13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252" name="Rectangle 4">
            <a:extLst>
              <a:ext uri="{FF2B5EF4-FFF2-40B4-BE49-F238E27FC236}">
                <a16:creationId xmlns:a16="http://schemas.microsoft.com/office/drawing/2014/main" id="{A8900811-6AE2-4B5D-BC2D-1D0C3D3A1E4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>
            <a:extLst>
              <a:ext uri="{FF2B5EF4-FFF2-40B4-BE49-F238E27FC236}">
                <a16:creationId xmlns:a16="http://schemas.microsoft.com/office/drawing/2014/main" id="{D35CD3A1-F252-454A-A42D-4F0A121A5F9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36870" name="Rectangle 6">
            <a:extLst>
              <a:ext uri="{FF2B5EF4-FFF2-40B4-BE49-F238E27FC236}">
                <a16:creationId xmlns:a16="http://schemas.microsoft.com/office/drawing/2014/main" id="{F036736C-9DF8-4CA0-AF5A-74CCB275770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71" name="Rectangle 7">
            <a:extLst>
              <a:ext uri="{FF2B5EF4-FFF2-40B4-BE49-F238E27FC236}">
                <a16:creationId xmlns:a16="http://schemas.microsoft.com/office/drawing/2014/main" id="{E1BB6636-C4C8-42DD-8668-255C49838A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DB09F0F-2B7C-4D6A-B2ED-DDF91566334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id="{809B00CC-1F05-43A0-BBE1-CE04200187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BDCA00-ECE2-4B6A-9E65-B03C3B7F0D1A}" type="slidenum">
              <a:rPr lang="ru-RU" altLang="ru-RU"/>
              <a:pPr>
                <a:spcBef>
                  <a:spcPct val="0"/>
                </a:spcBef>
              </a:pPr>
              <a:t>4</a:t>
            </a:fld>
            <a:endParaRPr lang="ru-RU" altLang="ru-RU"/>
          </a:p>
        </p:txBody>
      </p:sp>
      <p:sp>
        <p:nvSpPr>
          <p:cNvPr id="54275" name="Rectangle 2">
            <a:extLst>
              <a:ext uri="{FF2B5EF4-FFF2-40B4-BE49-F238E27FC236}">
                <a16:creationId xmlns:a16="http://schemas.microsoft.com/office/drawing/2014/main" id="{17E69DE0-9CAF-4B22-92BA-EF2C47C3AD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0C2095FA-7338-4652-807E-871FD1140A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buFontTx/>
              <a:buAutoNum type="arabicParenBoth"/>
            </a:pPr>
            <a:r>
              <a:rPr lang="ru-RU" altLang="ru-RU">
                <a:latin typeface="Arial" panose="020B0604020202020204" pitchFamily="34" charset="0"/>
              </a:rPr>
              <a:t> пробел не является однозначным граничным показателем</a:t>
            </a:r>
          </a:p>
          <a:p>
            <a:pPr marL="228600" indent="-228600" eaLnBrk="1" hangingPunct="1"/>
            <a:r>
              <a:rPr lang="ru-RU" altLang="ru-RU">
                <a:latin typeface="Arial" panose="020B0604020202020204" pitchFamily="34" charset="0"/>
              </a:rPr>
              <a:t>Gdybym był młodszy (Если бы я был моложе); Bardzobym tego pragnął (Я очень бы этого хотел), где </a:t>
            </a:r>
            <a:r>
              <a:rPr lang="en-US" altLang="ru-RU">
                <a:latin typeface="Arial" panose="020B0604020202020204" pitchFamily="34" charset="0"/>
              </a:rPr>
              <a:t>bym </a:t>
            </a:r>
            <a:r>
              <a:rPr lang="ru-RU" altLang="ru-RU">
                <a:latin typeface="Arial" panose="020B0604020202020204" pitchFamily="34" charset="0"/>
              </a:rPr>
              <a:t>=</a:t>
            </a:r>
            <a:r>
              <a:rPr lang="en-US" altLang="ru-RU">
                <a:latin typeface="Arial" panose="020B0604020202020204" pitchFamily="34" charset="0"/>
              </a:rPr>
              <a:t> “</a:t>
            </a:r>
            <a:r>
              <a:rPr lang="ru-RU" altLang="ru-RU">
                <a:latin typeface="Arial" panose="020B0604020202020204" pitchFamily="34" charset="0"/>
              </a:rPr>
              <a:t>бы" + 1 л.ед.ч. </a:t>
            </a:r>
          </a:p>
          <a:p>
            <a:pPr marL="228600" indent="-228600" eaLnBrk="1" hangingPunct="1">
              <a:buFontTx/>
              <a:buAutoNum type="arabicParenBoth" startAt="2"/>
            </a:pPr>
            <a:r>
              <a:rPr lang="ru-RU" altLang="ru-RU">
                <a:latin typeface="Arial" panose="020B0604020202020204" pitchFamily="34" charset="0"/>
              </a:rPr>
              <a:t>есть и другие показатели, которые конкурируют с пробелом в функции разделителя, причем так же неоднозначно</a:t>
            </a:r>
          </a:p>
          <a:p>
            <a:pPr marL="228600" indent="-228600" eaLnBrk="1" hangingPunct="1"/>
            <a:r>
              <a:rPr lang="ru-RU" altLang="ru-RU">
                <a:latin typeface="Arial" panose="020B0604020202020204" pitchFamily="34" charset="0"/>
              </a:rPr>
              <a:t>Универсальных решений нет; нужно систематизировать все возможные случаи и предусматривать их в алгоритмах. Хорошо, если удастся в базе данных, чтобы пользоваться единым алгоритмом…</a:t>
            </a:r>
          </a:p>
          <a:p>
            <a:pPr marL="228600" indent="-228600" eaLnBrk="1" hangingPunct="1"/>
            <a:r>
              <a:rPr lang="ru-RU" altLang="ru-RU">
                <a:latin typeface="Arial" panose="020B0604020202020204" pitchFamily="34" charset="0"/>
              </a:rPr>
              <a:t>В учебнике Леонтьевой приблизительно соответствует графематическому анализу. Графематический анализ включает также обработку точки, выделение оборотов, выделение кандидатов в имена собственные, а также операции, которые требуются только при обработке простейших текстовых файлов, не имеющих разметки, обычной в современных текстовых редакторах, – операции контроля абзацев и перечислений.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>
            <a:extLst>
              <a:ext uri="{FF2B5EF4-FFF2-40B4-BE49-F238E27FC236}">
                <a16:creationId xmlns:a16="http://schemas.microsoft.com/office/drawing/2014/main" id="{18F78C3B-C055-4D65-8140-5AAD83EEDF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F260D69-35CC-44E4-91EE-E3B6285F5F2F}" type="slidenum">
              <a:rPr lang="ru-RU" altLang="ru-RU"/>
              <a:pPr>
                <a:spcBef>
                  <a:spcPct val="0"/>
                </a:spcBef>
              </a:pPr>
              <a:t>31</a:t>
            </a:fld>
            <a:endParaRPr lang="ru-RU" altLang="ru-RU"/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B4711633-388E-45E2-B7D0-2D53A5708C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>
            <a:extLst>
              <a:ext uri="{FF2B5EF4-FFF2-40B4-BE49-F238E27FC236}">
                <a16:creationId xmlns:a16="http://schemas.microsoft.com/office/drawing/2014/main" id="{E9970F64-D05B-40D1-943B-F3DB4EBAE0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Нет опоры на готовый список префиксов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Количественные ограничения не дают разобрать </a:t>
            </a:r>
            <a:r>
              <a:rPr lang="ru-RU" altLang="ru-RU" i="1">
                <a:latin typeface="Arial" panose="020B0604020202020204" pitchFamily="34" charset="0"/>
              </a:rPr>
              <a:t>институционализировал</a:t>
            </a:r>
            <a:r>
              <a:rPr lang="ru-RU" altLang="ru-RU">
                <a:latin typeface="Arial" panose="020B0604020202020204" pitchFamily="34" charset="0"/>
              </a:rPr>
              <a:t> по аналогии с существительным </a:t>
            </a:r>
            <a:r>
              <a:rPr lang="ru-RU" altLang="ru-RU" i="1">
                <a:latin typeface="Arial" panose="020B0604020202020204" pitchFamily="34" charset="0"/>
              </a:rPr>
              <a:t>вал</a:t>
            </a:r>
            <a:r>
              <a:rPr lang="ru-RU" altLang="ru-RU">
                <a:latin typeface="Arial" panose="020B0604020202020204" pitchFamily="34" charset="0"/>
              </a:rPr>
              <a:t> (как </a:t>
            </a:r>
            <a:r>
              <a:rPr lang="ru-RU" altLang="ru-RU" i="1">
                <a:latin typeface="Arial" panose="020B0604020202020204" pitchFamily="34" charset="0"/>
              </a:rPr>
              <a:t>институционализиро</a:t>
            </a:r>
            <a:r>
              <a:rPr lang="ru-RU" altLang="ru-RU">
                <a:latin typeface="Arial" panose="020B0604020202020204" pitchFamily="34" charset="0"/>
              </a:rPr>
              <a:t>+</a:t>
            </a:r>
            <a:r>
              <a:rPr lang="ru-RU" altLang="ru-RU" i="1">
                <a:latin typeface="Arial" panose="020B0604020202020204" pitchFamily="34" charset="0"/>
              </a:rPr>
              <a:t>вал</a:t>
            </a:r>
            <a:r>
              <a:rPr lang="ru-RU" altLang="ru-RU">
                <a:latin typeface="Arial" panose="020B0604020202020204" pitchFamily="34" charset="0"/>
              </a:rPr>
              <a:t>). </a:t>
            </a:r>
            <a:r>
              <a:rPr lang="en-US" altLang="ru-RU">
                <a:latin typeface="Arial" panose="020B0604020202020204" pitchFamily="34" charset="0"/>
              </a:rPr>
              <a:t>[</a:t>
            </a:r>
            <a:r>
              <a:rPr lang="ru-RU" altLang="ru-RU">
                <a:latin typeface="Arial" panose="020B0604020202020204" pitchFamily="34" charset="0"/>
              </a:rPr>
              <a:t>Но и не дают разобрать </a:t>
            </a:r>
            <a:r>
              <a:rPr lang="ru-RU" altLang="ru-RU" i="1">
                <a:latin typeface="Arial" panose="020B0604020202020204" pitchFamily="34" charset="0"/>
              </a:rPr>
              <a:t>талассотерапия</a:t>
            </a:r>
            <a:r>
              <a:rPr lang="en-US" altLang="ru-RU">
                <a:latin typeface="Arial" panose="020B0604020202020204" pitchFamily="34" charset="0"/>
              </a:rPr>
              <a:t>]</a:t>
            </a:r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>
            <a:extLst>
              <a:ext uri="{FF2B5EF4-FFF2-40B4-BE49-F238E27FC236}">
                <a16:creationId xmlns:a16="http://schemas.microsoft.com/office/drawing/2014/main" id="{B50EA611-80D6-481B-9C36-A5EB64EA17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2274894-EAEF-43B2-8FCD-5DA74A47177A}" type="slidenum">
              <a:rPr lang="ru-RU" altLang="ru-RU"/>
              <a:pPr>
                <a:spcBef>
                  <a:spcPct val="0"/>
                </a:spcBef>
              </a:pPr>
              <a:t>32</a:t>
            </a:fld>
            <a:endParaRPr lang="ru-RU" altLang="ru-RU"/>
          </a:p>
        </p:txBody>
      </p:sp>
      <p:sp>
        <p:nvSpPr>
          <p:cNvPr id="64515" name="Rectangle 2">
            <a:extLst>
              <a:ext uri="{FF2B5EF4-FFF2-40B4-BE49-F238E27FC236}">
                <a16:creationId xmlns:a16="http://schemas.microsoft.com/office/drawing/2014/main" id="{C6ACE8AC-9A97-44B8-AFA4-888B2F1637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4516" name="Rectangle 3">
            <a:extLst>
              <a:ext uri="{FF2B5EF4-FFF2-40B4-BE49-F238E27FC236}">
                <a16:creationId xmlns:a16="http://schemas.microsoft.com/office/drawing/2014/main" id="{9B7AD4AD-C779-4885-AC55-7B8F1FC286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Внутренняя терминология АОТ: предсказание по «хвостам» (здесь: предсказание по концовке)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Расшифровка анкодов – см. файл rgramtab.tab (входит в комплект как </a:t>
            </a:r>
            <a:r>
              <a:rPr lang="en-US" altLang="ru-RU">
                <a:latin typeface="Arial" panose="020B0604020202020204" pitchFamily="34" charset="0"/>
              </a:rPr>
              <a:t>Morphology</a:t>
            </a:r>
            <a:r>
              <a:rPr lang="ru-RU" altLang="ru-RU">
                <a:latin typeface="Arial" panose="020B0604020202020204" pitchFamily="34" charset="0"/>
              </a:rPr>
              <a:t>, так и </a:t>
            </a:r>
            <a:r>
              <a:rPr lang="en-US" altLang="ru-RU">
                <a:latin typeface="Arial" panose="020B0604020202020204" pitchFamily="34" charset="0"/>
              </a:rPr>
              <a:t> Morphwizard</a:t>
            </a:r>
            <a:r>
              <a:rPr lang="ru-RU" altLang="ru-RU">
                <a:latin typeface="Arial" panose="020B0604020202020204" pitchFamily="34" charset="0"/>
              </a:rPr>
              <a:t>)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Возможности алгоритма для любой формы слова демонстрируются модулем </a:t>
            </a:r>
            <a:r>
              <a:rPr lang="en-US" altLang="ru-RU">
                <a:latin typeface="Arial" panose="020B0604020202020204" pitchFamily="34" charset="0"/>
              </a:rPr>
              <a:t>Morphology</a:t>
            </a:r>
            <a:r>
              <a:rPr lang="ru-RU" altLang="ru-RU">
                <a:latin typeface="Arial" panose="020B0604020202020204" pitchFamily="34" charset="0"/>
              </a:rPr>
              <a:t>.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Зависимость от количественных параметров </a:t>
            </a:r>
            <a:r>
              <a:rPr lang="en-US" altLang="ru-RU">
                <a:latin typeface="Arial" panose="020B0604020202020204" pitchFamily="34" charset="0"/>
              </a:rPr>
              <a:t>K, L</a:t>
            </a:r>
            <a:r>
              <a:rPr lang="ru-RU" altLang="ru-RU">
                <a:latin typeface="Arial" panose="020B0604020202020204" pitchFamily="34" charset="0"/>
              </a:rPr>
              <a:t> можно увидеть с помощью</a:t>
            </a:r>
            <a:r>
              <a:rPr lang="en-US" altLang="ru-RU">
                <a:latin typeface="Arial" panose="020B0604020202020204" pitchFamily="34" charset="0"/>
              </a:rPr>
              <a:t> </a:t>
            </a:r>
            <a:r>
              <a:rPr lang="ru-RU" altLang="ru-RU">
                <a:latin typeface="Arial" panose="020B0604020202020204" pitchFamily="34" charset="0"/>
              </a:rPr>
              <a:t>модуля </a:t>
            </a:r>
            <a:r>
              <a:rPr lang="en-US" altLang="ru-RU">
                <a:latin typeface="Arial" panose="020B0604020202020204" pitchFamily="34" charset="0"/>
              </a:rPr>
              <a:t>Morphwizard</a:t>
            </a:r>
            <a:r>
              <a:rPr lang="ru-RU" altLang="ru-RU">
                <a:latin typeface="Arial" panose="020B0604020202020204" pitchFamily="34" charset="0"/>
              </a:rPr>
              <a:t>, хотя: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Результат работы </a:t>
            </a:r>
            <a:r>
              <a:rPr lang="en-US" altLang="ru-RU">
                <a:latin typeface="Arial" panose="020B0604020202020204" pitchFamily="34" charset="0"/>
              </a:rPr>
              <a:t>Morphology – </a:t>
            </a:r>
            <a:r>
              <a:rPr lang="ru-RU" altLang="ru-RU">
                <a:latin typeface="Arial" panose="020B0604020202020204" pitchFamily="34" charset="0"/>
              </a:rPr>
              <a:t>гипотетические варианты морфологического анализа, результат работы </a:t>
            </a:r>
            <a:r>
              <a:rPr lang="en-US" altLang="ru-RU">
                <a:latin typeface="Arial" panose="020B0604020202020204" pitchFamily="34" charset="0"/>
              </a:rPr>
              <a:t>Morphwizard – </a:t>
            </a:r>
            <a:r>
              <a:rPr lang="ru-RU" altLang="ru-RU">
                <a:latin typeface="Arial" panose="020B0604020202020204" pitchFamily="34" charset="0"/>
              </a:rPr>
              <a:t>гипотетические варианты типизации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>
            <a:extLst>
              <a:ext uri="{FF2B5EF4-FFF2-40B4-BE49-F238E27FC236}">
                <a16:creationId xmlns:a16="http://schemas.microsoft.com/office/drawing/2014/main" id="{FFE240AB-1AB4-4C47-9372-0C8071F34E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0E15EB7-7BD3-4AA9-88AA-FD87302288CF}" type="slidenum">
              <a:rPr lang="ru-RU" altLang="ru-RU"/>
              <a:pPr>
                <a:spcBef>
                  <a:spcPct val="0"/>
                </a:spcBef>
              </a:pPr>
              <a:t>42</a:t>
            </a:fld>
            <a:endParaRPr lang="ru-RU" altLang="ru-RU"/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411C056B-F79B-4576-A2AF-E537E45A334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5540" name="Rectangle 3">
            <a:extLst>
              <a:ext uri="{FF2B5EF4-FFF2-40B4-BE49-F238E27FC236}">
                <a16:creationId xmlns:a16="http://schemas.microsoft.com/office/drawing/2014/main" id="{EF5C99B7-81F7-4C8C-B889-D41AD920D8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Наиболее содержательная часть – снятие неоднозначностей (исправление ошибок)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>
            <a:extLst>
              <a:ext uri="{FF2B5EF4-FFF2-40B4-BE49-F238E27FC236}">
                <a16:creationId xmlns:a16="http://schemas.microsoft.com/office/drawing/2014/main" id="{62B85141-12F0-4E78-B0A7-7FC8DDE0DE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F5973C8-2B7C-49D5-9289-6E389DC7A3D7}" type="slidenum">
              <a:rPr lang="ru-RU" altLang="ru-RU"/>
              <a:pPr>
                <a:spcBef>
                  <a:spcPct val="0"/>
                </a:spcBef>
              </a:pPr>
              <a:t>5</a:t>
            </a:fld>
            <a:endParaRPr lang="ru-RU" altLang="ru-RU"/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C557BF18-7C0E-4EBE-ADD6-4D7A07DD23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A5C897C7-E5B2-44CE-90F3-C30F3C580E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Японский текст: относительно развитая словоизменительная морфология позволяет комбинировать сегментацию текста на слова с морфологическим анализом: невозможность продолжения распознанной основы допустимыми для нее аффиксами сигнализирует о конце словоформы в тексте.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B0DA8C7D-BBB9-4777-AC9F-AD853FACA5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863C1BB-71E1-4022-AE67-36C17819FD20}" type="slidenum">
              <a:rPr lang="ru-RU" altLang="ru-RU"/>
              <a:pPr>
                <a:spcBef>
                  <a:spcPct val="0"/>
                </a:spcBef>
              </a:pPr>
              <a:t>13</a:t>
            </a:fld>
            <a:endParaRPr lang="ru-RU" altLang="ru-RU"/>
          </a:p>
        </p:txBody>
      </p:sp>
      <p:sp>
        <p:nvSpPr>
          <p:cNvPr id="56323" name="Rectangle 2">
            <a:extLst>
              <a:ext uri="{FF2B5EF4-FFF2-40B4-BE49-F238E27FC236}">
                <a16:creationId xmlns:a16="http://schemas.microsoft.com/office/drawing/2014/main" id="{D3A72D46-27E8-4032-91F4-36A7D89525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>
            <a:extLst>
              <a:ext uri="{FF2B5EF4-FFF2-40B4-BE49-F238E27FC236}">
                <a16:creationId xmlns:a16="http://schemas.microsoft.com/office/drawing/2014/main" id="{56E62AEF-310D-43B8-9730-DF540DE6D6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Аналитические формы здесь не учитываются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>
            <a:extLst>
              <a:ext uri="{FF2B5EF4-FFF2-40B4-BE49-F238E27FC236}">
                <a16:creationId xmlns:a16="http://schemas.microsoft.com/office/drawing/2014/main" id="{04AEB4DD-0D3C-419D-9776-80E0A7312A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628204F-ABA7-4FFB-8F4B-1153EE466C22}" type="slidenum">
              <a:rPr lang="ru-RU" altLang="ru-RU"/>
              <a:pPr>
                <a:spcBef>
                  <a:spcPct val="0"/>
                </a:spcBef>
              </a:pPr>
              <a:t>14</a:t>
            </a:fld>
            <a:endParaRPr lang="ru-RU" altLang="ru-RU"/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997CE352-7ECF-4EA7-805E-C8D27F32B2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>
            <a:extLst>
              <a:ext uri="{FF2B5EF4-FFF2-40B4-BE49-F238E27FC236}">
                <a16:creationId xmlns:a16="http://schemas.microsoft.com/office/drawing/2014/main" id="{92D85B8C-5203-4C7A-833C-4DD29F31A4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МОРФОЛОГИЧЕСКИЙ АНАЛИЗ устанавливает (направленные) связи между вариантами лексической единицы и ее инвариантом.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Идентификатор инварианта лексической единицы здесь условно записывается в фигурных скобках:</a:t>
            </a:r>
          </a:p>
          <a:p>
            <a:pPr eaLnBrk="1" hangingPunct="1"/>
            <a:r>
              <a:rPr lang="en-US" altLang="ru-RU">
                <a:latin typeface="Arial" panose="020B0604020202020204" pitchFamily="34" charset="0"/>
              </a:rPr>
              <a:t>{</a:t>
            </a:r>
            <a:r>
              <a:rPr lang="ru-RU" altLang="ru-RU">
                <a:latin typeface="Arial" panose="020B0604020202020204" pitchFamily="34" charset="0"/>
              </a:rPr>
              <a:t>исследовать</a:t>
            </a:r>
            <a:r>
              <a:rPr lang="en-US" altLang="ru-RU">
                <a:latin typeface="Arial" panose="020B0604020202020204" pitchFamily="34" charset="0"/>
              </a:rPr>
              <a:t>}</a:t>
            </a:r>
            <a:endParaRPr lang="ru-RU" altLang="ru-RU">
              <a:latin typeface="Arial" panose="020B0604020202020204" pitchFamily="34" charset="0"/>
            </a:endParaRP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_Варианты_лексической_единицы_ представляют собой комбинации: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инвариант + грамматическая форма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где грамматическая форма (=идентификатор варианта) представляет собой набор грамматических значений (что можно записать, например, как «</a:t>
            </a:r>
            <a:r>
              <a:rPr lang="ru-RU" altLang="ru-RU" sz="700">
                <a:latin typeface="Arial" panose="020B0604020202020204" pitchFamily="34" charset="0"/>
              </a:rPr>
              <a:t>Наст.+Ед.+2», «</a:t>
            </a:r>
            <a:r>
              <a:rPr lang="en-US" altLang="ru-RU" sz="700">
                <a:latin typeface="Arial" panose="020B0604020202020204" pitchFamily="34" charset="0"/>
              </a:rPr>
              <a:t>S</a:t>
            </a:r>
            <a:r>
              <a:rPr lang="ru-RU" altLang="ru-RU" sz="700">
                <a:latin typeface="Arial" panose="020B0604020202020204" pitchFamily="34" charset="0"/>
              </a:rPr>
              <a:t>.</a:t>
            </a:r>
            <a:r>
              <a:rPr lang="en-US" altLang="ru-RU" sz="700">
                <a:latin typeface="Arial" panose="020B0604020202020204" pitchFamily="34" charset="0"/>
              </a:rPr>
              <a:t>Pres.</a:t>
            </a:r>
            <a:r>
              <a:rPr lang="ru-RU" altLang="ru-RU" sz="700">
                <a:latin typeface="Arial" panose="020B0604020202020204" pitchFamily="34" charset="0"/>
              </a:rPr>
              <a:t>+ </a:t>
            </a:r>
            <a:r>
              <a:rPr lang="en-US" altLang="ru-RU" sz="700">
                <a:latin typeface="Arial" panose="020B0604020202020204" pitchFamily="34" charset="0"/>
              </a:rPr>
              <a:t>3sg, </a:t>
            </a:r>
            <a:r>
              <a:rPr lang="ru-RU" altLang="ru-RU" sz="700">
                <a:latin typeface="Arial" panose="020B0604020202020204" pitchFamily="34" charset="0"/>
              </a:rPr>
              <a:t>»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:a16="http://schemas.microsoft.com/office/drawing/2014/main" id="{8A759BCA-E054-4897-BEEE-17BA6A69E7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41C318E-7634-47CB-BBB7-6063094A4D8D}" type="slidenum">
              <a:rPr lang="ru-RU" altLang="ru-RU"/>
              <a:pPr>
                <a:spcBef>
                  <a:spcPct val="0"/>
                </a:spcBef>
              </a:pPr>
              <a:t>15</a:t>
            </a:fld>
            <a:endParaRPr lang="ru-RU" altLang="ru-RU"/>
          </a:p>
        </p:txBody>
      </p:sp>
      <p:sp>
        <p:nvSpPr>
          <p:cNvPr id="58371" name="Rectangle 2">
            <a:extLst>
              <a:ext uri="{FF2B5EF4-FFF2-40B4-BE49-F238E27FC236}">
                <a16:creationId xmlns:a16="http://schemas.microsoft.com/office/drawing/2014/main" id="{801E1E8B-9549-40D8-80D5-41B75FD122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>
            <a:extLst>
              <a:ext uri="{FF2B5EF4-FFF2-40B4-BE49-F238E27FC236}">
                <a16:creationId xmlns:a16="http://schemas.microsoft.com/office/drawing/2014/main" id="{D055EB82-FC5C-43AE-8D8E-6E88F17806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МОРФОЛОГИЧЕСКИЙ СИНТЕЗ устанавливает обратную связь: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от инварианта лексической единицы к ее вариантам.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>
            <a:extLst>
              <a:ext uri="{FF2B5EF4-FFF2-40B4-BE49-F238E27FC236}">
                <a16:creationId xmlns:a16="http://schemas.microsoft.com/office/drawing/2014/main" id="{C565C3F2-BBCD-4C79-87C9-237EA36132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FCAC100-3E30-4D19-9407-65AD680B3467}" type="slidenum">
              <a:rPr lang="ru-RU" altLang="ru-RU"/>
              <a:pPr>
                <a:spcBef>
                  <a:spcPct val="0"/>
                </a:spcBef>
              </a:pPr>
              <a:t>16</a:t>
            </a:fld>
            <a:endParaRPr lang="ru-RU" altLang="ru-RU"/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BA0932FC-F0D7-4A6A-AEEA-75713A1771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id="{C629AAC5-C2E9-488D-91C4-66322221DF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Упрощенные модификации анализа и синтеза.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Для анализа – лемматизация (синоним – нормализация, особ. в ИП)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Сфера применения – информационный поиск; поддержка входа в электронные словари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2E9D1AFD-20DF-47AE-96C6-177C5106CC7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29B1DE8-A227-4E6C-999E-1462180DFB1B}" type="slidenum">
              <a:rPr lang="ru-RU" altLang="ru-RU"/>
              <a:pPr>
                <a:spcBef>
                  <a:spcPct val="0"/>
                </a:spcBef>
              </a:pPr>
              <a:t>18</a:t>
            </a:fld>
            <a:endParaRPr lang="ru-RU" altLang="ru-RU"/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C7AB7A93-91C0-44A5-9AD7-A3D1B020BA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6D4B9005-4CD2-4B4A-820E-1B8B52D27C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«Бессловарный анализ» или «анализ по аналогии»?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Термин «бессловарный анализ» применим в ситуации полного отсутствия словаря лексических единиц, термин «анализ по аналогии» описывает анализ слов, которые не вошли в существующий словарь.</a:t>
            </a:r>
          </a:p>
          <a:p>
            <a:pPr eaLnBrk="1" hangingPunct="1"/>
            <a:endParaRPr lang="ru-RU" altLang="ru-RU">
              <a:latin typeface="Arial" panose="020B0604020202020204" pitchFamily="34" charset="0"/>
            </a:endParaRP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Пример анализа по аналогии (Н.Н.Леонтьева)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КРОВАТЬ – слово с парадигмой КРОВАТЬ, КРУЙ, КРУЙТЕ, КРУЮ .. (как ПИРОВАТЬ)</a:t>
            </a:r>
          </a:p>
          <a:p>
            <a:pPr eaLnBrk="1" hangingPunct="1"/>
            <a:endParaRPr lang="ru-RU" altLang="ru-RU">
              <a:latin typeface="Arial" panose="020B0604020202020204" pitchFamily="34" charset="0"/>
            </a:endParaRP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Методы </a:t>
            </a:r>
            <a:r>
              <a:rPr lang="en-US" altLang="ru-RU">
                <a:latin typeface="Arial" panose="020B0604020202020204" pitchFamily="34" charset="0"/>
              </a:rPr>
              <a:t>b) </a:t>
            </a:r>
            <a:r>
              <a:rPr lang="ru-RU" altLang="ru-RU">
                <a:latin typeface="Arial" panose="020B0604020202020204" pitchFamily="34" charset="0"/>
              </a:rPr>
              <a:t>(как бессловарный, так и по аналогии) позволяют выделять грамматические значения или леммы (начальные формы), но каждая лексема при этом идентифицируется как новая. Отсюда: нет перехода к последующим уровням обработки, которые опираются на лексические значения. Возможно переходить к обработке, опирающейся только на грамматические значения: (построение синтаксических схем предложения без включения лексических значений) </a:t>
            </a:r>
          </a:p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>
            <a:extLst>
              <a:ext uri="{FF2B5EF4-FFF2-40B4-BE49-F238E27FC236}">
                <a16:creationId xmlns:a16="http://schemas.microsoft.com/office/drawing/2014/main" id="{E57DEF1D-808C-420C-9361-E7370FB687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914FFDA-0F41-4CB7-BB98-FA293CB3A42D}" type="slidenum">
              <a:rPr lang="ru-RU" altLang="ru-RU"/>
              <a:pPr>
                <a:spcBef>
                  <a:spcPct val="0"/>
                </a:spcBef>
              </a:pPr>
              <a:t>26</a:t>
            </a:fld>
            <a:endParaRPr lang="ru-RU" altLang="ru-RU"/>
          </a:p>
        </p:txBody>
      </p:sp>
      <p:sp>
        <p:nvSpPr>
          <p:cNvPr id="61443" name="Rectangle 2">
            <a:extLst>
              <a:ext uri="{FF2B5EF4-FFF2-40B4-BE49-F238E27FC236}">
                <a16:creationId xmlns:a16="http://schemas.microsoft.com/office/drawing/2014/main" id="{85A2D94E-9F4A-4808-A40B-5DE08496C2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0B6492C7-56D5-4DAC-AA07-77E797AED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Сценарий типизации для русских прилагательных в начальной форме.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Обозначения типовых парадигм (морфологических типов) условные, через «ТП»+ номер.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Эталонные прилагательные, воплощающие парадигмы под номерами: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1-новый, 2-синий, длинношеий, 3-редкий, 4-свежий, 5-вьющийся, 6-куцый, 7-живой, 8-сухой, 20-папин, 21-дедов, зятев, 24-рыбий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Для выбора между ТП4 и ТП24, ТП2 и ТП24 необходима дополнительная информация, которую можно получить в диалоге с пользователем… 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За рамками этой процедуры остаются прилагательные (и местоименные прилагательные), относящиеся к закрытым (непополняемым новыми словами) парадигмам: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некий, этот, тот, один, сам, сей, весь, наш/ваш, кой/никой, мой/твой/свой, чей/ничей, фомин/ильин, господень</a:t>
            </a:r>
          </a:p>
          <a:p>
            <a:pPr eaLnBrk="1" hangingPunct="1"/>
            <a:endParaRPr lang="ru-RU" altLang="ru-RU">
              <a:latin typeface="Arial" panose="020B0604020202020204" pitchFamily="34" charset="0"/>
            </a:endParaRP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В общем случае на входе может быть не начальная форма, может быть неизвестна часть речи… (т.е. здесь – сценарий процедуры для узкой сферы применения). Тогда требуется «предсказание», т.е. морфологический анализ несловарного слова (что включает в себя в качестве побочного результата типизацию).</a:t>
            </a:r>
          </a:p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id="{180BFD43-F4C3-4658-8E88-786E0A4E7A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401B434-4013-4156-8193-D39AFB84CF9C}" type="slidenum">
              <a:rPr lang="ru-RU" altLang="ru-RU"/>
              <a:pPr>
                <a:spcBef>
                  <a:spcPct val="0"/>
                </a:spcBef>
              </a:pPr>
              <a:t>30</a:t>
            </a:fld>
            <a:endParaRPr lang="ru-RU" altLang="ru-RU"/>
          </a:p>
        </p:txBody>
      </p:sp>
      <p:sp>
        <p:nvSpPr>
          <p:cNvPr id="62467" name="Rectangle 2">
            <a:extLst>
              <a:ext uri="{FF2B5EF4-FFF2-40B4-BE49-F238E27FC236}">
                <a16:creationId xmlns:a16="http://schemas.microsoft.com/office/drawing/2014/main" id="{7FA480A8-7CAD-46A7-8CEB-2BCEDCDE87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68" name="Rectangle 3">
            <a:extLst>
              <a:ext uri="{FF2B5EF4-FFF2-40B4-BE49-F238E27FC236}">
                <a16:creationId xmlns:a16="http://schemas.microsoft.com/office/drawing/2014/main" id="{7953B213-A6F6-4A27-A124-489E84CB82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Внутренняя терминология АОТ: предсказание по «хвостам» (здесь: предсказание по концовке)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32CD103-C591-4A97-A9CA-C22822D8BA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575A151-CF61-40B7-A26E-55D7C2573E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135FDB1-385C-4AFA-8C2C-AE16B30E5A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C637FE-D774-433E-BC43-1328EC1D44B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7272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8CBBB23-BB84-47AA-A9BC-F348C8CEBB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AB69724-DCD0-4C4E-8FBE-3C9BBBCE58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3668EC6-4A04-4775-8566-C7CB405672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E9789D-E73B-4984-9F1D-6AA7781E0D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7465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B5BED81-2EBD-4331-B7EC-5A74636E49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2158C9C-11E0-4EB9-891D-1B210F7D9A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C8D0DE4-71B4-4E0A-A7BE-AEBE365205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404C9A-DDE6-4C2C-B2A5-83067A267E2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0342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3A714E6-8D7C-4C70-9456-EDE1B98781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89D320B-AD23-4FA8-8059-3D208C37CF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0840C0B-199C-4817-9B80-3BFEA5CFD0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25B1D8-4705-4209-9B5A-EF36541103F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96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2BB4460-503F-4BE5-969C-C76AB86A55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D667F22-C5B8-4C2A-8E3E-439D3E3767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D9E9785-0B82-4775-9912-31657A52F1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4B66B5-54BA-4095-89AA-E0264BB246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119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895F5EA-BFB6-4AA6-8739-53493A1BF5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85B9F0-C291-4C5A-BEE1-D3C585DE3B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BEF668-4C98-47D1-BBD9-C911FB573C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96AEB2-D948-4B10-864F-4A4BE281569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2142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A07D51-A953-40F7-87B7-FD69D8A957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BE8400-3B7D-4C46-9131-A129150AAA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DB86C3F-5A9A-4813-870E-CF6C582423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DD041B-6FD0-4BCD-80D5-A55BCA5F046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1833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8F1FDCA-5AAA-455A-AF84-C98255795D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2FA7CB0-9DD8-4018-8B4B-03A7D6DE85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790477A-B918-4229-8FB2-EA36359238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B11976-B9E8-4633-AB93-C6F947CA3B6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7372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7423347-0552-460E-84D2-8E7906F4A4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A6E9519-ADCC-41B6-AC7E-8EFCB9C1D0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740405C-924C-4BC8-A7B2-E4A368893A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1BF592-220A-434A-8CFE-230D6F0AD2A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9331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87374E6-9B03-4963-B81B-3A9A9D887C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88814BE-4E1A-4F16-A14D-A8FD0CF966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F24D0D9-B40E-49B0-A806-BD3558D1729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84A635-CBE3-4291-8E16-F566DCB0AFF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4807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128D5C-0810-46F6-92D6-023781349D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CF3BF6-BFF4-480B-8BCE-DC7DCA11F1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AA2C6A-01B8-4152-B9BA-9CE4B68CCF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1249B3-858F-41EF-8060-9D87E2D9D5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8727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C2513E-DDAC-4FFF-8D89-0BCE580336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B6FAD4-062F-40CD-9FF7-B48C61BA4B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F2FF20-D637-44D6-9FBB-326E276CB3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CDE4BD-3CCD-4DCB-AFA8-D389EDEE476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8618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753FF84-F76F-45FD-A889-62BACBD0A6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7799D9B-E952-47FE-83B9-B68E897B8D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B68FE59-3E54-4867-89A0-C57F6A2487E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025695E-21DB-412E-85C1-3BCA7A4962B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D43A843-ECB9-41C5-A27B-3BB95F7D62F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1929833E-33CC-45E3-B7A7-99268184D62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.png"/><Relationship Id="rId4" Type="http://schemas.openxmlformats.org/officeDocument/2006/relationships/hyperlink" Target="http://snowball.tartarus.org/algorithms/russian/stemmer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4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1.png"/><Relationship Id="rId4" Type="http://schemas.openxmlformats.org/officeDocument/2006/relationships/hyperlink" Target="http://www.aot.ru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miem.hse.ru/clschool/the_book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pymorphy2.readthedocs.org/en/latest/" TargetMode="External"/><Relationship Id="rId2" Type="http://schemas.openxmlformats.org/officeDocument/2006/relationships/hyperlink" Target="http://company.yandex.ru/technology/myste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8F7B1E56-D1A4-439D-A062-6BF0B3C7F46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42888" y="1785938"/>
            <a:ext cx="8401050" cy="1814512"/>
          </a:xfrm>
        </p:spPr>
        <p:txBody>
          <a:bodyPr/>
          <a:lstStyle/>
          <a:p>
            <a:pPr eaLnBrk="1" hangingPunct="1"/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Графематический и морфологический анализ текстов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D76EAB25-3E00-46C7-924B-EED22532266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022E1EF-6516-4C87-AEE7-F02CF4720B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0BB5C475-F123-4A08-9B72-B0D377F51F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>
                <a:solidFill>
                  <a:srgbClr val="7030A0"/>
                </a:solidFill>
                <a:latin typeface="Comic Sans MS" panose="030F0702030302020204" pitchFamily="66" charset="0"/>
              </a:rPr>
              <a:t>Практические решения</a:t>
            </a:r>
            <a:endParaRPr lang="de-DE" altLang="ru-RU" sz="360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C35EA6D5-3094-47F7-B9F7-04ACBFCDBF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Предложение должно содержать буквы</a:t>
            </a:r>
          </a:p>
          <a:p>
            <a:r>
              <a:rPr lang="ru-RU" altLang="ru-RU"/>
              <a:t>Предложение должно начинаться с заглавной буквы</a:t>
            </a:r>
          </a:p>
          <a:p>
            <a:r>
              <a:rPr lang="ru-RU" altLang="ru-RU"/>
              <a:t>Сокращения (из списка) требуют «особого внимания»</a:t>
            </a:r>
          </a:p>
          <a:p>
            <a:pPr lvl="1"/>
            <a:r>
              <a:rPr lang="ru-RU" altLang="ru-RU"/>
              <a:t>г., тыс., млн., ул …</a:t>
            </a:r>
          </a:p>
          <a:p>
            <a:r>
              <a:rPr lang="ru-RU" altLang="ru-RU"/>
              <a:t>Отдельные большие буквы: А.Б. Иванов </a:t>
            </a:r>
          </a:p>
          <a:p>
            <a:r>
              <a:rPr lang="ru-RU" altLang="ru-RU"/>
              <a:t>...</a:t>
            </a:r>
            <a:endParaRPr lang="de-DE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574C5FF-F206-4F4C-8956-6A363D7E8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D1E79F35-8320-4067-8B6F-00C0157452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647700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7030A0"/>
                </a:solidFill>
                <a:latin typeface="Comic Sans MS" panose="030F0702030302020204" pitchFamily="66" charset="0"/>
              </a:rPr>
              <a:t>Операции со словами</a:t>
            </a:r>
            <a:br>
              <a:rPr lang="ru-RU" altLang="ru-RU" sz="4000"/>
            </a:br>
            <a:endParaRPr lang="ru-RU" altLang="ru-RU" sz="4000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5DFFE8B3-C84A-4CB2-8C4D-76A9663AA4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 eaLnBrk="1" hangingPunct="1"/>
            <a:r>
              <a:rPr lang="ru-RU" altLang="ru-RU" sz="2400"/>
              <a:t>Словоизменение</a:t>
            </a:r>
          </a:p>
          <a:p>
            <a:pPr lvl="1" eaLnBrk="1" hangingPunct="1"/>
            <a:r>
              <a:rPr lang="ru-RU" altLang="ru-RU" sz="2400"/>
              <a:t>изменение одного и того же слова</a:t>
            </a:r>
          </a:p>
          <a:p>
            <a:pPr lvl="1" eaLnBrk="1" hangingPunct="1"/>
            <a:r>
              <a:rPr lang="ru-RU" altLang="ru-RU" sz="2400"/>
              <a:t>в основном есть регулярные правила в языке</a:t>
            </a:r>
          </a:p>
          <a:p>
            <a:pPr lvl="2" eaLnBrk="1" hangingPunct="1"/>
            <a:r>
              <a:rPr lang="ru-RU" altLang="ru-RU">
                <a:solidFill>
                  <a:srgbClr val="7030A0"/>
                </a:solidFill>
              </a:rPr>
              <a:t>Лесной, лесная, лесного…	</a:t>
            </a:r>
            <a:br>
              <a:rPr lang="ru-RU" altLang="ru-RU">
                <a:solidFill>
                  <a:srgbClr val="7030A0"/>
                </a:solidFill>
              </a:rPr>
            </a:br>
            <a:endParaRPr lang="en-US" altLang="ru-RU">
              <a:solidFill>
                <a:srgbClr val="7030A0"/>
              </a:solidFill>
            </a:endParaRPr>
          </a:p>
          <a:p>
            <a:pPr eaLnBrk="1" hangingPunct="1"/>
            <a:r>
              <a:rPr lang="ru-RU" altLang="ru-RU" sz="2400"/>
              <a:t>Словообразование</a:t>
            </a:r>
          </a:p>
          <a:p>
            <a:pPr lvl="1" eaLnBrk="1" hangingPunct="1"/>
            <a:r>
              <a:rPr lang="ru-RU" altLang="ru-RU" sz="2400"/>
              <a:t>образование новых слов</a:t>
            </a:r>
          </a:p>
          <a:p>
            <a:pPr lvl="2" eaLnBrk="1" hangingPunct="1"/>
            <a:r>
              <a:rPr lang="ru-RU" altLang="ru-RU">
                <a:solidFill>
                  <a:srgbClr val="7030A0"/>
                </a:solidFill>
              </a:rPr>
              <a:t>Лес, лесник, лесничество</a:t>
            </a:r>
            <a:r>
              <a:rPr lang="ru-RU" altLang="ru-RU"/>
              <a:t>…</a:t>
            </a:r>
          </a:p>
          <a:p>
            <a:pPr eaLnBrk="1" hangingPunct="1"/>
            <a:endParaRPr lang="ru-RU" altLang="ru-RU" sz="2400"/>
          </a:p>
          <a:p>
            <a:pPr eaLnBrk="1" hangingPunct="1"/>
            <a:r>
              <a:rPr lang="ru-RU" altLang="ru-RU" sz="2400"/>
              <a:t>В информационном поиске очень важно уметь определять формы одного и того же слова (словоизменение)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70269FB-B5ED-465E-92C7-B6F9598021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3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F9AE4610-7E3E-4248-BAAB-991F808126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002588" cy="836613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7030A0"/>
                </a:solidFill>
                <a:latin typeface="Comic Sans MS" panose="030F0702030302020204" pitchFamily="66" charset="0"/>
              </a:rPr>
              <a:t>Морфологический анализ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BE3E51F1-83BC-471E-9327-58B8FEDFB7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23850" y="1143000"/>
            <a:ext cx="8424863" cy="5381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400"/>
              <a:t>Морфологический анализ текста осуществляет приведение словоформ, встречающихся в тексте, к нормальному (словарному) виду и определяет морфологические характеристики словоформы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Нормальная форма (=словарная форма=лемма):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Существительные, прилагательные 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/>
              <a:t>им. падеж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/>
              <a:t>ед. число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/>
              <a:t>мужской род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Глагол: инфинитив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Упрощенная процедура: лемматизация (=восстановление нормальной формы)</a:t>
            </a:r>
          </a:p>
          <a:p>
            <a:pPr eaLnBrk="1" hangingPunct="1">
              <a:lnSpc>
                <a:spcPct val="90000"/>
              </a:lnSpc>
            </a:pPr>
            <a:endParaRPr lang="ru-RU" altLang="ru-RU" sz="2400"/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Обратная процедура: морфологический синтез</a:t>
            </a:r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A70B21F-C1AA-4A56-8FFC-647DCB0E2A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317C839F-2A83-4B91-8736-60861A815F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4313" y="188913"/>
            <a:ext cx="8643937" cy="1008062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7030A0"/>
                </a:solidFill>
                <a:latin typeface="Comic Sans MS" panose="030F0702030302020204" pitchFamily="66" charset="0"/>
              </a:rPr>
              <a:t>Морфологические характеристики словоформ русского языка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DE398A33-1AC3-426C-94EA-DDDAB4E4CA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1643063"/>
            <a:ext cx="8424862" cy="48815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Имя существительное: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/>
              <a:t>		6 падежей * 2 числа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Имя прилагательное: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/>
              <a:t>		6 падежей * 2 числа (в ед.ч. 3 рода)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/>
              <a:t>	 + 4 краткие формы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/>
              <a:t>	 + степени сравнения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Глагол: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/>
              <a:t>	(неопр.ф. + личные формы изъяв.накл. + повел.накл. + прич. + деепр.) * 2 вида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Неизменяемые части речи…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4279717-FA65-47CE-98ED-890AB284E4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2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259B90C-5499-4918-A700-6D9B6A9ABF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>
                <a:solidFill>
                  <a:srgbClr val="7030A0"/>
                </a:solidFill>
                <a:latin typeface="Comic Sans MS" panose="030F0702030302020204" pitchFamily="66" charset="0"/>
              </a:rPr>
              <a:t>Обработка словоформы:</a:t>
            </a:r>
            <a:br>
              <a:rPr lang="ru-RU" altLang="ru-RU" sz="3200">
                <a:solidFill>
                  <a:srgbClr val="7030A0"/>
                </a:solidFill>
                <a:latin typeface="Comic Sans MS" panose="030F0702030302020204" pitchFamily="66" charset="0"/>
              </a:rPr>
            </a:br>
            <a:r>
              <a:rPr lang="ru-RU" altLang="ru-RU" sz="3200">
                <a:solidFill>
                  <a:srgbClr val="7030A0"/>
                </a:solidFill>
                <a:latin typeface="Comic Sans MS" panose="030F0702030302020204" pitchFamily="66" charset="0"/>
              </a:rPr>
              <a:t>морфологический анализ</a:t>
            </a:r>
          </a:p>
        </p:txBody>
      </p:sp>
      <p:graphicFrame>
        <p:nvGraphicFramePr>
          <p:cNvPr id="48206" name="Group 78">
            <a:extLst>
              <a:ext uri="{FF2B5EF4-FFF2-40B4-BE49-F238E27FC236}">
                <a16:creationId xmlns:a16="http://schemas.microsoft.com/office/drawing/2014/main" id="{7B7FFA2A-7F90-4E81-B676-74E2EF38A8AB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539750" y="1557338"/>
          <a:ext cx="6318250" cy="5150024"/>
        </p:xfrm>
        <a:graphic>
          <a:graphicData uri="http://schemas.openxmlformats.org/drawingml/2006/table">
            <a:tbl>
              <a:tblPr/>
              <a:tblGrid>
                <a:gridCol w="1889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9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0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 </a:t>
                      </a:r>
                      <a:b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+Неопр.ф.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19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исследую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 </a:t>
                      </a:r>
                      <a:b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Наст., Буд. вр. + Ед.ч. + 1 л.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19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исследуешь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 </a:t>
                      </a:r>
                      <a:b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Наст., Буд. </a:t>
                      </a:r>
                      <a:r>
                        <a:rPr kumimoji="0" lang="ru-RU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вр</a:t>
                      </a: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+ Ед.ч. + 2 л.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19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исследует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 </a:t>
                      </a:r>
                      <a:b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Наст., Буд. </a:t>
                      </a:r>
                      <a:r>
                        <a:rPr kumimoji="0" lang="ru-RU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вр</a:t>
                      </a: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+ Ед.ч. + 3 л.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0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исследовал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 </a:t>
                      </a:r>
                      <a:b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Прош. вр. + Ед.ч. + М р.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0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исследовала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 </a:t>
                      </a:r>
                      <a:b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Прош. </a:t>
                      </a:r>
                      <a:r>
                        <a:rPr kumimoji="0" lang="ru-RU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вр</a:t>
                      </a: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+ Ед.ч. + Ж р.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4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9" marB="45699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520BF68-4FC8-4A65-8758-EBCB0E1A74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3F196DCA-D469-4DDF-AD45-C50B126F45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>
                <a:solidFill>
                  <a:srgbClr val="7030A0"/>
                </a:solidFill>
                <a:latin typeface="Comic Sans MS" panose="030F0702030302020204" pitchFamily="66" charset="0"/>
              </a:rPr>
              <a:t>Порождение словоформы:</a:t>
            </a:r>
            <a:br>
              <a:rPr lang="ru-RU" altLang="ru-RU" sz="3200">
                <a:solidFill>
                  <a:srgbClr val="7030A0"/>
                </a:solidFill>
                <a:latin typeface="Comic Sans MS" panose="030F0702030302020204" pitchFamily="66" charset="0"/>
              </a:rPr>
            </a:br>
            <a:r>
              <a:rPr lang="ru-RU" altLang="ru-RU" sz="3200">
                <a:solidFill>
                  <a:srgbClr val="7030A0"/>
                </a:solidFill>
                <a:latin typeface="Comic Sans MS" panose="030F0702030302020204" pitchFamily="66" charset="0"/>
              </a:rPr>
              <a:t>морфологический синтез</a:t>
            </a:r>
          </a:p>
        </p:txBody>
      </p:sp>
      <p:graphicFrame>
        <p:nvGraphicFramePr>
          <p:cNvPr id="50179" name="Group 3">
            <a:extLst>
              <a:ext uri="{FF2B5EF4-FFF2-40B4-BE49-F238E27FC236}">
                <a16:creationId xmlns:a16="http://schemas.microsoft.com/office/drawing/2014/main" id="{8A93616D-9A19-4575-88D4-9C3ACD8B039E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285750" y="1616075"/>
          <a:ext cx="8501063" cy="4425974"/>
        </p:xfrm>
        <a:graphic>
          <a:graphicData uri="http://schemas.openxmlformats.org/drawingml/2006/table">
            <a:tbl>
              <a:tblPr/>
              <a:tblGrid>
                <a:gridCol w="4494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66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1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</a:t>
                      </a: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Неопр.ф.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</a:t>
                      </a: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Наст. </a:t>
                      </a:r>
                      <a:r>
                        <a:rPr kumimoji="0" lang="ru-RU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вр</a:t>
                      </a: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+ Ед.ч. + 1 л.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исследую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86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</a:t>
                      </a: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Наст. </a:t>
                      </a:r>
                      <a:r>
                        <a:rPr kumimoji="0" lang="ru-RU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вр</a:t>
                      </a: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+ Ед.ч. + 2 л.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исследуешь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86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</a:t>
                      </a: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Наст. </a:t>
                      </a:r>
                      <a:r>
                        <a:rPr kumimoji="0" lang="ru-RU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вр</a:t>
                      </a: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+ Ед.ч. + 3 л.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исследует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1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51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</a:t>
                      </a: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Буд. вр. + Ед.ч. + 1 л.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исследую, буду исследовать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1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</a:t>
                      </a: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Буд. вр. + Ед.ч. + 2 л.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исследуешь , будешь исследовать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</a:t>
                      </a: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Буд. вр. + Ед.ч. + 3 л.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исследует, будет исследовать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</a:t>
                      </a: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Прош. вр. + Ед.ч. + М р.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исследовал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02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</a:t>
                      </a: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Прош. вр. + Ед.ч. + Ж р.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исследовала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51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marT="43032" marB="43032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621C355-5846-49FD-A61D-806D9FFEC9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764E9F42-F88F-4018-AADA-2DA8BC060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rgbClr val="7030A0"/>
                </a:solidFill>
                <a:latin typeface="Comic Sans MS" panose="030F0702030302020204" pitchFamily="66" charset="0"/>
              </a:rPr>
              <a:t>Морфологический анализ и лемматизация</a:t>
            </a:r>
          </a:p>
        </p:txBody>
      </p:sp>
      <p:graphicFrame>
        <p:nvGraphicFramePr>
          <p:cNvPr id="53251" name="Group 3">
            <a:extLst>
              <a:ext uri="{FF2B5EF4-FFF2-40B4-BE49-F238E27FC236}">
                <a16:creationId xmlns:a16="http://schemas.microsoft.com/office/drawing/2014/main" id="{BC571275-A9B6-470D-BF94-DDD5C5A8B9BB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457200" y="1428750"/>
          <a:ext cx="4038600" cy="5364304"/>
        </p:xfrm>
        <a:graphic>
          <a:graphicData uri="http://schemas.openxmlformats.org/drawingml/2006/table">
            <a:tbl>
              <a:tblPr/>
              <a:tblGrid>
                <a:gridCol w="15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4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9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 </a:t>
                      </a:r>
                      <a:b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+Неопр.ф.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исследую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 </a:t>
                      </a:r>
                      <a:b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Наст., Буд. вр. + Ед.ч. + 1 л.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исследуешь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 </a:t>
                      </a:r>
                      <a:b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Наст., Буд. вр. + Ед.ч. + 2 л.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исследует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 </a:t>
                      </a:r>
                      <a:b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Наст., Буд. вр. + Ед.ч. + 3 л.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2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исследовал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 </a:t>
                      </a:r>
                      <a:b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Прош. вр. + Ед.ч. + М р.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2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исследовала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+ </a:t>
                      </a:r>
                      <a:b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 Прош. вр. + Ед.ч. + Ж р.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5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53280" name="Group 32">
            <a:extLst>
              <a:ext uri="{FF2B5EF4-FFF2-40B4-BE49-F238E27FC236}">
                <a16:creationId xmlns:a16="http://schemas.microsoft.com/office/drawing/2014/main" id="{2A125F80-9791-4599-837F-66D0355296C2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4643438" y="1500188"/>
          <a:ext cx="4038600" cy="5315248"/>
        </p:xfrm>
        <a:graphic>
          <a:graphicData uri="http://schemas.openxmlformats.org/drawingml/2006/table">
            <a:tbl>
              <a:tblPr/>
              <a:tblGrid>
                <a:gridCol w="15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4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77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 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77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исследую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03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исследуешь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03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исследует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2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77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исследовал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203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исследовала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{</a:t>
                      </a: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исследовать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}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52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…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1" marB="45691" horzOverflow="overflow">
                    <a:lnL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3E5912C-94E7-4E5E-87BF-8E221F4322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>
            <a:extLst>
              <a:ext uri="{FF2B5EF4-FFF2-40B4-BE49-F238E27FC236}">
                <a16:creationId xmlns:a16="http://schemas.microsoft.com/office/drawing/2014/main" id="{D9DAC3DA-2F48-4D42-966A-565D96AA9E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>
                <a:solidFill>
                  <a:srgbClr val="7030A0"/>
                </a:solidFill>
                <a:latin typeface="Comic Sans MS" panose="030F0702030302020204" pitchFamily="66" charset="0"/>
              </a:rPr>
              <a:t>Точнее: типы морфологического анализа</a:t>
            </a:r>
          </a:p>
        </p:txBody>
      </p:sp>
      <p:sp>
        <p:nvSpPr>
          <p:cNvPr id="18435" name="Содержимое 2">
            <a:extLst>
              <a:ext uri="{FF2B5EF4-FFF2-40B4-BE49-F238E27FC236}">
                <a16:creationId xmlns:a16="http://schemas.microsoft.com/office/drawing/2014/main" id="{A7428C66-9B87-4426-97E2-AFB286E31F2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972050"/>
          </a:xfrm>
        </p:spPr>
        <p:txBody>
          <a:bodyPr/>
          <a:lstStyle/>
          <a:p>
            <a:r>
              <a:rPr lang="ru-RU" altLang="ru-RU" dirty="0" err="1"/>
              <a:t>Лемматизация</a:t>
            </a:r>
            <a:r>
              <a:rPr lang="ru-RU" altLang="ru-RU" dirty="0"/>
              <a:t> – приведение к нормальной форме</a:t>
            </a:r>
          </a:p>
          <a:p>
            <a:pPr lvl="1"/>
            <a:r>
              <a:rPr lang="ru-RU" altLang="ru-RU" dirty="0"/>
              <a:t>Лесной, лесного, лесному-</a:t>
            </a:r>
            <a:r>
              <a:rPr lang="en-US" altLang="ru-RU" dirty="0"/>
              <a:t>&gt;</a:t>
            </a:r>
            <a:r>
              <a:rPr lang="ru-RU" altLang="ru-RU" dirty="0"/>
              <a:t>лесной</a:t>
            </a:r>
          </a:p>
          <a:p>
            <a:pPr lvl="1"/>
            <a:r>
              <a:rPr lang="ru-RU" altLang="ru-RU" dirty="0"/>
              <a:t>	леса -</a:t>
            </a:r>
            <a:r>
              <a:rPr lang="en-US" altLang="ru-RU" dirty="0"/>
              <a:t>&gt; </a:t>
            </a:r>
            <a:r>
              <a:rPr lang="ru-RU" altLang="ru-RU" dirty="0"/>
              <a:t>лес</a:t>
            </a:r>
          </a:p>
          <a:p>
            <a:pPr lvl="1"/>
            <a:r>
              <a:rPr lang="ru-RU" altLang="ru-RU" dirty="0"/>
              <a:t>Танцующая -</a:t>
            </a:r>
            <a:r>
              <a:rPr lang="en-US" altLang="ru-RU" dirty="0"/>
              <a:t>&gt; </a:t>
            </a:r>
            <a:r>
              <a:rPr lang="ru-RU" altLang="ru-RU" dirty="0"/>
              <a:t>танцевать</a:t>
            </a:r>
          </a:p>
          <a:p>
            <a:r>
              <a:rPr lang="ru-RU" altLang="ru-RU" dirty="0" err="1"/>
              <a:t>Стемминг</a:t>
            </a:r>
            <a:r>
              <a:rPr lang="ru-RU" altLang="ru-RU" dirty="0"/>
              <a:t> –выделение  </a:t>
            </a:r>
            <a:r>
              <a:rPr lang="ru-RU" altLang="ru-RU" dirty="0" err="1"/>
              <a:t>псевдоосновы</a:t>
            </a:r>
            <a:endParaRPr lang="ru-RU" altLang="ru-RU" dirty="0"/>
          </a:p>
          <a:p>
            <a:pPr lvl="1"/>
            <a:r>
              <a:rPr lang="ru-RU" altLang="ru-RU" dirty="0"/>
              <a:t>Лесной, лесного, лес, лесистый -</a:t>
            </a:r>
            <a:r>
              <a:rPr lang="en-US" altLang="ru-RU" dirty="0"/>
              <a:t>&gt; </a:t>
            </a:r>
            <a:r>
              <a:rPr lang="ru-RU" altLang="ru-RU" dirty="0"/>
              <a:t>лес</a:t>
            </a:r>
          </a:p>
          <a:p>
            <a:pPr lvl="1"/>
            <a:r>
              <a:rPr lang="ru-RU" altLang="ru-RU" dirty="0"/>
              <a:t>Система, системный, систематизировать-</a:t>
            </a:r>
            <a:r>
              <a:rPr lang="en-US" altLang="ru-RU" dirty="0"/>
              <a:t>&gt;</a:t>
            </a:r>
          </a:p>
          <a:p>
            <a:pPr lvl="1"/>
            <a:r>
              <a:rPr lang="ru-RU" altLang="ru-RU" dirty="0"/>
              <a:t>систем</a:t>
            </a:r>
          </a:p>
          <a:p>
            <a:endParaRPr lang="ru-RU" altLang="ru-RU" dirty="0"/>
          </a:p>
          <a:p>
            <a:endParaRPr lang="ru-RU" altLang="ru-RU" dirty="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8F95DD5-E90D-441E-9815-B0C8513ED2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418CE505-3512-4DF5-AF84-3AA5169BC9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>
                <a:solidFill>
                  <a:srgbClr val="7030A0"/>
                </a:solidFill>
                <a:latin typeface="Comic Sans MS" panose="030F0702030302020204" pitchFamily="66" charset="0"/>
              </a:rPr>
              <a:t>Методы морфологического анализа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454035DD-6CA6-48AF-A450-5F072E97A2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57313"/>
            <a:ext cx="8329613" cy="5143500"/>
          </a:xfrm>
        </p:spPr>
        <p:txBody>
          <a:bodyPr/>
          <a:lstStyle/>
          <a:p>
            <a:pPr marL="609600" indent="-609600" eaLnBrk="1" hangingPunct="1">
              <a:buFontTx/>
              <a:buAutoNum type="alphaLcParenR"/>
            </a:pPr>
            <a:r>
              <a:rPr lang="ru-RU" altLang="ru-RU"/>
              <a:t>словарный</a:t>
            </a:r>
          </a:p>
          <a:p>
            <a:pPr marL="990600" lvl="1" indent="-533400" eaLnBrk="1" hangingPunct="1"/>
            <a:r>
              <a:rPr lang="ru-RU" altLang="ru-RU"/>
              <a:t>со словарем словоформ</a:t>
            </a:r>
          </a:p>
          <a:p>
            <a:pPr marL="1390650" lvl="2" indent="-533400" eaLnBrk="1" hangingPunct="1"/>
            <a:r>
              <a:rPr lang="ru-RU" altLang="ru-RU"/>
              <a:t>Каждой словоформе поставлена в соответствие основа или лемма</a:t>
            </a:r>
          </a:p>
          <a:p>
            <a:pPr marL="990600" lvl="1" indent="-533400" eaLnBrk="1" hangingPunct="1"/>
            <a:r>
              <a:rPr lang="ru-RU" altLang="ru-RU"/>
              <a:t>со словарем основ</a:t>
            </a:r>
          </a:p>
          <a:p>
            <a:pPr marL="990600" lvl="1" indent="-533400" eaLnBrk="1" hangingPunct="1"/>
            <a:endParaRPr lang="ru-RU" altLang="ru-RU"/>
          </a:p>
          <a:p>
            <a:pPr marL="609600" indent="-609600" eaLnBrk="1" hangingPunct="1">
              <a:buFontTx/>
              <a:buAutoNum type="alphaLcParenR" startAt="2"/>
            </a:pPr>
            <a:r>
              <a:rPr lang="ru-RU" altLang="ru-RU"/>
              <a:t>бессловарный (фактически – со словарем псевдоокончаний)</a:t>
            </a:r>
          </a:p>
          <a:p>
            <a:pPr marL="609600" indent="-609600" eaLnBrk="1" hangingPunct="1">
              <a:buFontTx/>
              <a:buNone/>
            </a:pPr>
            <a:r>
              <a:rPr lang="ru-RU" altLang="ru-RU"/>
              <a:t>	+ анализ по аналогии («предсказание»)</a:t>
            </a:r>
          </a:p>
          <a:p>
            <a:pPr marL="609600" indent="-609600" eaLnBrk="1" hangingPunct="1">
              <a:buFontTx/>
              <a:buNone/>
            </a:pPr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47B0789-AAA7-4424-9011-431EF5ECA3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7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>
            <a:extLst>
              <a:ext uri="{FF2B5EF4-FFF2-40B4-BE49-F238E27FC236}">
                <a16:creationId xmlns:a16="http://schemas.microsoft.com/office/drawing/2014/main" id="{8D980237-E57E-4353-A657-63D875BBA2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>
                <a:solidFill>
                  <a:srgbClr val="7030A0"/>
                </a:solidFill>
                <a:latin typeface="Comic Sans MS" panose="030F0702030302020204" pitchFamily="66" charset="0"/>
              </a:rPr>
              <a:t>Стемминг: </a:t>
            </a:r>
            <a:br>
              <a:rPr lang="ru-RU" altLang="ru-RU" sz="3600">
                <a:solidFill>
                  <a:srgbClr val="7030A0"/>
                </a:solidFill>
                <a:latin typeface="Comic Sans MS" panose="030F0702030302020204" pitchFamily="66" charset="0"/>
              </a:rPr>
            </a:br>
            <a:r>
              <a:rPr lang="ru-RU" altLang="ru-RU" sz="3600">
                <a:solidFill>
                  <a:srgbClr val="7030A0"/>
                </a:solidFill>
                <a:latin typeface="Comic Sans MS" panose="030F0702030302020204" pitchFamily="66" charset="0"/>
              </a:rPr>
              <a:t>Алгоритм Портера </a:t>
            </a:r>
            <a:r>
              <a:rPr lang="en-US" altLang="ru-RU" sz="3600">
                <a:solidFill>
                  <a:srgbClr val="7030A0"/>
                </a:solidFill>
                <a:latin typeface="Comic Sans MS" panose="030F0702030302020204" pitchFamily="66" charset="0"/>
              </a:rPr>
              <a:t>Snowball</a:t>
            </a:r>
            <a:endParaRPr lang="ru-RU" altLang="ru-RU" sz="360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20483" name="Содержимое 2">
            <a:extLst>
              <a:ext uri="{FF2B5EF4-FFF2-40B4-BE49-F238E27FC236}">
                <a16:creationId xmlns:a16="http://schemas.microsoft.com/office/drawing/2014/main" id="{3AD579AA-7FCA-4D07-8A19-458C370156A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428750"/>
            <a:ext cx="8229600" cy="4697413"/>
          </a:xfrm>
        </p:spPr>
        <p:txBody>
          <a:bodyPr/>
          <a:lstStyle/>
          <a:p>
            <a:r>
              <a:rPr lang="en-US" altLang="ru-RU">
                <a:hlinkClick r:id="rId4"/>
              </a:rPr>
              <a:t>http://snowball.tartarus.org/algorithms/russian/stemmer.html</a:t>
            </a:r>
            <a:endParaRPr lang="en-US" altLang="ru-RU"/>
          </a:p>
          <a:p>
            <a:r>
              <a:rPr lang="ru-RU" altLang="ru-RU"/>
              <a:t>Список служебных слов</a:t>
            </a:r>
          </a:p>
          <a:p>
            <a:pPr lvl="1"/>
            <a:r>
              <a:rPr lang="ru-RU" altLang="ru-RU"/>
              <a:t>Союзы, предлоги, наречия, частицы</a:t>
            </a:r>
          </a:p>
          <a:p>
            <a:r>
              <a:rPr lang="ru-RU" altLang="ru-RU"/>
              <a:t>Для остальных слов отделяются псевдоокончания</a:t>
            </a:r>
          </a:p>
          <a:p>
            <a:r>
              <a:rPr lang="ru-RU" altLang="ru-RU"/>
              <a:t>Стеммеры были созданы для распространенных индоевропейских языков</a:t>
            </a:r>
          </a:p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2DCDF20-868E-40ED-99DF-BD01ED5C0F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CB3FDAD-AA4D-4C29-9DEB-700B4C2E8E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75613" cy="777875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7030A0"/>
                </a:solidFill>
                <a:latin typeface="Comic Sans MS" panose="030F0702030302020204" pitchFamily="66" charset="0"/>
              </a:rPr>
              <a:t>Графематический анализ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715EECFC-4045-4FE6-99C5-C41126ADDC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8218487" cy="4929188"/>
          </a:xfrm>
        </p:spPr>
        <p:txBody>
          <a:bodyPr/>
          <a:lstStyle/>
          <a:p>
            <a:pPr eaLnBrk="1" hangingPunct="1"/>
            <a:r>
              <a:rPr lang="ru-RU" altLang="ru-RU" sz="2800" dirty="0"/>
              <a:t>Разделение текста на слова, разделители</a:t>
            </a:r>
          </a:p>
          <a:p>
            <a:pPr eaLnBrk="1" hangingPunct="1"/>
            <a:r>
              <a:rPr lang="ru-RU" altLang="ru-RU" sz="2800" dirty="0"/>
              <a:t>Выделение устойчивых оборотов, не имеющих словоизменительных вариантов</a:t>
            </a:r>
          </a:p>
          <a:p>
            <a:pPr eaLnBrk="1" hangingPunct="1"/>
            <a:r>
              <a:rPr lang="ru-RU" altLang="ru-RU" sz="2800" dirty="0"/>
              <a:t>Выделение предложений</a:t>
            </a:r>
          </a:p>
          <a:p>
            <a:pPr eaLnBrk="1" hangingPunct="1"/>
            <a:r>
              <a:rPr lang="ru-RU" altLang="ru-RU" sz="2800" dirty="0"/>
              <a:t>Выделение абзацев</a:t>
            </a:r>
          </a:p>
          <a:p>
            <a:pPr eaLnBrk="1" hangingPunct="1"/>
            <a:r>
              <a:rPr lang="ru-RU" altLang="ru-RU" sz="2800" dirty="0"/>
              <a:t>Выделение дат</a:t>
            </a:r>
          </a:p>
          <a:p>
            <a:pPr eaLnBrk="1" hangingPunct="1"/>
            <a:r>
              <a:rPr lang="ru-RU" altLang="ru-RU" sz="2800" dirty="0"/>
              <a:t>Определение языка слова (русский, нерусский)</a:t>
            </a:r>
          </a:p>
          <a:p>
            <a:pPr eaLnBrk="1" hangingPunct="1"/>
            <a:r>
              <a:rPr lang="ru-RU" altLang="ru-RU" sz="2800" dirty="0"/>
              <a:t>Определение формата написания слова (прописные, строчные буквы)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8D5B4FC-EDB6-4829-9ED1-39B01A8617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>
            <a:extLst>
              <a:ext uri="{FF2B5EF4-FFF2-40B4-BE49-F238E27FC236}">
                <a16:creationId xmlns:a16="http://schemas.microsoft.com/office/drawing/2014/main" id="{65F99DDE-6549-4861-8BD9-C9E51DB91B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865188"/>
          </a:xfrm>
        </p:spPr>
        <p:txBody>
          <a:bodyPr/>
          <a:lstStyle/>
          <a:p>
            <a:r>
              <a:rPr lang="ru-RU" altLang="ru-RU" sz="3600">
                <a:solidFill>
                  <a:srgbClr val="7030A0"/>
                </a:solidFill>
                <a:latin typeface="Comic Sans MS" panose="030F0702030302020204" pitchFamily="66" charset="0"/>
              </a:rPr>
              <a:t>Анализ алгоритмом Портера</a:t>
            </a:r>
          </a:p>
        </p:txBody>
      </p:sp>
      <p:sp>
        <p:nvSpPr>
          <p:cNvPr id="21507" name="Содержимое 2">
            <a:extLst>
              <a:ext uri="{FF2B5EF4-FFF2-40B4-BE49-F238E27FC236}">
                <a16:creationId xmlns:a16="http://schemas.microsoft.com/office/drawing/2014/main" id="{DA0037B1-3F2B-4891-A929-F9FB41757FA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196975"/>
            <a:ext cx="8229600" cy="5160963"/>
          </a:xfrm>
        </p:spPr>
        <p:txBody>
          <a:bodyPr/>
          <a:lstStyle/>
          <a:p>
            <a:r>
              <a:rPr lang="ru-RU" altLang="ru-RU" i="1"/>
              <a:t>Противоестественном</a:t>
            </a:r>
          </a:p>
          <a:p>
            <a:r>
              <a:rPr lang="ru-RU" altLang="ru-RU"/>
              <a:t>Рассматривается фрагмент слова после гласной (</a:t>
            </a:r>
            <a:r>
              <a:rPr lang="en-US" altLang="ru-RU"/>
              <a:t>RV</a:t>
            </a:r>
            <a:r>
              <a:rPr lang="ru-RU" altLang="ru-RU"/>
              <a:t>) </a:t>
            </a:r>
            <a:r>
              <a:rPr lang="en-US" altLang="ru-RU"/>
              <a:t>: </a:t>
            </a:r>
            <a:r>
              <a:rPr lang="ru-RU" altLang="ru-RU" i="1"/>
              <a:t>тивоестественном</a:t>
            </a:r>
          </a:p>
          <a:p>
            <a:pPr lvl="1"/>
            <a:r>
              <a:rPr lang="ru-RU" altLang="ru-RU"/>
              <a:t>В  </a:t>
            </a:r>
            <a:r>
              <a:rPr lang="en-US" altLang="ru-RU"/>
              <a:t>RV</a:t>
            </a:r>
            <a:r>
              <a:rPr lang="ru-RU" altLang="ru-RU"/>
              <a:t> должна остаться хотя бы одна гласная</a:t>
            </a:r>
          </a:p>
          <a:p>
            <a:pPr lvl="1"/>
            <a:r>
              <a:rPr lang="ru-RU" altLang="ru-RU"/>
              <a:t>К фрагменту </a:t>
            </a:r>
            <a:r>
              <a:rPr lang="en-US" altLang="ru-RU"/>
              <a:t>RV </a:t>
            </a:r>
            <a:r>
              <a:rPr lang="ru-RU" altLang="ru-RU"/>
              <a:t>применяются заданные списки окончаний</a:t>
            </a:r>
          </a:p>
          <a:p>
            <a:r>
              <a:rPr lang="ru-RU" altLang="ru-RU"/>
              <a:t>При нескольких вариантах выбирается наиболее длинное окончание</a:t>
            </a:r>
            <a:endParaRPr lang="en-US" altLang="ru-RU"/>
          </a:p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E0B86E5-503F-4F7F-808F-231DDDF637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5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>
            <a:extLst>
              <a:ext uri="{FF2B5EF4-FFF2-40B4-BE49-F238E27FC236}">
                <a16:creationId xmlns:a16="http://schemas.microsoft.com/office/drawing/2014/main" id="{6580222E-9F16-4A4A-AD3F-BCA1905762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Окончание прилагательных в алгоритме Портера</a:t>
            </a:r>
          </a:p>
        </p:txBody>
      </p:sp>
      <p:sp>
        <p:nvSpPr>
          <p:cNvPr id="22531" name="Содержимое 2">
            <a:extLst>
              <a:ext uri="{FF2B5EF4-FFF2-40B4-BE49-F238E27FC236}">
                <a16:creationId xmlns:a16="http://schemas.microsoft.com/office/drawing/2014/main" id="{ACD54D5C-50EC-4E0A-B04D-3FE769E7059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/>
              <a:t>ее (</a:t>
            </a:r>
            <a:r>
              <a:rPr lang="en-US" altLang="ru-RU" b="1" i="1"/>
              <a:t>ee</a:t>
            </a:r>
            <a:r>
              <a:rPr lang="en-US" altLang="ru-RU"/>
              <a:t>)   </a:t>
            </a:r>
            <a:r>
              <a:rPr lang="ru-RU" altLang="ru-RU"/>
              <a:t>ие (</a:t>
            </a:r>
            <a:r>
              <a:rPr lang="en-US" altLang="ru-RU" b="1" i="1"/>
              <a:t>ie</a:t>
            </a:r>
            <a:r>
              <a:rPr lang="en-US" altLang="ru-RU"/>
              <a:t>)   </a:t>
            </a:r>
            <a:r>
              <a:rPr lang="ru-RU" altLang="ru-RU"/>
              <a:t>ые (</a:t>
            </a:r>
            <a:r>
              <a:rPr lang="en-US" altLang="ru-RU" b="1" i="1"/>
              <a:t>ye</a:t>
            </a:r>
            <a:r>
              <a:rPr lang="en-US" altLang="ru-RU"/>
              <a:t>)   </a:t>
            </a:r>
            <a:r>
              <a:rPr lang="ru-RU" altLang="ru-RU"/>
              <a:t>ое (</a:t>
            </a:r>
            <a:r>
              <a:rPr lang="en-US" altLang="ru-RU" b="1" i="1"/>
              <a:t>oe</a:t>
            </a:r>
            <a:r>
              <a:rPr lang="en-US" altLang="ru-RU"/>
              <a:t>)   </a:t>
            </a:r>
            <a:r>
              <a:rPr lang="ru-RU" altLang="ru-RU"/>
              <a:t>ими (</a:t>
            </a:r>
            <a:r>
              <a:rPr lang="en-US" altLang="ru-RU" b="1" i="1"/>
              <a:t>imi</a:t>
            </a:r>
            <a:r>
              <a:rPr lang="en-US" altLang="ru-RU"/>
              <a:t>)   </a:t>
            </a:r>
            <a:r>
              <a:rPr lang="ru-RU" altLang="ru-RU"/>
              <a:t>ыми (</a:t>
            </a:r>
            <a:r>
              <a:rPr lang="en-US" altLang="ru-RU" b="1" i="1"/>
              <a:t>ymi</a:t>
            </a:r>
            <a:r>
              <a:rPr lang="en-US" altLang="ru-RU"/>
              <a:t>)   </a:t>
            </a:r>
            <a:r>
              <a:rPr lang="ru-RU" altLang="ru-RU"/>
              <a:t>ей (</a:t>
            </a:r>
            <a:r>
              <a:rPr lang="en-US" altLang="ru-RU" b="1" i="1"/>
              <a:t>eì</a:t>
            </a:r>
            <a:r>
              <a:rPr lang="en-US" altLang="ru-RU"/>
              <a:t>)   </a:t>
            </a:r>
            <a:r>
              <a:rPr lang="ru-RU" altLang="ru-RU"/>
              <a:t>ий (</a:t>
            </a:r>
            <a:r>
              <a:rPr lang="en-US" altLang="ru-RU" b="1" i="1"/>
              <a:t>iì</a:t>
            </a:r>
            <a:r>
              <a:rPr lang="en-US" altLang="ru-RU"/>
              <a:t>)   </a:t>
            </a:r>
            <a:r>
              <a:rPr lang="ru-RU" altLang="ru-RU"/>
              <a:t>ый (</a:t>
            </a:r>
            <a:r>
              <a:rPr lang="en-US" altLang="ru-RU" b="1" i="1"/>
              <a:t>yì</a:t>
            </a:r>
            <a:r>
              <a:rPr lang="en-US" altLang="ru-RU"/>
              <a:t>)   </a:t>
            </a:r>
            <a:r>
              <a:rPr lang="ru-RU" altLang="ru-RU"/>
              <a:t>ой (</a:t>
            </a:r>
            <a:r>
              <a:rPr lang="en-US" altLang="ru-RU" b="1" i="1"/>
              <a:t>oì</a:t>
            </a:r>
            <a:r>
              <a:rPr lang="en-US" altLang="ru-RU"/>
              <a:t>)   </a:t>
            </a:r>
            <a:r>
              <a:rPr lang="ru-RU" altLang="ru-RU"/>
              <a:t>ем (</a:t>
            </a:r>
            <a:r>
              <a:rPr lang="en-US" altLang="ru-RU" b="1" i="1"/>
              <a:t>em</a:t>
            </a:r>
            <a:r>
              <a:rPr lang="en-US" altLang="ru-RU"/>
              <a:t>)   </a:t>
            </a:r>
            <a:r>
              <a:rPr lang="ru-RU" altLang="ru-RU"/>
              <a:t>им (</a:t>
            </a:r>
            <a:r>
              <a:rPr lang="en-US" altLang="ru-RU" b="1" i="1"/>
              <a:t>im</a:t>
            </a:r>
            <a:r>
              <a:rPr lang="en-US" altLang="ru-RU"/>
              <a:t>)   </a:t>
            </a:r>
            <a:r>
              <a:rPr lang="ru-RU" altLang="ru-RU"/>
              <a:t>ым (</a:t>
            </a:r>
            <a:r>
              <a:rPr lang="en-US" altLang="ru-RU" b="1" i="1"/>
              <a:t>ym</a:t>
            </a:r>
            <a:r>
              <a:rPr lang="en-US" altLang="ru-RU"/>
              <a:t>)   </a:t>
            </a:r>
            <a:r>
              <a:rPr lang="ru-RU" altLang="ru-RU"/>
              <a:t>ом (</a:t>
            </a:r>
            <a:r>
              <a:rPr lang="en-US" altLang="ru-RU" b="1" i="1"/>
              <a:t>om</a:t>
            </a:r>
            <a:r>
              <a:rPr lang="en-US" altLang="ru-RU"/>
              <a:t>)   </a:t>
            </a:r>
            <a:r>
              <a:rPr lang="ru-RU" altLang="ru-RU"/>
              <a:t>его (</a:t>
            </a:r>
            <a:r>
              <a:rPr lang="en-US" altLang="ru-RU" b="1" i="1"/>
              <a:t>ego</a:t>
            </a:r>
            <a:r>
              <a:rPr lang="en-US" altLang="ru-RU"/>
              <a:t>)   </a:t>
            </a:r>
            <a:r>
              <a:rPr lang="ru-RU" altLang="ru-RU"/>
              <a:t>ого (</a:t>
            </a:r>
            <a:r>
              <a:rPr lang="en-US" altLang="ru-RU" b="1" i="1"/>
              <a:t>ogo</a:t>
            </a:r>
            <a:r>
              <a:rPr lang="en-US" altLang="ru-RU"/>
              <a:t>)   </a:t>
            </a:r>
            <a:r>
              <a:rPr lang="ru-RU" altLang="ru-RU"/>
              <a:t>ему (</a:t>
            </a:r>
            <a:r>
              <a:rPr lang="en-US" altLang="ru-RU" b="1" i="1"/>
              <a:t>emu</a:t>
            </a:r>
            <a:r>
              <a:rPr lang="en-US" altLang="ru-RU"/>
              <a:t>)   </a:t>
            </a:r>
            <a:r>
              <a:rPr lang="ru-RU" altLang="ru-RU"/>
              <a:t>ому (</a:t>
            </a:r>
            <a:r>
              <a:rPr lang="en-US" altLang="ru-RU" b="1" i="1"/>
              <a:t>omu</a:t>
            </a:r>
            <a:r>
              <a:rPr lang="en-US" altLang="ru-RU"/>
              <a:t>)   </a:t>
            </a:r>
            <a:r>
              <a:rPr lang="ru-RU" altLang="ru-RU"/>
              <a:t>их (</a:t>
            </a:r>
            <a:r>
              <a:rPr lang="en-US" altLang="ru-RU" b="1" i="1"/>
              <a:t>ikh</a:t>
            </a:r>
            <a:r>
              <a:rPr lang="en-US" altLang="ru-RU"/>
              <a:t>)   </a:t>
            </a:r>
            <a:r>
              <a:rPr lang="ru-RU" altLang="ru-RU"/>
              <a:t>ых (</a:t>
            </a:r>
            <a:r>
              <a:rPr lang="en-US" altLang="ru-RU" b="1" i="1"/>
              <a:t>ykh</a:t>
            </a:r>
            <a:r>
              <a:rPr lang="en-US" altLang="ru-RU"/>
              <a:t>)   </a:t>
            </a:r>
            <a:r>
              <a:rPr lang="ru-RU" altLang="ru-RU"/>
              <a:t>ую (</a:t>
            </a:r>
            <a:r>
              <a:rPr lang="en-US" altLang="ru-RU" b="1" i="1"/>
              <a:t>u</a:t>
            </a:r>
            <a:r>
              <a:rPr lang="en-US" altLang="ru-RU" b="1" i="1" u="sng"/>
              <a:t>iu</a:t>
            </a:r>
            <a:r>
              <a:rPr lang="en-US" altLang="ru-RU"/>
              <a:t>)   </a:t>
            </a:r>
            <a:r>
              <a:rPr lang="ru-RU" altLang="ru-RU"/>
              <a:t>юю (</a:t>
            </a:r>
            <a:r>
              <a:rPr lang="en-US" altLang="ru-RU" b="1" i="1" u="sng"/>
              <a:t>iuiu</a:t>
            </a:r>
            <a:r>
              <a:rPr lang="en-US" altLang="ru-RU"/>
              <a:t>)   </a:t>
            </a:r>
            <a:r>
              <a:rPr lang="ru-RU" altLang="ru-RU"/>
              <a:t>ая (</a:t>
            </a:r>
            <a:r>
              <a:rPr lang="en-US" altLang="ru-RU" b="1" i="1"/>
              <a:t>a</a:t>
            </a:r>
            <a:r>
              <a:rPr lang="en-US" altLang="ru-RU" b="1" i="1" u="sng"/>
              <a:t>ia</a:t>
            </a:r>
            <a:r>
              <a:rPr lang="en-US" altLang="ru-RU"/>
              <a:t>)   </a:t>
            </a:r>
            <a:r>
              <a:rPr lang="ru-RU" altLang="ru-RU"/>
              <a:t>яя (</a:t>
            </a:r>
            <a:r>
              <a:rPr lang="en-US" altLang="ru-RU" b="1" i="1" u="sng"/>
              <a:t>iaia</a:t>
            </a:r>
            <a:r>
              <a:rPr lang="en-US" altLang="ru-RU"/>
              <a:t>)   </a:t>
            </a:r>
            <a:r>
              <a:rPr lang="ru-RU" altLang="ru-RU"/>
              <a:t>ою (</a:t>
            </a:r>
            <a:r>
              <a:rPr lang="en-US" altLang="ru-RU" b="1" i="1"/>
              <a:t>o</a:t>
            </a:r>
            <a:r>
              <a:rPr lang="en-US" altLang="ru-RU" b="1" i="1" u="sng"/>
              <a:t>iu</a:t>
            </a:r>
            <a:r>
              <a:rPr lang="en-US" altLang="ru-RU"/>
              <a:t>)   </a:t>
            </a:r>
            <a:r>
              <a:rPr lang="ru-RU" altLang="ru-RU"/>
              <a:t>ею (</a:t>
            </a:r>
            <a:r>
              <a:rPr lang="en-US" altLang="ru-RU" b="1" i="1"/>
              <a:t>e</a:t>
            </a:r>
            <a:r>
              <a:rPr lang="en-US" altLang="ru-RU" b="1" i="1" u="sng"/>
              <a:t>iu</a:t>
            </a:r>
            <a:r>
              <a:rPr lang="en-US" altLang="ru-RU"/>
              <a:t>) </a:t>
            </a:r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A5B2443-5A07-4AB8-B433-8320ECD0A7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>
            <a:extLst>
              <a:ext uri="{FF2B5EF4-FFF2-40B4-BE49-F238E27FC236}">
                <a16:creationId xmlns:a16="http://schemas.microsoft.com/office/drawing/2014/main" id="{977FF261-B90A-463E-9575-A4DFB619F36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>
                <a:solidFill>
                  <a:srgbClr val="7030A0"/>
                </a:solidFill>
                <a:latin typeface="Comic Sans MS" panose="030F0702030302020204" pitchFamily="66" charset="0"/>
              </a:rPr>
              <a:t>Словарные морфологии</a:t>
            </a:r>
          </a:p>
        </p:txBody>
      </p:sp>
      <p:sp>
        <p:nvSpPr>
          <p:cNvPr id="23555" name="Rectangle 5">
            <a:extLst>
              <a:ext uri="{FF2B5EF4-FFF2-40B4-BE49-F238E27FC236}">
                <a16:creationId xmlns:a16="http://schemas.microsoft.com/office/drawing/2014/main" id="{D5F55A6F-A4DD-4F26-867C-C92FC188E73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112B514-D8FE-4A3B-8B18-F658DD469C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F9C36F09-6E01-4945-8D53-1B26A104FB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064500" cy="639763"/>
          </a:xfrm>
        </p:spPr>
        <p:txBody>
          <a:bodyPr/>
          <a:lstStyle/>
          <a:p>
            <a:pPr eaLnBrk="1" hangingPunct="1"/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Словарь Зализняка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43A56822-4A3E-44D5-9E52-F1947EB93F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071563"/>
            <a:ext cx="8258175" cy="55006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/>
              <a:t>1977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«Грамматический словарь русского языка»</a:t>
            </a:r>
          </a:p>
          <a:p>
            <a:pPr eaLnBrk="1" hangingPunct="1">
              <a:lnSpc>
                <a:spcPct val="80000"/>
              </a:lnSpc>
            </a:pPr>
            <a:endParaRPr lang="ru-RU" altLang="ru-RU" sz="24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/>
              <a:t>Автор – Андрей Анатольевич Зализняк (с 1997 г. академик РАН)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4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/>
              <a:t>100тыс. входов - основа большинства компьютерных морфологий РЯ: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4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/>
              <a:t>Проблемы: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 Автомобилестроения – мн.ч.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Финансов – кр. Форма для финансовый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При – пря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Много старых слов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Отсутствуют новые слова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312E6D1-A18F-4358-95E3-58846701F1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2CC8BAE4-9835-4580-B755-E001C13CED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>
                <a:solidFill>
                  <a:srgbClr val="7030A0"/>
                </a:solidFill>
                <a:latin typeface="Comic Sans MS" panose="030F0702030302020204" pitchFamily="66" charset="0"/>
              </a:rPr>
              <a:t>Фрагмент страницы словаря А.А.Зализняка</a:t>
            </a:r>
          </a:p>
        </p:txBody>
      </p:sp>
      <p:pic>
        <p:nvPicPr>
          <p:cNvPr id="25603" name="Picture 3">
            <a:extLst>
              <a:ext uri="{FF2B5EF4-FFF2-40B4-BE49-F238E27FC236}">
                <a16:creationId xmlns:a16="http://schemas.microsoft.com/office/drawing/2014/main" id="{20D6B2C0-36EE-4EBE-B3F2-2BED79F3D3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1500188"/>
            <a:ext cx="8720138" cy="507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4B37F95-63B3-43A0-955F-BD33DDEF9E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9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20AB9D85-638C-4712-9A4B-970A2A05CA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Схема морфологического анализа со словарем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FD90694C-A402-40FC-9044-5C221424D8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4313" y="1571625"/>
            <a:ext cx="8715375" cy="4857750"/>
          </a:xfrm>
        </p:spPr>
        <p:txBody>
          <a:bodyPr/>
          <a:lstStyle/>
          <a:p>
            <a:pPr eaLnBrk="1" hangingPunct="1"/>
            <a:r>
              <a:rPr lang="ru-RU" altLang="ru-RU" sz="2400"/>
              <a:t>Для неслужебных слов:</a:t>
            </a:r>
          </a:p>
          <a:p>
            <a:pPr eaLnBrk="1" hangingPunct="1"/>
            <a:r>
              <a:rPr lang="ru-RU" altLang="ru-RU" sz="2400"/>
              <a:t>Выделить возможные окончания слова длиной от 0 до 3 символов</a:t>
            </a:r>
          </a:p>
          <a:p>
            <a:pPr eaLnBrk="1" hangingPunct="1"/>
            <a:r>
              <a:rPr lang="ru-RU" altLang="ru-RU" sz="2400"/>
              <a:t>Для каждого полученного окончания определить код окончания по таблице окончаний и номер флективного класса по словарю основ (лемм)</a:t>
            </a:r>
          </a:p>
          <a:p>
            <a:pPr eaLnBrk="1" hangingPunct="1"/>
            <a:r>
              <a:rPr lang="ru-RU" altLang="ru-RU" sz="2400"/>
              <a:t>Если номер флективного класса и номер окончания найдены, то проверить их согласованность по морфологической таблице</a:t>
            </a:r>
          </a:p>
          <a:p>
            <a:pPr eaLnBrk="1" hangingPunct="1"/>
            <a:r>
              <a:rPr lang="ru-RU" altLang="ru-RU" sz="2400"/>
              <a:t>Если согласованность подтверждается, то сохранить данный вариант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F0C789B-9828-4B06-B86D-0C3B65ACC3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5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14B2602C-85BA-4603-93B4-B362D3F5C1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Процедура определения типовой парадигмы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EEFFC49C-71FD-4DFA-BCB1-3BB7A5735A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zh-CN" sz="2400"/>
              <a:t>если слово оканчивается на </a:t>
            </a:r>
            <a:r>
              <a:rPr lang="ru-RU" altLang="zh-CN" sz="2400" i="1"/>
              <a:t>щийся</a:t>
            </a:r>
            <a:r>
              <a:rPr lang="ru-RU" altLang="zh-CN" sz="2400"/>
              <a:t>, то ТП 5;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zh-CN" sz="2400"/>
              <a:t>если слово оканчивается на </a:t>
            </a:r>
            <a:r>
              <a:rPr lang="ru-RU" altLang="zh-CN" sz="2400" i="1"/>
              <a:t>ин</a:t>
            </a:r>
            <a:r>
              <a:rPr lang="ru-RU" altLang="zh-CN" sz="2400"/>
              <a:t>, </a:t>
            </a:r>
            <a:r>
              <a:rPr lang="ru-RU" altLang="zh-CN" sz="2400" i="1"/>
              <a:t>ын</a:t>
            </a:r>
            <a:r>
              <a:rPr lang="ru-RU" altLang="zh-CN" sz="2400"/>
              <a:t>, то ТП 20;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zh-CN" sz="2400"/>
              <a:t>если слово оканчивается на </a:t>
            </a:r>
            <a:r>
              <a:rPr lang="ru-RU" altLang="zh-CN" sz="2400" i="1"/>
              <a:t>ов</a:t>
            </a:r>
            <a:r>
              <a:rPr lang="ru-RU" altLang="zh-CN" sz="2400"/>
              <a:t>, </a:t>
            </a:r>
            <a:r>
              <a:rPr lang="ru-RU" altLang="zh-CN" sz="2400" i="1"/>
              <a:t>ёв</a:t>
            </a:r>
            <a:r>
              <a:rPr lang="ru-RU" altLang="zh-CN" sz="2400"/>
              <a:t>, </a:t>
            </a:r>
            <a:r>
              <a:rPr lang="ru-RU" altLang="zh-CN" sz="2400" i="1"/>
              <a:t>ев</a:t>
            </a:r>
            <a:r>
              <a:rPr lang="ru-RU" altLang="zh-CN" sz="2400"/>
              <a:t>, то ТП 21;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zh-CN" sz="2400"/>
              <a:t>если слово оканчивается на </a:t>
            </a:r>
            <a:r>
              <a:rPr lang="ru-RU" altLang="zh-CN" sz="2400" i="1"/>
              <a:t>цый</a:t>
            </a:r>
            <a:r>
              <a:rPr lang="ru-RU" altLang="zh-CN" sz="2400"/>
              <a:t>, то ТП 6;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zh-CN" sz="2400"/>
              <a:t>если слово оканчивается на </a:t>
            </a:r>
            <a:r>
              <a:rPr lang="ru-RU" altLang="zh-CN" sz="2400" i="1"/>
              <a:t>ый</a:t>
            </a:r>
            <a:r>
              <a:rPr lang="ru-RU" altLang="zh-CN" sz="2400"/>
              <a:t>, то ТП 1;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zh-CN" sz="2400"/>
              <a:t>если слово оканчивается на </a:t>
            </a:r>
            <a:r>
              <a:rPr lang="ru-RU" altLang="zh-CN" sz="2400" i="1"/>
              <a:t>кий</a:t>
            </a:r>
            <a:r>
              <a:rPr lang="ru-RU" altLang="zh-CN" sz="2400"/>
              <a:t>, </a:t>
            </a:r>
            <a:r>
              <a:rPr lang="ru-RU" altLang="zh-CN" sz="2400" i="1"/>
              <a:t>гий</a:t>
            </a:r>
            <a:r>
              <a:rPr lang="ru-RU" altLang="zh-CN" sz="2400"/>
              <a:t>, </a:t>
            </a:r>
            <a:r>
              <a:rPr lang="ru-RU" altLang="zh-CN" sz="2400" i="1"/>
              <a:t>хий</a:t>
            </a:r>
            <a:r>
              <a:rPr lang="ru-RU" altLang="zh-CN" sz="2400"/>
              <a:t>, то ТП 3;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zh-CN" sz="2400"/>
              <a:t>если слово оканчивается на </a:t>
            </a:r>
            <a:r>
              <a:rPr lang="ru-RU" altLang="zh-CN" sz="2400" i="1"/>
              <a:t>щий</a:t>
            </a:r>
            <a:r>
              <a:rPr lang="ru-RU" altLang="zh-CN" sz="2400"/>
              <a:t>, то ТП 4;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zh-CN" sz="2400"/>
              <a:t>если слово оканчивается на </a:t>
            </a:r>
            <a:r>
              <a:rPr lang="ru-RU" altLang="zh-CN" sz="2400" i="1"/>
              <a:t>жий</a:t>
            </a:r>
            <a:r>
              <a:rPr lang="ru-RU" altLang="zh-CN" sz="2400"/>
              <a:t>, </a:t>
            </a:r>
            <a:r>
              <a:rPr lang="ru-RU" altLang="zh-CN" sz="2400" i="1"/>
              <a:t>ший</a:t>
            </a:r>
            <a:r>
              <a:rPr lang="ru-RU" altLang="zh-CN" sz="2400"/>
              <a:t>, </a:t>
            </a:r>
            <a:r>
              <a:rPr lang="ru-RU" altLang="zh-CN" sz="2400" i="1"/>
              <a:t>чий</a:t>
            </a:r>
            <a:r>
              <a:rPr lang="ru-RU" altLang="zh-CN" sz="2400"/>
              <a:t>, то ТП 4 или ТП 24;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zh-CN" sz="2400"/>
              <a:t>если слово оканчивается на </a:t>
            </a:r>
            <a:r>
              <a:rPr lang="ru-RU" altLang="zh-CN" sz="2400" i="1"/>
              <a:t>ий</a:t>
            </a:r>
            <a:r>
              <a:rPr lang="ru-RU" altLang="zh-CN" sz="2400"/>
              <a:t>, то ТП 2 или ТП 24;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zh-CN" sz="2400"/>
              <a:t>если слово оканчивается на </a:t>
            </a:r>
            <a:r>
              <a:rPr lang="ru-RU" altLang="zh-CN" sz="2400" i="1"/>
              <a:t>кой</a:t>
            </a:r>
            <a:r>
              <a:rPr lang="ru-RU" altLang="zh-CN" sz="2400"/>
              <a:t>, </a:t>
            </a:r>
            <a:r>
              <a:rPr lang="ru-RU" altLang="zh-CN" sz="2400" i="1"/>
              <a:t>гой</a:t>
            </a:r>
            <a:r>
              <a:rPr lang="ru-RU" altLang="zh-CN" sz="2400"/>
              <a:t>, </a:t>
            </a:r>
            <a:r>
              <a:rPr lang="ru-RU" altLang="zh-CN" sz="2400" i="1"/>
              <a:t>хой</a:t>
            </a:r>
            <a:r>
              <a:rPr lang="ru-RU" altLang="zh-CN" sz="2400"/>
              <a:t>, </a:t>
            </a:r>
            <a:r>
              <a:rPr lang="ru-RU" altLang="zh-CN" sz="2400" i="1"/>
              <a:t>жой</a:t>
            </a:r>
            <a:r>
              <a:rPr lang="ru-RU" altLang="zh-CN" sz="2400"/>
              <a:t>, </a:t>
            </a:r>
            <a:r>
              <a:rPr lang="ru-RU" altLang="zh-CN" sz="2400" i="1"/>
              <a:t>шой</a:t>
            </a:r>
            <a:r>
              <a:rPr lang="ru-RU" altLang="zh-CN" sz="2400"/>
              <a:t>, </a:t>
            </a:r>
            <a:r>
              <a:rPr lang="ru-RU" altLang="zh-CN" sz="2400" i="1"/>
              <a:t>чой</a:t>
            </a:r>
            <a:r>
              <a:rPr lang="ru-RU" altLang="zh-CN" sz="2400"/>
              <a:t>, </a:t>
            </a:r>
            <a:r>
              <a:rPr lang="ru-RU" altLang="zh-CN" sz="2400" i="1"/>
              <a:t>щой</a:t>
            </a:r>
            <a:r>
              <a:rPr lang="ru-RU" altLang="zh-CN" sz="2400"/>
              <a:t>, то ТП 8;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zh-CN" sz="2400"/>
              <a:t>если слово оканчивается на </a:t>
            </a:r>
            <a:r>
              <a:rPr lang="ru-RU" altLang="zh-CN" sz="2400" i="1"/>
              <a:t>ой</a:t>
            </a:r>
            <a:r>
              <a:rPr lang="ru-RU" altLang="zh-CN" sz="2400"/>
              <a:t>, то ТП 7.</a:t>
            </a:r>
            <a:endParaRPr lang="ru-RU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FFDDF9D-A659-4582-91AA-F187A325B0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040B8CCF-6FCE-4C4E-9D19-FC12B2CFE39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Морфологический анализ на базе словаря: проблемы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5E4FD2E9-011D-450C-BC05-EA2DBEB2F50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2800"/>
              <a:t>Дают максимально полный анализ словоформы</a:t>
            </a:r>
          </a:p>
          <a:p>
            <a:pPr eaLnBrk="1" hangingPunct="1"/>
            <a:r>
              <a:rPr lang="ru-RU" altLang="ru-RU" sz="2800"/>
              <a:t>На реальных текстах дают сбои (опечатки, уникальные слова)</a:t>
            </a:r>
          </a:p>
          <a:p>
            <a:pPr eaLnBrk="1" hangingPunct="1"/>
            <a:r>
              <a:rPr lang="ru-RU" altLang="ru-RU" sz="2800"/>
              <a:t>Не существует абсолютно полных словарей – лексика языка непрерывно пополняется</a:t>
            </a:r>
          </a:p>
          <a:p>
            <a:pPr eaLnBrk="1" hangingPunct="1"/>
            <a:r>
              <a:rPr lang="ru-RU" altLang="ru-RU" sz="2800"/>
              <a:t>Для примера – невозможно включить в словарь всю существующую терминологию, имена, фамилии и т.д.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7C522BA-567D-48A3-9B4D-C6F7D93916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8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>
            <a:extLst>
              <a:ext uri="{FF2B5EF4-FFF2-40B4-BE49-F238E27FC236}">
                <a16:creationId xmlns:a16="http://schemas.microsoft.com/office/drawing/2014/main" id="{84D957C3-2A68-49CA-B2F4-17EC1625249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8029575" cy="1470025"/>
          </a:xfrm>
        </p:spPr>
        <p:txBody>
          <a:bodyPr/>
          <a:lstStyle/>
          <a:p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Морфологический анализ слов, отсутствующих в словаре</a:t>
            </a:r>
          </a:p>
        </p:txBody>
      </p:sp>
      <p:sp>
        <p:nvSpPr>
          <p:cNvPr id="29699" name="Rectangle 5">
            <a:extLst>
              <a:ext uri="{FF2B5EF4-FFF2-40B4-BE49-F238E27FC236}">
                <a16:creationId xmlns:a16="http://schemas.microsoft.com/office/drawing/2014/main" id="{23B51FF8-846C-4964-9F3F-91606736ED5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2C28100-8DDC-4DB7-98E2-FC66341722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31879A66-EA78-4E2E-916A-98B54108DA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Предсказание в морфологическом анализе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083D7820-4C1D-46C9-AA93-057817D6B2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 sz="2800"/>
              <a:t>Функциональное назначение предсказания – морфологический анализ слов (словоформ), отсутствующих в словаре</a:t>
            </a:r>
            <a:endParaRPr lang="en-US" altLang="ru-RU" sz="2800"/>
          </a:p>
          <a:p>
            <a:pPr eaLnBrk="1" hangingPunct="1"/>
            <a:endParaRPr lang="ru-RU" altLang="ru-RU" sz="2800"/>
          </a:p>
          <a:p>
            <a:pPr eaLnBrk="1" hangingPunct="1"/>
            <a:r>
              <a:rPr lang="ru-RU" altLang="ru-RU" sz="2800"/>
              <a:t>Метод предсказания – выявление аналогий со словоформами, распознаваемыми имеющимся словарем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CD9CA73-B9BB-49D5-BCEA-E7D7073275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E592E77-96B3-4A59-99FA-687DF6D72D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Сегментация текста на слова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EC0E8D10-01AD-4E82-BFF6-1C3938F350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57313"/>
            <a:ext cx="8229600" cy="5143500"/>
          </a:xfrm>
        </p:spPr>
        <p:txBody>
          <a:bodyPr/>
          <a:lstStyle/>
          <a:p>
            <a:pPr marL="347663" indent="-347663" eaLnBrk="1" hangingPunct="1">
              <a:buFontTx/>
              <a:buNone/>
            </a:pPr>
            <a:r>
              <a:rPr lang="ru-RU" altLang="ru-RU" sz="2800"/>
              <a:t>Англ. </a:t>
            </a:r>
            <a:r>
              <a:rPr lang="en-US" altLang="ru-RU" sz="2800"/>
              <a:t>Tokenization</a:t>
            </a:r>
          </a:p>
          <a:p>
            <a:pPr marL="347663" indent="-347663" eaLnBrk="1" hangingPunct="1">
              <a:buFontTx/>
              <a:buNone/>
            </a:pPr>
            <a:r>
              <a:rPr lang="ru-RU" altLang="ru-RU" sz="2800"/>
              <a:t>Принципиальные возможности</a:t>
            </a:r>
          </a:p>
          <a:p>
            <a:pPr marL="347663" indent="-347663" eaLnBrk="1" hangingPunct="1"/>
            <a:r>
              <a:rPr lang="ru-RU" altLang="ru-RU" sz="2800"/>
              <a:t>в орфографии данного языка предусмотрены пробелы между словами;</a:t>
            </a:r>
          </a:p>
          <a:p>
            <a:pPr marL="347663" indent="-347663" eaLnBrk="1" hangingPunct="1"/>
            <a:endParaRPr lang="ru-RU" altLang="ru-RU" sz="2800"/>
          </a:p>
          <a:p>
            <a:pPr marL="347663" indent="-347663" eaLnBrk="1" hangingPunct="1"/>
            <a:r>
              <a:rPr lang="ru-RU" altLang="ru-RU" sz="2800"/>
              <a:t>в орфографии данного языка нет пробелов или иных разделителей между словами.</a:t>
            </a:r>
          </a:p>
          <a:p>
            <a:pPr marL="347663" indent="-347663" eaLnBrk="1" hangingPunct="1">
              <a:buFontTx/>
              <a:buNone/>
            </a:pPr>
            <a:endParaRPr lang="ru-RU" altLang="ru-RU" sz="2800"/>
          </a:p>
          <a:p>
            <a:pPr marL="347663" indent="-347663" eaLnBrk="1" hangingPunct="1">
              <a:buFontTx/>
              <a:buNone/>
            </a:pPr>
            <a:endParaRPr lang="ru-RU" altLang="ru-RU" sz="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B61E50D-96A0-4850-BCD2-0FA9DFF08B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7631CF38-23C1-45DF-AFE8-C98240B1A4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Алгоритм предсказания для новых слов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A22DF382-132B-4919-B025-03F3E88BE8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arenR"/>
            </a:pPr>
            <a:r>
              <a:rPr lang="ru-RU" altLang="ru-RU"/>
              <a:t>предсказание префиксального образования</a:t>
            </a:r>
          </a:p>
          <a:p>
            <a:pPr marL="609600" indent="-609600" eaLnBrk="1" hangingPunct="1">
              <a:buFontTx/>
              <a:buAutoNum type="arabicParenR"/>
            </a:pPr>
            <a:r>
              <a:rPr lang="ru-RU" altLang="ru-RU"/>
              <a:t>предсказание по концовке, взятой из известных словоформ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A546035-02E2-4E96-B4EA-02D77F665C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4AF158DB-67B0-4763-BF94-FBF9852415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>
                <a:solidFill>
                  <a:srgbClr val="7030A0"/>
                </a:solidFill>
                <a:latin typeface="Comic Sans MS" panose="030F0702030302020204" pitchFamily="66" charset="0"/>
              </a:rPr>
              <a:t>Предсказание по префиксу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0EFC30A2-08F8-4AD8-B229-81D8CE05C1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800"/>
              <a:t>попытка найти существующую словоформу языка, которая максимально совпадала бы справа со входным словом. </a:t>
            </a:r>
            <a:endParaRPr lang="en-US" altLang="ru-RU" sz="2800"/>
          </a:p>
          <a:p>
            <a:pPr eaLnBrk="1" hangingPunct="1">
              <a:lnSpc>
                <a:spcPct val="80000"/>
              </a:lnSpc>
            </a:pPr>
            <a:endParaRPr lang="en-US" altLang="ru-RU" sz="2800"/>
          </a:p>
          <a:p>
            <a:pPr eaLnBrk="1" hangingPunct="1">
              <a:lnSpc>
                <a:spcPct val="80000"/>
              </a:lnSpc>
            </a:pPr>
            <a:r>
              <a:rPr lang="ru-RU" altLang="ru-RU" sz="2800"/>
              <a:t>Если левая часть (потенциальный префикс) не длиннее </a:t>
            </a:r>
            <a:r>
              <a:rPr lang="en-US" altLang="ru-RU" sz="2800"/>
              <a:t>M </a:t>
            </a:r>
            <a:r>
              <a:rPr lang="ru-RU" altLang="ru-RU" sz="2800"/>
              <a:t>символов</a:t>
            </a:r>
            <a:r>
              <a:rPr lang="en-US" altLang="ru-RU" sz="2800"/>
              <a:t> (</a:t>
            </a:r>
            <a:r>
              <a:rPr lang="ru-RU" altLang="ru-RU" sz="2800"/>
              <a:t>пяти</a:t>
            </a:r>
            <a:r>
              <a:rPr lang="en-US" altLang="ru-RU" sz="2800"/>
              <a:t>)</a:t>
            </a:r>
            <a:r>
              <a:rPr lang="ru-RU" altLang="ru-RU" sz="2800"/>
              <a:t>, а правая часть (совпавшая с известной словоформой) не короче </a:t>
            </a:r>
            <a:r>
              <a:rPr lang="en-US" altLang="ru-RU" sz="2800"/>
              <a:t>N </a:t>
            </a:r>
            <a:r>
              <a:rPr lang="ru-RU" altLang="ru-RU" sz="2800"/>
              <a:t>символов</a:t>
            </a:r>
            <a:r>
              <a:rPr lang="en-US" altLang="ru-RU" sz="2800"/>
              <a:t> (</a:t>
            </a:r>
            <a:r>
              <a:rPr lang="ru-RU" altLang="ru-RU" sz="2800"/>
              <a:t>четырех</a:t>
            </a:r>
            <a:r>
              <a:rPr lang="en-US" altLang="ru-RU" sz="2800"/>
              <a:t>)</a:t>
            </a:r>
            <a:r>
              <a:rPr lang="ru-RU" altLang="ru-RU" sz="2800"/>
              <a:t>, то слово разбирается по образцу известной словоформы.</a:t>
            </a:r>
            <a:endParaRPr lang="ru-RU" altLang="ru-RU" sz="2800" i="1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ru-RU" sz="2800" i="1"/>
              <a:t>[</a:t>
            </a:r>
            <a:r>
              <a:rPr lang="ru-RU" altLang="ru-RU" sz="2800" i="1"/>
              <a:t>евро</a:t>
            </a:r>
            <a:r>
              <a:rPr lang="en-US" altLang="ru-RU" sz="2800" i="1"/>
              <a:t>]</a:t>
            </a:r>
            <a:r>
              <a:rPr lang="ru-RU" altLang="ru-RU" sz="2800" i="1"/>
              <a:t>технологию</a:t>
            </a:r>
            <a:r>
              <a:rPr lang="ru-RU" altLang="ru-RU" sz="2800"/>
              <a:t>, </a:t>
            </a:r>
            <a:r>
              <a:rPr lang="en-US" altLang="ru-RU" sz="2800" i="1"/>
              <a:t>[</a:t>
            </a:r>
            <a:r>
              <a:rPr lang="ru-RU" altLang="ru-RU" sz="2800" i="1"/>
              <a:t>супер</a:t>
            </a:r>
            <a:r>
              <a:rPr lang="en-US" altLang="ru-RU" sz="2800" i="1"/>
              <a:t>]</a:t>
            </a:r>
            <a:r>
              <a:rPr lang="ru-RU" altLang="ru-RU" sz="2800" i="1"/>
              <a:t>коньками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FDE6650-8D07-4BC1-A542-699ECCE91D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F8411560-CE48-4CA9-8C17-44A9EB14EC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8625" y="357188"/>
            <a:ext cx="8429625" cy="1143000"/>
          </a:xfrm>
        </p:spPr>
        <p:txBody>
          <a:bodyPr/>
          <a:lstStyle/>
          <a:p>
            <a:pPr eaLnBrk="1" hangingPunct="1"/>
            <a:r>
              <a:rPr lang="ru-RU" altLang="ru-RU" sz="2800">
                <a:solidFill>
                  <a:srgbClr val="7030A0"/>
                </a:solidFill>
                <a:latin typeface="Comic Sans MS" panose="030F0702030302020204" pitchFamily="66" charset="0"/>
              </a:rPr>
              <a:t>Предсказание по концовке известной словоформы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DF639B8D-9879-4859-B87D-B64D28E8FE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4313" y="1600200"/>
            <a:ext cx="8715375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Отделяются инвертированные концовки известных словоформа – длины </a:t>
            </a:r>
            <a:r>
              <a:rPr lang="en-US" altLang="ru-RU" sz="2400"/>
              <a:t>K (</a:t>
            </a:r>
            <a:r>
              <a:rPr lang="ru-RU" altLang="ru-RU" sz="2400"/>
              <a:t>пять букв</a:t>
            </a:r>
            <a:r>
              <a:rPr lang="en-US" altLang="ru-RU" sz="2400"/>
              <a:t>)</a:t>
            </a:r>
            <a:r>
              <a:rPr lang="ru-RU" altLang="ru-RU" sz="2400"/>
              <a:t>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Сопоставляются с морфологическими характеристиками: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altLang="ru-RU" sz="2400" i="1"/>
              <a:t>«анием» - </a:t>
            </a:r>
            <a:r>
              <a:rPr lang="ru-RU" altLang="ru-RU" sz="2400"/>
              <a:t>как «ср. род, ед. ч., тв. пад.»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sz="240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Такая строка заносится в исходный лексикон, если она встречается: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не менее </a:t>
            </a:r>
            <a:r>
              <a:rPr lang="en-US" altLang="ru-RU" sz="2400"/>
              <a:t>L </a:t>
            </a:r>
            <a:r>
              <a:rPr lang="ru-RU" altLang="ru-RU" sz="2400"/>
              <a:t>раз </a:t>
            </a:r>
            <a:r>
              <a:rPr lang="en-US" altLang="ru-RU" sz="2400"/>
              <a:t>(</a:t>
            </a:r>
            <a:r>
              <a:rPr lang="ru-RU" altLang="ru-RU" sz="2400"/>
              <a:t>трех</a:t>
            </a:r>
            <a:r>
              <a:rPr lang="en-US" altLang="ru-RU" sz="2400"/>
              <a:t>) </a:t>
            </a:r>
            <a:r>
              <a:rPr lang="ru-RU" altLang="ru-RU" sz="2400"/>
              <a:t>и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чаще конкурентов в пределах одной части речи</a:t>
            </a:r>
          </a:p>
          <a:p>
            <a:pPr eaLnBrk="1" hangingPunct="1">
              <a:lnSpc>
                <a:spcPct val="90000"/>
              </a:lnSpc>
            </a:pPr>
            <a:endParaRPr lang="en-US" altLang="ru-RU" sz="240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 ВСЕГДА предусматривается разбор именем существительным, хотя бы неизменяемым.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0A75820-8C52-4361-A7A7-751AEB059C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7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69516493-58DD-4CBB-AA12-3A48B7EC044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3600">
                <a:solidFill>
                  <a:srgbClr val="7030A0"/>
                </a:solidFill>
                <a:latin typeface="Comic Sans MS" panose="030F0702030302020204" pitchFamily="66" charset="0"/>
              </a:rPr>
              <a:t>Проблема морфологической омонимии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F84B92E0-AC9A-4113-89C7-AD0F1C2B2F6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435975" cy="5257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000" i="1" dirty="0"/>
              <a:t>Пример:</a:t>
            </a:r>
          </a:p>
          <a:p>
            <a:pPr eaLnBrk="1" hangingPunct="1">
              <a:buFontTx/>
              <a:buNone/>
            </a:pPr>
            <a:r>
              <a:rPr lang="ru-RU" altLang="ru-RU" sz="1800" i="1" dirty="0"/>
              <a:t>На завод привезли </a:t>
            </a:r>
            <a:r>
              <a:rPr lang="ru-RU" altLang="ru-RU" sz="1800" b="1" i="1" dirty="0"/>
              <a:t>стекло</a:t>
            </a:r>
            <a:r>
              <a:rPr lang="ru-RU" altLang="ru-RU" sz="1800" i="1" dirty="0"/>
              <a:t>.</a:t>
            </a:r>
          </a:p>
          <a:p>
            <a:pPr eaLnBrk="1" hangingPunct="1">
              <a:buFontTx/>
              <a:buNone/>
            </a:pPr>
            <a:r>
              <a:rPr lang="ru-RU" altLang="ru-RU" sz="1800" i="1" dirty="0"/>
              <a:t>Масло </a:t>
            </a:r>
            <a:r>
              <a:rPr lang="ru-RU" altLang="ru-RU" sz="1800" b="1" i="1" dirty="0"/>
              <a:t>стекло</a:t>
            </a:r>
            <a:r>
              <a:rPr lang="ru-RU" altLang="ru-RU" sz="1800" i="1" dirty="0"/>
              <a:t> на пол.</a:t>
            </a:r>
          </a:p>
          <a:p>
            <a:pPr eaLnBrk="1" hangingPunct="1">
              <a:buFontTx/>
              <a:buNone/>
            </a:pPr>
            <a:endParaRPr lang="en-US" altLang="ru-RU" sz="1800" i="1" dirty="0"/>
          </a:p>
          <a:p>
            <a:pPr eaLnBrk="1" hangingPunct="1">
              <a:buFontTx/>
              <a:buNone/>
            </a:pPr>
            <a:r>
              <a:rPr lang="ru-RU" altLang="ru-RU" sz="1800" i="1" dirty="0"/>
              <a:t>Нес медведь, шагая к </a:t>
            </a:r>
            <a:r>
              <a:rPr lang="ru-RU" altLang="ru-RU" sz="1800" b="1" i="1" dirty="0"/>
              <a:t>рынку</a:t>
            </a:r>
            <a:r>
              <a:rPr lang="ru-RU" altLang="ru-RU" sz="1800" i="1" dirty="0"/>
              <a:t>,</a:t>
            </a:r>
            <a:endParaRPr lang="en-US" altLang="ru-RU" sz="1800" i="1" dirty="0"/>
          </a:p>
          <a:p>
            <a:pPr eaLnBrk="1" hangingPunct="1">
              <a:buFontTx/>
              <a:buNone/>
            </a:pPr>
            <a:r>
              <a:rPr lang="ru-RU" altLang="ru-RU" sz="1800" i="1" dirty="0"/>
              <a:t>На продажу меду </a:t>
            </a:r>
            <a:r>
              <a:rPr lang="ru-RU" altLang="ru-RU" sz="1800" b="1" i="1" dirty="0"/>
              <a:t>крынку</a:t>
            </a:r>
            <a:r>
              <a:rPr lang="ru-RU" altLang="ru-RU" sz="1800" i="1" dirty="0"/>
              <a:t>.</a:t>
            </a:r>
            <a:endParaRPr lang="en-US" altLang="ru-RU" sz="1800" i="1" dirty="0"/>
          </a:p>
          <a:p>
            <a:pPr eaLnBrk="1" hangingPunct="1">
              <a:buFontTx/>
              <a:buNone/>
            </a:pPr>
            <a:r>
              <a:rPr lang="ru-RU" altLang="ru-RU" sz="1800" i="1" dirty="0"/>
              <a:t>Вдруг на мишку - вот </a:t>
            </a:r>
            <a:r>
              <a:rPr lang="ru-RU" altLang="ru-RU" sz="1800" b="1" i="1" u="sng" dirty="0"/>
              <a:t>напасть</a:t>
            </a:r>
            <a:r>
              <a:rPr lang="ru-RU" altLang="ru-RU" sz="1800" i="1" dirty="0"/>
              <a:t>! </a:t>
            </a:r>
            <a:endParaRPr lang="en-US" altLang="ru-RU" sz="1800" i="1" dirty="0"/>
          </a:p>
          <a:p>
            <a:pPr eaLnBrk="1" hangingPunct="1">
              <a:buFontTx/>
              <a:buNone/>
            </a:pPr>
            <a:r>
              <a:rPr lang="ru-RU" altLang="ru-RU" sz="1800" i="1" dirty="0"/>
              <a:t>Осы вздумали </a:t>
            </a:r>
            <a:r>
              <a:rPr lang="ru-RU" altLang="ru-RU" sz="1800" b="1" i="1" u="sng" dirty="0"/>
              <a:t>напасть</a:t>
            </a:r>
            <a:r>
              <a:rPr lang="ru-RU" altLang="ru-RU" sz="1800" i="1" dirty="0"/>
              <a:t>.</a:t>
            </a:r>
            <a:endParaRPr lang="en-US" altLang="ru-RU" sz="1800" i="1" dirty="0"/>
          </a:p>
          <a:p>
            <a:pPr eaLnBrk="1" hangingPunct="1">
              <a:buFontTx/>
              <a:buNone/>
            </a:pPr>
            <a:r>
              <a:rPr lang="ru-RU" altLang="ru-RU" sz="1800" i="1" dirty="0"/>
              <a:t>Мишка с армией </a:t>
            </a:r>
            <a:r>
              <a:rPr lang="ru-RU" altLang="ru-RU" sz="1800" b="1" i="1" u="sng" dirty="0"/>
              <a:t>осиной</a:t>
            </a:r>
            <a:endParaRPr lang="en-US" altLang="ru-RU" sz="1800" i="1" u="sng" dirty="0"/>
          </a:p>
          <a:p>
            <a:pPr eaLnBrk="1" hangingPunct="1">
              <a:buFontTx/>
              <a:buNone/>
            </a:pPr>
            <a:r>
              <a:rPr lang="ru-RU" altLang="ru-RU" sz="1800" i="1" dirty="0"/>
              <a:t>Дрался вырванной </a:t>
            </a:r>
            <a:r>
              <a:rPr lang="ru-RU" altLang="ru-RU" sz="1800" b="1" i="1" u="sng" dirty="0"/>
              <a:t>осиной</a:t>
            </a:r>
            <a:r>
              <a:rPr lang="ru-RU" altLang="ru-RU" sz="1800" i="1" dirty="0"/>
              <a:t>.</a:t>
            </a:r>
            <a:endParaRPr lang="en-US" altLang="ru-RU" sz="1800" i="1" dirty="0"/>
          </a:p>
          <a:p>
            <a:pPr eaLnBrk="1" hangingPunct="1">
              <a:buFontTx/>
              <a:buNone/>
            </a:pPr>
            <a:r>
              <a:rPr lang="ru-RU" altLang="ru-RU" sz="1800" i="1" dirty="0"/>
              <a:t>Мог ли в ярость он не </a:t>
            </a:r>
            <a:r>
              <a:rPr lang="ru-RU" altLang="ru-RU" sz="1800" b="1" i="1" dirty="0"/>
              <a:t>впасть</a:t>
            </a:r>
            <a:r>
              <a:rPr lang="ru-RU" altLang="ru-RU" sz="1800" i="1" dirty="0"/>
              <a:t>,</a:t>
            </a:r>
            <a:endParaRPr lang="en-US" altLang="ru-RU" sz="1800" i="1" dirty="0"/>
          </a:p>
          <a:p>
            <a:pPr eaLnBrk="1" hangingPunct="1">
              <a:buFontTx/>
              <a:buNone/>
            </a:pPr>
            <a:r>
              <a:rPr lang="ru-RU" altLang="ru-RU" sz="1800" i="1" dirty="0"/>
              <a:t>Если осы лезли в </a:t>
            </a:r>
            <a:r>
              <a:rPr lang="ru-RU" altLang="ru-RU" sz="1800" b="1" i="1" dirty="0"/>
              <a:t>пасть</a:t>
            </a:r>
            <a:r>
              <a:rPr lang="ru-RU" altLang="ru-RU" sz="1800" i="1" dirty="0"/>
              <a:t>,</a:t>
            </a:r>
            <a:endParaRPr lang="en-US" altLang="ru-RU" sz="1800" i="1" dirty="0"/>
          </a:p>
          <a:p>
            <a:pPr eaLnBrk="1" hangingPunct="1">
              <a:buFontTx/>
              <a:buNone/>
            </a:pPr>
            <a:r>
              <a:rPr lang="ru-RU" altLang="ru-RU" sz="1800" i="1" dirty="0"/>
              <a:t>Жалили куда </a:t>
            </a:r>
            <a:r>
              <a:rPr lang="ru-RU" altLang="ru-RU" sz="1800" b="1" i="1" u="sng" dirty="0"/>
              <a:t>попало</a:t>
            </a:r>
            <a:r>
              <a:rPr lang="ru-RU" altLang="ru-RU" sz="1800" i="1" dirty="0"/>
              <a:t>,</a:t>
            </a:r>
            <a:endParaRPr lang="en-US" altLang="ru-RU" sz="1800" i="1" dirty="0"/>
          </a:p>
          <a:p>
            <a:pPr eaLnBrk="1" hangingPunct="1">
              <a:buFontTx/>
              <a:buNone/>
            </a:pPr>
            <a:r>
              <a:rPr lang="ru-RU" altLang="ru-RU" sz="1800" i="1" dirty="0"/>
              <a:t>Им за это и </a:t>
            </a:r>
            <a:r>
              <a:rPr lang="ru-RU" altLang="ru-RU" sz="1800" b="1" i="1" u="sng" dirty="0"/>
              <a:t>попало</a:t>
            </a:r>
            <a:r>
              <a:rPr lang="ru-RU" altLang="ru-RU" sz="1800" i="1" dirty="0"/>
              <a:t>.</a:t>
            </a:r>
          </a:p>
          <a:p>
            <a:pPr algn="ctr" eaLnBrk="1" hangingPunct="1">
              <a:buFontTx/>
              <a:buNone/>
            </a:pPr>
            <a:r>
              <a:rPr lang="ru-RU" altLang="ru-RU" b="1" i="1" dirty="0"/>
              <a:t>Как решить?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684465D-9160-4B81-8D37-A78AEF58EA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9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>
            <a:extLst>
              <a:ext uri="{FF2B5EF4-FFF2-40B4-BE49-F238E27FC236}">
                <a16:creationId xmlns:a16="http://schemas.microsoft.com/office/drawing/2014/main" id="{7AD7AA9F-7961-4A71-831F-5CDF52FF0C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>
                <a:solidFill>
                  <a:srgbClr val="7030A0"/>
                </a:solidFill>
              </a:rPr>
              <a:t>Виды морфологической неоднозначности (=омонимии)</a:t>
            </a:r>
          </a:p>
        </p:txBody>
      </p:sp>
      <p:sp>
        <p:nvSpPr>
          <p:cNvPr id="35843" name="Объект 2">
            <a:extLst>
              <a:ext uri="{FF2B5EF4-FFF2-40B4-BE49-F238E27FC236}">
                <a16:creationId xmlns:a16="http://schemas.microsoft.com/office/drawing/2014/main" id="{9A03241A-3789-46C3-A83A-06373F311F7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/>
              <a:t>Неоднозначность по леммам: косой, стали</a:t>
            </a:r>
          </a:p>
          <a:p>
            <a:pPr lvl="1"/>
            <a:r>
              <a:rPr lang="ru-RU" altLang="ru-RU"/>
              <a:t>Самая важная для информационного поиска</a:t>
            </a:r>
          </a:p>
          <a:p>
            <a:r>
              <a:rPr lang="ru-RU" altLang="ru-RU"/>
              <a:t>Неоднозначность по частям речи: стали</a:t>
            </a:r>
          </a:p>
          <a:p>
            <a:r>
              <a:rPr lang="ru-RU" altLang="ru-RU"/>
              <a:t>Неоднозначность по грамматическим характеристикам (падеж, число и др.)</a:t>
            </a:r>
          </a:p>
          <a:p>
            <a:pPr lvl="1"/>
            <a:r>
              <a:rPr lang="ru-RU" altLang="ru-RU"/>
              <a:t>Например, очень часто неоднозначность именительный </a:t>
            </a:r>
            <a:r>
              <a:rPr lang="en-US" altLang="ru-RU"/>
              <a:t>vs. </a:t>
            </a:r>
            <a:r>
              <a:rPr lang="ru-RU" altLang="ru-RU"/>
              <a:t>Винительный падеж</a:t>
            </a:r>
          </a:p>
          <a:p>
            <a:pPr lvl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4F46BF1-83ED-41A4-884D-BFFB891D09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261111E5-D1A9-404C-8262-D99740FE50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064500" cy="647700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7030A0"/>
                </a:solidFill>
                <a:latin typeface="Comic Sans MS" panose="030F0702030302020204" pitchFamily="66" charset="0"/>
              </a:rPr>
              <a:t>Постморфологический анализ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E81C9F0C-EBD8-40EF-807E-664B57DF53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91513" cy="5256212"/>
          </a:xfrm>
        </p:spPr>
        <p:txBody>
          <a:bodyPr/>
          <a:lstStyle/>
          <a:p>
            <a:pPr eaLnBrk="1" hangingPunct="1"/>
            <a:r>
              <a:rPr lang="ru-RU" altLang="ru-RU" sz="2800"/>
              <a:t>=предсинтаксический анализ</a:t>
            </a:r>
          </a:p>
          <a:p>
            <a:pPr eaLnBrk="1" hangingPunct="1"/>
            <a:r>
              <a:rPr lang="ru-RU" altLang="ru-RU" sz="2800"/>
              <a:t>Предназначен для устранения морфологической омонимии (многозначности) слов</a:t>
            </a:r>
          </a:p>
          <a:p>
            <a:pPr marL="522288" lvl="1" indent="0" eaLnBrk="1" hangingPunct="1"/>
            <a:r>
              <a:rPr lang="ru-RU" altLang="ru-RU" sz="2400"/>
              <a:t>Выбор правильной леммы</a:t>
            </a:r>
          </a:p>
          <a:p>
            <a:pPr marL="522288" lvl="1" indent="0" eaLnBrk="1" hangingPunct="1"/>
            <a:r>
              <a:rPr lang="ru-RU" altLang="ru-RU" sz="2400"/>
              <a:t>Уточнение морфологических характеристик</a:t>
            </a:r>
          </a:p>
          <a:p>
            <a:pPr marL="522288" lvl="1" indent="0" eaLnBrk="1" hangingPunct="1"/>
            <a:endParaRPr lang="ru-RU" altLang="ru-RU" sz="2400"/>
          </a:p>
          <a:p>
            <a:pPr marL="522288" lvl="1" indent="0" eaLnBrk="1" hangingPunct="1">
              <a:buFontTx/>
              <a:buNone/>
            </a:pPr>
            <a:r>
              <a:rPr lang="ru-RU" altLang="ru-RU" sz="2400" b="1"/>
              <a:t>Основные методы</a:t>
            </a:r>
          </a:p>
          <a:p>
            <a:pPr marL="522288" lvl="1" indent="0" eaLnBrk="1" hangingPunct="1">
              <a:buFontTx/>
              <a:buChar char="-"/>
            </a:pPr>
            <a:r>
              <a:rPr lang="ru-RU" altLang="ru-RU" sz="2400"/>
              <a:t> Написание правил,</a:t>
            </a:r>
          </a:p>
          <a:p>
            <a:pPr marL="522288" lvl="1" indent="0" eaLnBrk="1" hangingPunct="1">
              <a:buFontTx/>
              <a:buChar char="-"/>
            </a:pPr>
            <a:r>
              <a:rPr lang="ru-RU" altLang="ru-RU" sz="2400"/>
              <a:t> Статистические методы, прежде всего, на основе морфологически размеченного корпуса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32F6B18-0C00-4DD1-BF41-6F047A2D5B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2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5823EA2D-80AF-44FE-B6B5-61B503129A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>
                <a:solidFill>
                  <a:srgbClr val="7030A0"/>
                </a:solidFill>
                <a:latin typeface="Comic Sans MS" panose="030F0702030302020204" pitchFamily="66" charset="0"/>
              </a:rPr>
              <a:t>Примеры правил постморфологического анализа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EDE190D5-A78C-4A83-9221-29A61C8213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62950" cy="4924425"/>
          </a:xfrm>
        </p:spPr>
        <p:txBody>
          <a:bodyPr/>
          <a:lstStyle/>
          <a:p>
            <a:pPr eaLnBrk="1" hangingPunct="1"/>
            <a:r>
              <a:rPr lang="ru-RU" altLang="ru-RU" sz="2400"/>
              <a:t>Удаление признаков служебных частей речи для однобуквенных слов, за которыми следуют точки</a:t>
            </a:r>
          </a:p>
          <a:p>
            <a:pPr eaLnBrk="1" hangingPunct="1"/>
            <a:r>
              <a:rPr lang="ru-RU" altLang="ru-RU" sz="2400"/>
              <a:t>Удаление омонимов слова «уже», соответствующих прилагательным, если за ним не стоит запятая или слово в родительном падеже</a:t>
            </a:r>
          </a:p>
          <a:p>
            <a:pPr eaLnBrk="1" hangingPunct="1"/>
            <a:r>
              <a:rPr lang="ru-RU" altLang="ru-RU" sz="2400"/>
              <a:t>Удаление омонимов слова «сорока», если после слова следует числительное (сорок  пять)</a:t>
            </a:r>
          </a:p>
          <a:p>
            <a:pPr eaLnBrk="1" hangingPunct="1"/>
            <a:r>
              <a:rPr lang="ru-RU" altLang="ru-RU" sz="2400"/>
              <a:t>Обработка предлогов: удаление у слова, следующего за предлогом, всех омонимов, не соответствующих падежам, которыми обычно управляет данный предлог</a:t>
            </a:r>
          </a:p>
          <a:p>
            <a:pPr eaLnBrk="1" hangingPunct="1"/>
            <a:endParaRPr lang="ru-RU" altLang="ru-RU" sz="2400" b="1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0D4BD30-5977-4622-BE1C-3A4A9A3DE7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1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>
            <a:extLst>
              <a:ext uri="{FF2B5EF4-FFF2-40B4-BE49-F238E27FC236}">
                <a16:creationId xmlns:a16="http://schemas.microsoft.com/office/drawing/2014/main" id="{1545BEB4-F1AB-4DC9-AC28-9C887ECE161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00063" y="2060575"/>
            <a:ext cx="8286750" cy="1539875"/>
          </a:xfrm>
        </p:spPr>
        <p:txBody>
          <a:bodyPr/>
          <a:lstStyle/>
          <a:p>
            <a:r>
              <a:rPr lang="ru-RU" altLang="ru-RU" sz="3600">
                <a:solidFill>
                  <a:srgbClr val="7030A0"/>
                </a:solidFill>
                <a:latin typeface="Comic Sans MS" panose="030F0702030302020204" pitchFamily="66" charset="0"/>
              </a:rPr>
              <a:t>Статистические методы и морфологическая разметка корпуса</a:t>
            </a:r>
          </a:p>
        </p:txBody>
      </p:sp>
      <p:sp>
        <p:nvSpPr>
          <p:cNvPr id="38915" name="Rectangle 5">
            <a:extLst>
              <a:ext uri="{FF2B5EF4-FFF2-40B4-BE49-F238E27FC236}">
                <a16:creationId xmlns:a16="http://schemas.microsoft.com/office/drawing/2014/main" id="{AA3FAD2F-04E8-4906-825C-D86B5B3B8C7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5C2E101-A766-42CB-9705-1339821357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71E43968-956A-4B46-8071-85F0ED9510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Морфологическая разметка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6522EFD7-044D-4E4B-943C-30D80FCBF9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28750"/>
            <a:ext cx="8229600" cy="4929188"/>
          </a:xfrm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</a:pPr>
            <a:r>
              <a:rPr lang="ru-RU" altLang="ru-RU" sz="2800"/>
              <a:t>Частеречная разметка, морфологическая разметка (грамматическая разметка):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lphaLcParenR"/>
            </a:pPr>
            <a:r>
              <a:rPr lang="ru-RU" altLang="ru-RU" sz="2800"/>
              <a:t>информация о морфологических (грамматических) характеристиках словоформ текста, включаемая в электронное представление этого текста (в виде тегов)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lphaLcParenR"/>
            </a:pPr>
            <a:r>
              <a:rPr lang="ru-RU" altLang="ru-RU" sz="2800"/>
              <a:t>процедура добавления такой информации в электронное представление текста (как правило, частично или – редко – полностью автоматизированная)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0269785-6A98-4092-95ED-70E72C4EFD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A39C926C-EABF-4364-AD97-24FF7F7929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85750" y="274638"/>
            <a:ext cx="8572500" cy="1143000"/>
          </a:xfrm>
        </p:spPr>
        <p:txBody>
          <a:bodyPr/>
          <a:lstStyle/>
          <a:p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Теги морфологической разметки</a:t>
            </a:r>
            <a:b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</a:br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 в Нац. корпусе  русского языка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E4E4DDDF-90EA-4714-B9C0-80D6B46AFA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857375"/>
            <a:ext cx="8229600" cy="4268788"/>
          </a:xfrm>
        </p:spPr>
        <p:txBody>
          <a:bodyPr/>
          <a:lstStyle/>
          <a:p>
            <a:r>
              <a:rPr lang="en-US" altLang="ru-RU" b="1"/>
              <a:t>ruscorpora.ru</a:t>
            </a:r>
            <a:endParaRPr lang="ru-RU" altLang="ru-RU" b="1"/>
          </a:p>
          <a:p>
            <a:r>
              <a:rPr lang="ru-RU" altLang="ru-RU" b="1"/>
              <a:t>Род:</a:t>
            </a:r>
          </a:p>
          <a:p>
            <a:r>
              <a:rPr lang="ru-RU" altLang="ru-RU"/>
              <a:t>m — мужской род (</a:t>
            </a:r>
            <a:r>
              <a:rPr lang="ru-RU" altLang="ru-RU" i="1"/>
              <a:t>работник, стол</a:t>
            </a:r>
            <a:r>
              <a:rPr lang="ru-RU" altLang="ru-RU"/>
              <a:t>)</a:t>
            </a:r>
            <a:br>
              <a:rPr lang="ru-RU" altLang="ru-RU"/>
            </a:br>
            <a:r>
              <a:rPr lang="ru-RU" altLang="ru-RU"/>
              <a:t>f — женский род (</a:t>
            </a:r>
            <a:r>
              <a:rPr lang="ru-RU" altLang="ru-RU" i="1"/>
              <a:t>работница, табуретка</a:t>
            </a:r>
            <a:r>
              <a:rPr lang="ru-RU" altLang="ru-RU"/>
              <a:t>)</a:t>
            </a:r>
            <a:br>
              <a:rPr lang="ru-RU" altLang="ru-RU"/>
            </a:br>
            <a:r>
              <a:rPr lang="ru-RU" altLang="ru-RU"/>
              <a:t>m-f — «общий род» (</a:t>
            </a:r>
            <a:r>
              <a:rPr lang="ru-RU" altLang="ru-RU" i="1"/>
              <a:t>задира, пьяница</a:t>
            </a:r>
            <a:r>
              <a:rPr lang="ru-RU" altLang="ru-RU"/>
              <a:t>)</a:t>
            </a:r>
            <a:br>
              <a:rPr lang="ru-RU" altLang="ru-RU"/>
            </a:br>
            <a:r>
              <a:rPr lang="ru-RU" altLang="ru-RU"/>
              <a:t>n — средний род (</a:t>
            </a:r>
            <a:r>
              <a:rPr lang="ru-RU" altLang="ru-RU" i="1"/>
              <a:t>животное, озеро</a:t>
            </a:r>
            <a:r>
              <a:rPr lang="ru-RU" altLang="ru-RU"/>
              <a:t>)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1BAA4CC-0B61-4E33-92D0-20B21D6313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7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E662E0C7-A3BC-401B-8948-5EBDD20C6D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Сегментация на слова </a:t>
            </a:r>
            <a:b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</a:br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текста с пробелами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6F90475A-B851-466A-AFE0-14D0F7A296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85750" y="1600200"/>
            <a:ext cx="8401050" cy="4900613"/>
          </a:xfrm>
        </p:spPr>
        <p:txBody>
          <a:bodyPr/>
          <a:lstStyle/>
          <a:p>
            <a:pPr marL="347663" indent="-347663" algn="ctr" eaLnBrk="1" hangingPunct="1">
              <a:lnSpc>
                <a:spcPct val="80000"/>
              </a:lnSpc>
              <a:buFontTx/>
              <a:buNone/>
            </a:pPr>
            <a:r>
              <a:rPr lang="ru-RU" altLang="ru-RU" sz="2800"/>
              <a:t>Осложняющие факторы:</a:t>
            </a:r>
          </a:p>
          <a:p>
            <a:pPr marL="347663" indent="-347663" eaLnBrk="1" hangingPunct="1">
              <a:lnSpc>
                <a:spcPct val="80000"/>
              </a:lnSpc>
            </a:pPr>
            <a:r>
              <a:rPr lang="ru-RU" altLang="ru-RU" sz="2800"/>
              <a:t>сегменты текста между пробелами требуют переразложения</a:t>
            </a:r>
          </a:p>
          <a:p>
            <a:pPr marL="1262063" lvl="1" indent="-312738" eaLnBrk="1" hangingPunct="1">
              <a:lnSpc>
                <a:spcPct val="80000"/>
              </a:lnSpc>
            </a:pPr>
            <a:r>
              <a:rPr lang="ru-RU" altLang="ru-RU" sz="2400" i="1"/>
              <a:t>буду</a:t>
            </a:r>
            <a:r>
              <a:rPr lang="ru-RU" altLang="ru-RU" sz="2400"/>
              <a:t> (</a:t>
            </a:r>
            <a:r>
              <a:rPr lang="ru-RU" altLang="ru-RU" sz="2400" i="1"/>
              <a:t>часто</a:t>
            </a:r>
            <a:r>
              <a:rPr lang="ru-RU" altLang="ru-RU" sz="2400"/>
              <a:t>) </a:t>
            </a:r>
            <a:r>
              <a:rPr lang="ru-RU" altLang="ru-RU" sz="2400" i="1"/>
              <a:t>писать</a:t>
            </a:r>
            <a:r>
              <a:rPr lang="ru-RU" altLang="ru-RU" sz="2400"/>
              <a:t>; железная дорога; с разбегу; </a:t>
            </a:r>
            <a:endParaRPr lang="en-US" altLang="ru-RU" sz="2400"/>
          </a:p>
          <a:p>
            <a:pPr marL="1262063" lvl="1" indent="-312738" eaLnBrk="1" hangingPunct="1">
              <a:lnSpc>
                <a:spcPct val="80000"/>
              </a:lnSpc>
            </a:pPr>
            <a:r>
              <a:rPr lang="en-US" altLang="ru-RU" sz="2400" i="1"/>
              <a:t>Du </a:t>
            </a:r>
            <a:r>
              <a:rPr lang="en-US" altLang="ru-RU" sz="2400" i="1">
                <a:solidFill>
                  <a:schemeClr val="hlink"/>
                </a:solidFill>
              </a:rPr>
              <a:t>holst</a:t>
            </a:r>
            <a:r>
              <a:rPr lang="en-US" altLang="ru-RU" sz="2400" i="1"/>
              <a:t> mich </a:t>
            </a:r>
            <a:r>
              <a:rPr lang="en-US" altLang="ru-RU" sz="2400" i="1">
                <a:solidFill>
                  <a:schemeClr val="hlink"/>
                </a:solidFill>
              </a:rPr>
              <a:t>ab</a:t>
            </a:r>
            <a:r>
              <a:rPr lang="en-US" altLang="ru-RU" sz="2400"/>
              <a:t> (</a:t>
            </a:r>
            <a:r>
              <a:rPr lang="ru-RU" altLang="ru-RU" sz="2400"/>
              <a:t>нем.)</a:t>
            </a:r>
          </a:p>
          <a:p>
            <a:pPr marL="1262063" lvl="1" indent="-312738" eaLnBrk="1" hangingPunct="1">
              <a:lnSpc>
                <a:spcPct val="80000"/>
              </a:lnSpc>
            </a:pPr>
            <a:endParaRPr lang="en-US" altLang="ru-RU" sz="2400"/>
          </a:p>
          <a:p>
            <a:pPr marL="347663" indent="-347663" eaLnBrk="1" hangingPunct="1">
              <a:lnSpc>
                <a:spcPct val="80000"/>
              </a:lnSpc>
            </a:pPr>
            <a:r>
              <a:rPr lang="ru-RU" altLang="ru-RU" sz="2800"/>
              <a:t>словоформы могут разделяться не только пробелами</a:t>
            </a:r>
          </a:p>
          <a:p>
            <a:pPr marL="1262063" lvl="1" indent="-312738" eaLnBrk="1" hangingPunct="1">
              <a:lnSpc>
                <a:spcPct val="80000"/>
              </a:lnSpc>
            </a:pPr>
            <a:r>
              <a:rPr lang="ru-RU" altLang="ru-RU" sz="2400" i="1">
                <a:solidFill>
                  <a:srgbClr val="33CCCC"/>
                </a:solidFill>
              </a:rPr>
              <a:t>наконец-</a:t>
            </a:r>
            <a:r>
              <a:rPr lang="ru-RU" altLang="ru-RU" sz="2400" i="1">
                <a:solidFill>
                  <a:srgbClr val="CCCCFF"/>
                </a:solidFill>
              </a:rPr>
              <a:t>то</a:t>
            </a:r>
            <a:r>
              <a:rPr lang="ru-RU" altLang="ru-RU" sz="2400"/>
              <a:t> </a:t>
            </a:r>
            <a:r>
              <a:rPr lang="en-US" altLang="ru-RU" sz="2400"/>
              <a:t>(</a:t>
            </a:r>
            <a:r>
              <a:rPr lang="en-US" altLang="ru-RU" sz="2400">
                <a:latin typeface="Bodoni MT" panose="02070603080606020203" pitchFamily="18" charset="0"/>
              </a:rPr>
              <a:t>vs</a:t>
            </a:r>
            <a:r>
              <a:rPr lang="en-US" altLang="ru-RU" sz="2400"/>
              <a:t> </a:t>
            </a:r>
            <a:r>
              <a:rPr lang="ru-RU" altLang="ru-RU" sz="2400" i="1">
                <a:solidFill>
                  <a:schemeClr val="hlink"/>
                </a:solidFill>
              </a:rPr>
              <a:t>кто-то, во-первых, по-моему</a:t>
            </a:r>
            <a:r>
              <a:rPr lang="ru-RU" altLang="ru-RU" sz="2400"/>
              <a:t>),</a:t>
            </a:r>
            <a:endParaRPr lang="en-US" altLang="ru-RU" sz="2400"/>
          </a:p>
          <a:p>
            <a:pPr marL="1262063" lvl="1" indent="-312738" eaLnBrk="1" hangingPunct="1">
              <a:lnSpc>
                <a:spcPct val="80000"/>
              </a:lnSpc>
            </a:pPr>
            <a:r>
              <a:rPr lang="ru-RU" altLang="ru-RU" sz="2400"/>
              <a:t> </a:t>
            </a:r>
            <a:r>
              <a:rPr lang="en-US" altLang="ru-RU" sz="2400" i="1">
                <a:solidFill>
                  <a:srgbClr val="33CCCC"/>
                </a:solidFill>
              </a:rPr>
              <a:t>they</a:t>
            </a:r>
            <a:r>
              <a:rPr lang="en-US" altLang="ru-RU" sz="2400" i="1"/>
              <a:t>’</a:t>
            </a:r>
            <a:r>
              <a:rPr lang="en-US" altLang="ru-RU" sz="2400" i="1">
                <a:solidFill>
                  <a:srgbClr val="CCCCFF"/>
                </a:solidFill>
              </a:rPr>
              <a:t>re</a:t>
            </a:r>
            <a:r>
              <a:rPr lang="en-US" altLang="ru-RU" sz="2400"/>
              <a:t> </a:t>
            </a:r>
            <a:r>
              <a:rPr lang="ru-RU" altLang="ru-RU" sz="2400"/>
              <a:t>и </a:t>
            </a:r>
            <a:r>
              <a:rPr lang="en-US" altLang="ru-RU" sz="2400" i="1">
                <a:solidFill>
                  <a:srgbClr val="33CCCC"/>
                </a:solidFill>
              </a:rPr>
              <a:t>is</a:t>
            </a:r>
            <a:r>
              <a:rPr lang="en-US" altLang="ru-RU" sz="2400" i="1">
                <a:solidFill>
                  <a:srgbClr val="CCCCFF"/>
                </a:solidFill>
              </a:rPr>
              <a:t>n’t </a:t>
            </a:r>
            <a:r>
              <a:rPr lang="en-US" altLang="ru-RU" sz="2400"/>
              <a:t>(</a:t>
            </a:r>
            <a:r>
              <a:rPr lang="en-US" altLang="ru-RU" sz="2400">
                <a:latin typeface="Bodoni MT" panose="02070603080606020203" pitchFamily="18" charset="0"/>
              </a:rPr>
              <a:t>vs</a:t>
            </a:r>
            <a:r>
              <a:rPr lang="en-US" altLang="ru-RU" sz="2400"/>
              <a:t> </a:t>
            </a:r>
            <a:r>
              <a:rPr lang="en-US" altLang="ru-RU" sz="2400" i="1"/>
              <a:t>friend’s</a:t>
            </a:r>
            <a:r>
              <a:rPr lang="en-US" altLang="ru-RU" sz="2400"/>
              <a:t>), </a:t>
            </a:r>
            <a:r>
              <a:rPr lang="en-US" altLang="ru-RU" sz="2400" i="1">
                <a:solidFill>
                  <a:schemeClr val="hlink"/>
                </a:solidFill>
              </a:rPr>
              <a:t>and/or</a:t>
            </a:r>
            <a:r>
              <a:rPr lang="en-US" altLang="ru-RU" sz="2400"/>
              <a:t> (</a:t>
            </a:r>
            <a:r>
              <a:rPr lang="en-US" altLang="ru-RU" sz="2400">
                <a:latin typeface="Bodoni MT" panose="02070603080606020203" pitchFamily="18" charset="0"/>
              </a:rPr>
              <a:t>vs </a:t>
            </a:r>
            <a:r>
              <a:rPr lang="en-US" altLang="ru-RU" sz="2400" i="1">
                <a:solidFill>
                  <a:srgbClr val="33CCCC"/>
                </a:solidFill>
              </a:rPr>
              <a:t>accept</a:t>
            </a:r>
            <a:r>
              <a:rPr lang="en-US" altLang="ru-RU" sz="2400" i="1"/>
              <a:t>/</a:t>
            </a:r>
            <a:r>
              <a:rPr lang="en-US" altLang="ru-RU" sz="2400" i="1">
                <a:solidFill>
                  <a:srgbClr val="CCCCFF"/>
                </a:solidFill>
              </a:rPr>
              <a:t>reject</a:t>
            </a:r>
            <a:r>
              <a:rPr lang="en-US" altLang="ru-RU" sz="2400"/>
              <a:t>)</a:t>
            </a:r>
            <a:endParaRPr lang="ru-RU" altLang="ru-RU" sz="2400"/>
          </a:p>
          <a:p>
            <a:pPr marL="347663" indent="-347663" eaLnBrk="1" hangingPunct="1">
              <a:lnSpc>
                <a:spcPct val="80000"/>
              </a:lnSpc>
              <a:buFontTx/>
              <a:buNone/>
            </a:pPr>
            <a:endParaRPr lang="ru-RU" altLang="ru-RU" sz="2800"/>
          </a:p>
          <a:p>
            <a:pPr marL="347663" indent="-347663" eaLnBrk="1" hangingPunct="1">
              <a:lnSpc>
                <a:spcPct val="80000"/>
              </a:lnSpc>
              <a:buFontTx/>
              <a:buNone/>
            </a:pPr>
            <a:endParaRPr lang="ru-RU" altLang="ru-RU" sz="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E84CF74-E652-4CFD-8FE4-FB7AA5F799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D18DD5A6-9AF8-48DC-909F-FA5447DB9C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Падежи в морфологической разметке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101E062E-DB32-49E1-94A6-85DEBE8FE4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85750" y="1600200"/>
            <a:ext cx="8858250" cy="5257800"/>
          </a:xfrm>
        </p:spPr>
        <p:txBody>
          <a:bodyPr/>
          <a:lstStyle/>
          <a:p>
            <a:pPr>
              <a:spcBef>
                <a:spcPct val="55000"/>
              </a:spcBef>
            </a:pPr>
            <a:r>
              <a:rPr lang="ru-RU" altLang="ru-RU" sz="2200"/>
              <a:t>nom — именительный падеж (</a:t>
            </a:r>
            <a:r>
              <a:rPr lang="ru-RU" altLang="ru-RU" sz="2200" i="1"/>
              <a:t>голова, сын, степь, сани, который</a:t>
            </a:r>
            <a:r>
              <a:rPr lang="ru-RU" altLang="ru-RU" sz="2200"/>
              <a:t>)</a:t>
            </a:r>
            <a:br>
              <a:rPr lang="ru-RU" altLang="ru-RU" sz="2200"/>
            </a:br>
            <a:r>
              <a:rPr lang="ru-RU" altLang="ru-RU" sz="2200"/>
              <a:t>gen — родительный падеж (</a:t>
            </a:r>
            <a:r>
              <a:rPr lang="ru-RU" altLang="ru-RU" sz="2200" i="1"/>
              <a:t>головы, сына, степи, саней</a:t>
            </a:r>
            <a:r>
              <a:rPr lang="ru-RU" altLang="ru-RU" sz="2200"/>
              <a:t>)</a:t>
            </a:r>
            <a:br>
              <a:rPr lang="ru-RU" altLang="ru-RU" sz="2200"/>
            </a:br>
            <a:r>
              <a:rPr lang="ru-RU" altLang="ru-RU" sz="2200"/>
              <a:t>dat — дательный падеж (</a:t>
            </a:r>
            <a:r>
              <a:rPr lang="ru-RU" altLang="ru-RU" sz="2200" i="1"/>
              <a:t>голове, сыну, степи, саням</a:t>
            </a:r>
            <a:r>
              <a:rPr lang="ru-RU" altLang="ru-RU" sz="2200"/>
              <a:t>)</a:t>
            </a:r>
            <a:br>
              <a:rPr lang="ru-RU" altLang="ru-RU" sz="2200"/>
            </a:br>
            <a:r>
              <a:rPr lang="ru-RU" altLang="ru-RU" sz="2200"/>
              <a:t>dat2 — дистрибутивный дательный (</a:t>
            </a:r>
            <a:r>
              <a:rPr lang="ru-RU" altLang="ru-RU" sz="2200" i="1"/>
              <a:t>[по] многу, нескольку) </a:t>
            </a:r>
            <a:r>
              <a:rPr lang="ru-RU" altLang="ru-RU" sz="2200"/>
              <a:t>acc — винительный падеж (</a:t>
            </a:r>
            <a:r>
              <a:rPr lang="ru-RU" altLang="ru-RU" sz="2200" i="1"/>
              <a:t>голову, сына, степь, сани</a:t>
            </a:r>
            <a:r>
              <a:rPr lang="ru-RU" altLang="ru-RU" sz="2200"/>
              <a:t>)</a:t>
            </a:r>
            <a:br>
              <a:rPr lang="ru-RU" altLang="ru-RU" sz="2200"/>
            </a:br>
            <a:r>
              <a:rPr lang="ru-RU" altLang="ru-RU" sz="2200"/>
              <a:t>ins — творительный падеж (</a:t>
            </a:r>
            <a:r>
              <a:rPr lang="ru-RU" altLang="ru-RU" sz="2200" i="1"/>
              <a:t>головой, сыном, степью, санями, которым</a:t>
            </a:r>
            <a:r>
              <a:rPr lang="ru-RU" altLang="ru-RU" sz="2200"/>
              <a:t>)</a:t>
            </a:r>
            <a:br>
              <a:rPr lang="ru-RU" altLang="ru-RU" sz="2200"/>
            </a:br>
            <a:r>
              <a:rPr lang="ru-RU" altLang="ru-RU" sz="2200"/>
              <a:t>loc — предложный падеж (</a:t>
            </a:r>
            <a:r>
              <a:rPr lang="ru-RU" altLang="ru-RU" sz="2200" i="1"/>
              <a:t>[о] голове, сыне, степи, санях) </a:t>
            </a:r>
            <a:r>
              <a:rPr lang="ru-RU" altLang="ru-RU" sz="2200"/>
              <a:t>gen2 — второй родительный падеж (</a:t>
            </a:r>
            <a:r>
              <a:rPr lang="ru-RU" altLang="ru-RU" sz="2200" i="1"/>
              <a:t>чашка </a:t>
            </a:r>
            <a:r>
              <a:rPr lang="ru-RU" altLang="ru-RU" sz="2200" b="1" i="1"/>
              <a:t>чаю</a:t>
            </a:r>
            <a:r>
              <a:rPr lang="ru-RU" altLang="ru-RU" sz="2200"/>
              <a:t>)</a:t>
            </a:r>
            <a:br>
              <a:rPr lang="ru-RU" altLang="ru-RU" sz="2200"/>
            </a:br>
            <a:r>
              <a:rPr lang="ru-RU" altLang="ru-RU" sz="2200"/>
              <a:t>acc2 — второй винительный падеж (</a:t>
            </a:r>
            <a:r>
              <a:rPr lang="ru-RU" altLang="ru-RU" sz="2200" i="1"/>
              <a:t>постричься в </a:t>
            </a:r>
            <a:r>
              <a:rPr lang="ru-RU" altLang="ru-RU" sz="2200" b="1" i="1"/>
              <a:t>монахи</a:t>
            </a:r>
            <a:r>
              <a:rPr lang="ru-RU" altLang="ru-RU" sz="2200" i="1"/>
              <a:t>; по </a:t>
            </a:r>
            <a:r>
              <a:rPr lang="ru-RU" altLang="ru-RU" sz="2200" b="1" i="1"/>
              <a:t>два</a:t>
            </a:r>
            <a:r>
              <a:rPr lang="ru-RU" altLang="ru-RU" sz="2200" i="1"/>
              <a:t> человека</a:t>
            </a:r>
            <a:r>
              <a:rPr lang="ru-RU" altLang="ru-RU" sz="2200"/>
              <a:t>)</a:t>
            </a:r>
            <a:br>
              <a:rPr lang="ru-RU" altLang="ru-RU" sz="2200"/>
            </a:br>
            <a:r>
              <a:rPr lang="ru-RU" altLang="ru-RU" sz="2200"/>
              <a:t>loc2 — второй предложный падеж (</a:t>
            </a:r>
            <a:r>
              <a:rPr lang="ru-RU" altLang="ru-RU" sz="2200" i="1"/>
              <a:t>в </a:t>
            </a:r>
            <a:r>
              <a:rPr lang="ru-RU" altLang="ru-RU" sz="2200" b="1" i="1"/>
              <a:t>лесу</a:t>
            </a:r>
            <a:r>
              <a:rPr lang="ru-RU" altLang="ru-RU" sz="2200" i="1"/>
              <a:t>, на </a:t>
            </a:r>
            <a:r>
              <a:rPr lang="ru-RU" altLang="ru-RU" sz="2200" b="1" i="1"/>
              <a:t>оси́</a:t>
            </a:r>
            <a:r>
              <a:rPr lang="ru-RU" altLang="ru-RU" sz="2200"/>
              <a:t>)</a:t>
            </a:r>
            <a:br>
              <a:rPr lang="ru-RU" altLang="ru-RU" sz="2200"/>
            </a:br>
            <a:r>
              <a:rPr lang="ru-RU" altLang="ru-RU" sz="2200"/>
              <a:t>voc — звательная форма (</a:t>
            </a:r>
            <a:r>
              <a:rPr lang="ru-RU" altLang="ru-RU" sz="2200" i="1"/>
              <a:t>Господи, Серёж, ребят</a:t>
            </a:r>
            <a:r>
              <a:rPr lang="ru-RU" altLang="ru-RU" sz="2200"/>
              <a:t>)</a:t>
            </a:r>
            <a:br>
              <a:rPr lang="ru-RU" altLang="ru-RU" sz="2200"/>
            </a:br>
            <a:r>
              <a:rPr lang="ru-RU" altLang="ru-RU" sz="2200"/>
              <a:t>adnum — счётная форма (</a:t>
            </a:r>
            <a:r>
              <a:rPr lang="ru-RU" altLang="ru-RU" sz="2200" i="1"/>
              <a:t>два </a:t>
            </a:r>
            <a:r>
              <a:rPr lang="ru-RU" altLang="ru-RU" sz="2200" b="1" i="1"/>
              <a:t>часа́</a:t>
            </a:r>
            <a:r>
              <a:rPr lang="ru-RU" altLang="ru-RU" sz="2200" i="1"/>
              <a:t>, три </a:t>
            </a:r>
            <a:r>
              <a:rPr lang="ru-RU" altLang="ru-RU" sz="2200" b="1" i="1"/>
              <a:t>шара́</a:t>
            </a:r>
            <a:r>
              <a:rPr lang="ru-RU" altLang="ru-RU" sz="2200"/>
              <a:t>)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A5D30A0-2B83-44E0-B855-669676AE44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E0F139FA-7A73-46F5-A427-83CDCD19B5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85750"/>
            <a:ext cx="9001125" cy="1143000"/>
          </a:xfrm>
        </p:spPr>
        <p:txBody>
          <a:bodyPr/>
          <a:lstStyle/>
          <a:p>
            <a:pPr eaLnBrk="1" hangingPunct="1"/>
            <a:r>
              <a:rPr lang="ru-RU" altLang="ru-RU" sz="3600">
                <a:solidFill>
                  <a:srgbClr val="7030A0"/>
                </a:solidFill>
                <a:latin typeface="Comic Sans MS" panose="030F0702030302020204" pitchFamily="66" charset="0"/>
              </a:rPr>
              <a:t>Фрагмент морфологической разметки в Национальном корпусе русского языка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579BA849-EFB2-46CC-A177-AD1387A279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4313" y="1600200"/>
            <a:ext cx="8472487" cy="47577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800"/>
              <a:t>Я сидел на барском сиденье, дышал горячим ветром, бившим в лицо, ощущая в то же время не истребимую никакими сквозняками пыль и легкий запах духов -- катафалк с хорошей скоростью мчался по шоссе на юг. (Ю. Трифонов)</a:t>
            </a:r>
          </a:p>
          <a:p>
            <a:pPr eaLnBrk="1" hangingPunct="1">
              <a:lnSpc>
                <a:spcPct val="80000"/>
              </a:lnSpc>
            </a:pPr>
            <a:endParaRPr lang="ru-RU" altLang="ru-RU" sz="1800"/>
          </a:p>
          <a:p>
            <a:pPr eaLnBrk="1" hangingPunct="1">
              <a:spcBef>
                <a:spcPts val="600"/>
              </a:spcBef>
            </a:pPr>
            <a:r>
              <a:rPr lang="ru-RU" altLang="ru-RU" sz="1800"/>
              <a:t>&lt;s&gt;</a:t>
            </a:r>
            <a:r>
              <a:rPr lang="ru-RU" altLang="ru-RU" sz="1800" b="1"/>
              <a:t>Я</a:t>
            </a:r>
            <a:r>
              <a:rPr lang="ru-RU" altLang="ru-RU" sz="1800"/>
              <a:t>{я=S,ед,од=им} </a:t>
            </a:r>
            <a:r>
              <a:rPr lang="ru-RU" altLang="ru-RU" sz="1800" b="1"/>
              <a:t>сидел</a:t>
            </a:r>
            <a:r>
              <a:rPr lang="ru-RU" altLang="ru-RU" sz="1800"/>
              <a:t>{сидеть=V,несов=изъяв,прош,ед,муж} </a:t>
            </a:r>
            <a:r>
              <a:rPr lang="ru-RU" altLang="ru-RU" sz="1800" b="1"/>
              <a:t>на</a:t>
            </a:r>
            <a:r>
              <a:rPr lang="ru-RU" altLang="ru-RU" sz="1800"/>
              <a:t>{на=PR} </a:t>
            </a:r>
            <a:r>
              <a:rPr lang="ru-RU" altLang="ru-RU" sz="1800" b="1"/>
              <a:t>барском</a:t>
            </a:r>
            <a:r>
              <a:rPr lang="ru-RU" altLang="ru-RU" sz="1800"/>
              <a:t>{барский=A=ед,сред,пр} </a:t>
            </a:r>
            <a:r>
              <a:rPr lang="ru-RU" altLang="ru-RU" sz="1800" b="1"/>
              <a:t>сиденье</a:t>
            </a:r>
            <a:r>
              <a:rPr lang="ru-RU" altLang="ru-RU" sz="1800"/>
              <a:t>{сиденье=S,сред,неод=ед,пр}, </a:t>
            </a:r>
            <a:r>
              <a:rPr lang="ru-RU" altLang="ru-RU" sz="1800" b="1"/>
              <a:t>дышал</a:t>
            </a:r>
            <a:r>
              <a:rPr lang="ru-RU" altLang="ru-RU" sz="1800"/>
              <a:t>{дышать=V,несов=изъяв,прош,ед,муж} </a:t>
            </a:r>
            <a:r>
              <a:rPr lang="ru-RU" altLang="ru-RU" sz="1800" b="1"/>
              <a:t>горячим</a:t>
            </a:r>
            <a:r>
              <a:rPr lang="ru-RU" altLang="ru-RU" sz="1800"/>
              <a:t>{горячий=A=ед,муж,твор} </a:t>
            </a:r>
            <a:r>
              <a:rPr lang="ru-RU" altLang="ru-RU" sz="1800" b="1"/>
              <a:t>ветром</a:t>
            </a:r>
            <a:r>
              <a:rPr lang="ru-RU" altLang="ru-RU" sz="1800"/>
              <a:t>{ветер=S,муж,неод=ед,твор}</a:t>
            </a:r>
            <a:r>
              <a:rPr lang="ru-RU" altLang="ru-RU" sz="1800" b="1"/>
              <a:t>, бившим</a:t>
            </a:r>
            <a:r>
              <a:rPr lang="ru-RU" altLang="ru-RU" sz="1800"/>
              <a:t>{бить=V,несов=прич,прош,ед,муж,твор} </a:t>
            </a:r>
            <a:r>
              <a:rPr lang="ru-RU" altLang="ru-RU" sz="1800" b="1"/>
              <a:t>в</a:t>
            </a:r>
            <a:r>
              <a:rPr lang="ru-RU" altLang="ru-RU" sz="1800"/>
              <a:t>{в=PR} </a:t>
            </a:r>
            <a:r>
              <a:rPr lang="ru-RU" altLang="ru-RU" sz="1800" b="1"/>
              <a:t>лицо</a:t>
            </a:r>
            <a:r>
              <a:rPr lang="ru-RU" altLang="ru-RU" sz="1800"/>
              <a:t>{лицо=S,сред,неод=ед,вин}</a:t>
            </a:r>
            <a:r>
              <a:rPr lang="ru-RU" altLang="ru-RU" sz="1800" b="1"/>
              <a:t>, ощущая</a:t>
            </a:r>
            <a:r>
              <a:rPr lang="ru-RU" altLang="ru-RU" sz="1800"/>
              <a:t>{ощущать=V=несов,деепр,непрош} </a:t>
            </a:r>
            <a:r>
              <a:rPr lang="ru-RU" altLang="ru-RU" sz="1800" b="1"/>
              <a:t>в</a:t>
            </a:r>
            <a:r>
              <a:rPr lang="ru-RU" altLang="ru-RU" sz="1800"/>
              <a:t>{в=PR} </a:t>
            </a:r>
            <a:r>
              <a:rPr lang="ru-RU" altLang="ru-RU" sz="1800" b="1"/>
              <a:t>то</a:t>
            </a:r>
            <a:r>
              <a:rPr lang="ru-RU" altLang="ru-RU" sz="1800"/>
              <a:t>{тот=A=ед,сред,вин} </a:t>
            </a:r>
            <a:r>
              <a:rPr lang="ru-RU" altLang="ru-RU" sz="1800" b="1"/>
              <a:t>же</a:t>
            </a:r>
            <a:r>
              <a:rPr lang="ru-RU" altLang="ru-RU" sz="1800"/>
              <a:t>{же=PART} </a:t>
            </a:r>
            <a:r>
              <a:rPr lang="ru-RU" altLang="ru-RU" sz="1800" b="1"/>
              <a:t>время</a:t>
            </a:r>
            <a:r>
              <a:rPr lang="ru-RU" altLang="ru-RU" sz="1800"/>
              <a:t>{время=S,сред,неод=ед,вин} </a:t>
            </a:r>
            <a:r>
              <a:rPr lang="ru-RU" altLang="ru-RU" sz="1800" b="1"/>
              <a:t>не</a:t>
            </a:r>
            <a:r>
              <a:rPr lang="ru-RU" altLang="ru-RU" sz="1800"/>
              <a:t>{не=PART} </a:t>
            </a:r>
            <a:r>
              <a:rPr lang="ru-RU" altLang="ru-RU" sz="1800" b="1"/>
              <a:t>истребимую</a:t>
            </a:r>
            <a:r>
              <a:rPr lang="ru-RU" altLang="ru-RU" sz="1800"/>
              <a:t>{истребимый=A=ед,жен,вин} </a:t>
            </a:r>
            <a:r>
              <a:rPr lang="ru-RU" altLang="ru-RU" sz="1800" b="1"/>
              <a:t>никакими</a:t>
            </a:r>
            <a:r>
              <a:rPr lang="ru-RU" altLang="ru-RU" sz="1800"/>
              <a:t>{никакой=A=мн,твор} </a:t>
            </a:r>
            <a:r>
              <a:rPr lang="ru-RU" altLang="ru-RU" sz="1800" b="1"/>
              <a:t>сквозняками</a:t>
            </a:r>
            <a:r>
              <a:rPr lang="ru-RU" altLang="ru-RU" sz="1800"/>
              <a:t>{сквозняк=S,муж,неод=мн,твор} </a:t>
            </a:r>
            <a:r>
              <a:rPr lang="ru-RU" altLang="ru-RU" sz="1800" b="1"/>
              <a:t>пыль</a:t>
            </a:r>
            <a:r>
              <a:rPr lang="ru-RU" altLang="ru-RU" sz="1800"/>
              <a:t>{пыль=S,жен,неод,ед=вин} </a:t>
            </a:r>
            <a:r>
              <a:rPr lang="ru-RU" altLang="ru-RU" sz="1800" b="1"/>
              <a:t>и</a:t>
            </a:r>
            <a:r>
              <a:rPr lang="ru-RU" altLang="ru-RU" sz="1800"/>
              <a:t>{и=CONJ} </a:t>
            </a:r>
            <a:r>
              <a:rPr lang="ru-RU" altLang="ru-RU" sz="1800" b="1"/>
              <a:t>легкий</a:t>
            </a:r>
            <a:r>
              <a:rPr lang="ru-RU" altLang="ru-RU" sz="1800"/>
              <a:t>{легкий=A=ед,муж,вин,неод} </a:t>
            </a:r>
            <a:r>
              <a:rPr lang="ru-RU" altLang="ru-RU" sz="1800" b="1"/>
              <a:t>запах</a:t>
            </a:r>
            <a:r>
              <a:rPr lang="ru-RU" altLang="ru-RU" sz="1800"/>
              <a:t>{запах=S,муж,неод=ед,вин}…</a:t>
            </a:r>
            <a:endParaRPr lang="ru-RU" altLang="ru-RU" sz="1800" b="1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968F2C2-F134-486B-8239-23619D893A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E831437A-4908-42E2-9529-9071508515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Процедура морфологической разметки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475BC931-72E8-4890-89F4-1BC0EBF835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Морфологический анализ всех словоформ текста</a:t>
            </a:r>
          </a:p>
          <a:p>
            <a:pPr eaLnBrk="1" hangingPunct="1"/>
            <a:r>
              <a:rPr lang="ru-RU" altLang="ru-RU"/>
              <a:t>Снятие неоднозначностей (или исправление ошибок)</a:t>
            </a:r>
          </a:p>
          <a:p>
            <a:pPr eaLnBrk="1" hangingPunct="1"/>
            <a:r>
              <a:rPr lang="ru-RU" altLang="ru-RU"/>
              <a:t>Добавление информации о результатах в электронное представление текста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B8863C6-42EE-41AE-BE29-9E010C0B96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7285118C-279D-4E3B-B00E-177AA29C2F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Скрытые марковские модели как метод снятия омонимии (1)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B7F4BC52-F352-4494-8D7A-D3C57FD027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91513" cy="49974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Предположения о марковском характере зависимости (модель первого порядка):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- встречаемость каждого тега в определенном месте цепочки зависит только от предыдущего тега;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/>
              <a:t>- то, какое слово находится в том или ином месте цепочки, полностью определяется тегом (а не, допустим, соседними словами).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Конечный автомат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	состояния – морфологические теги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	дуги – помечены вероятностями перехода от текущего тега к следующему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	слова – наблюдаемые реализации тегов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3341BBD-B94D-406B-8C8E-AFC622764F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0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4A2067C8-E80F-4D9A-8767-11AB6CD611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Скрытые марковские модели как метод снятия омонимии (2)</a:t>
            </a:r>
            <a:endParaRPr lang="ru-RU" altLang="ru-RU" sz="4000"/>
          </a:p>
        </p:txBody>
      </p:sp>
      <p:pic>
        <p:nvPicPr>
          <p:cNvPr id="46083" name="Picture 3">
            <a:extLst>
              <a:ext uri="{FF2B5EF4-FFF2-40B4-BE49-F238E27FC236}">
                <a16:creationId xmlns:a16="http://schemas.microsoft.com/office/drawing/2014/main" id="{E1BD5F7F-9B9A-4B09-9D5A-DCDF01096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773238"/>
            <a:ext cx="727392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45E2AF6-9291-4B23-94F4-37BA76CA21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>
            <a:extLst>
              <a:ext uri="{FF2B5EF4-FFF2-40B4-BE49-F238E27FC236}">
                <a16:creationId xmlns:a16="http://schemas.microsoft.com/office/drawing/2014/main" id="{D523A8E8-AB52-4457-9481-5FCD5D6271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009650"/>
          </a:xfrm>
        </p:spPr>
        <p:txBody>
          <a:bodyPr/>
          <a:lstStyle/>
          <a:p>
            <a:r>
              <a:rPr lang="ru-RU" altLang="ru-RU" sz="3200">
                <a:solidFill>
                  <a:srgbClr val="7030A0"/>
                </a:solidFill>
              </a:rPr>
              <a:t>Морфологические процессоры </a:t>
            </a:r>
            <a:br>
              <a:rPr lang="en-US" altLang="ru-RU" sz="3200">
                <a:solidFill>
                  <a:srgbClr val="7030A0"/>
                </a:solidFill>
              </a:rPr>
            </a:br>
            <a:r>
              <a:rPr lang="ru-RU" altLang="ru-RU" sz="3200">
                <a:solidFill>
                  <a:srgbClr val="7030A0"/>
                </a:solidFill>
              </a:rPr>
              <a:t>русского языка</a:t>
            </a:r>
          </a:p>
        </p:txBody>
      </p:sp>
      <p:sp>
        <p:nvSpPr>
          <p:cNvPr id="47107" name="Объект 2">
            <a:extLst>
              <a:ext uri="{FF2B5EF4-FFF2-40B4-BE49-F238E27FC236}">
                <a16:creationId xmlns:a16="http://schemas.microsoft.com/office/drawing/2014/main" id="{17D1FB96-F34B-44DA-B738-168D0D3198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268413"/>
            <a:ext cx="8435975" cy="5473700"/>
          </a:xfrm>
        </p:spPr>
        <p:txBody>
          <a:bodyPr/>
          <a:lstStyle/>
          <a:p>
            <a:r>
              <a:rPr lang="ru-RU" altLang="ru-RU" sz="2400"/>
              <a:t>АОТ (Диалинг) </a:t>
            </a:r>
            <a:r>
              <a:rPr lang="en-US" altLang="ru-RU" sz="2400">
                <a:hlinkClick r:id="rId4"/>
              </a:rPr>
              <a:t>http://www.aot.ru/</a:t>
            </a:r>
            <a:endParaRPr lang="ru-RU" altLang="ru-RU" sz="2400"/>
          </a:p>
          <a:p>
            <a:pPr lvl="1"/>
            <a:r>
              <a:rPr lang="ru-RU" altLang="ru-RU" sz="2000"/>
              <a:t>На основе словаря, не поддерживается</a:t>
            </a:r>
          </a:p>
          <a:p>
            <a:r>
              <a:rPr lang="en-US" altLang="ru-RU" sz="2400"/>
              <a:t>TreeTagger</a:t>
            </a:r>
          </a:p>
          <a:p>
            <a:pPr lvl="1"/>
            <a:r>
              <a:rPr lang="ru-RU" altLang="ru-RU" sz="2000"/>
              <a:t>Статистический анализатор на основе размеченного корпуса</a:t>
            </a:r>
          </a:p>
          <a:p>
            <a:pPr lvl="1"/>
            <a:r>
              <a:rPr lang="ru-RU" altLang="ru-RU" sz="2000"/>
              <a:t>Словарный</a:t>
            </a:r>
            <a:endParaRPr lang="en-US" altLang="ru-RU" sz="2000"/>
          </a:p>
          <a:p>
            <a:r>
              <a:rPr lang="en-US" altLang="ru-RU" sz="2400"/>
              <a:t>PyMorphy2</a:t>
            </a:r>
            <a:endParaRPr lang="ru-RU" altLang="ru-RU" sz="2400"/>
          </a:p>
          <a:p>
            <a:pPr lvl="1"/>
            <a:r>
              <a:rPr lang="ru-RU" altLang="ru-RU" sz="2000"/>
              <a:t>Словарный, словарь проекта </a:t>
            </a:r>
            <a:r>
              <a:rPr lang="en-US" altLang="ru-RU" sz="2000"/>
              <a:t>OpenCorpora</a:t>
            </a:r>
          </a:p>
          <a:p>
            <a:r>
              <a:rPr lang="en-US" altLang="ru-RU" sz="2400"/>
              <a:t>MyStem (Yandex)</a:t>
            </a:r>
          </a:p>
          <a:p>
            <a:pPr lvl="1"/>
            <a:r>
              <a:rPr lang="ru-RU" altLang="ru-RU" sz="2000"/>
              <a:t>Словарный</a:t>
            </a:r>
          </a:p>
          <a:p>
            <a:pPr lvl="1"/>
            <a:endParaRPr lang="ru-RU" altLang="ru-RU" sz="2000"/>
          </a:p>
          <a:p>
            <a:r>
              <a:rPr lang="en-US" altLang="ru-RU" sz="2400"/>
              <a:t>Snowball</a:t>
            </a:r>
          </a:p>
          <a:p>
            <a:pPr lvl="1"/>
            <a:r>
              <a:rPr lang="ru-RU" altLang="ru-RU" sz="2000"/>
              <a:t>стеммер</a:t>
            </a:r>
            <a:endParaRPr lang="en-US" altLang="ru-RU" sz="2000"/>
          </a:p>
          <a:p>
            <a:pPr lvl="1"/>
            <a:endParaRPr lang="ru-RU" altLang="ru-RU" sz="20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1FDC057-92E3-4FE7-9AAD-01CB0B88C1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Рисунок 3">
            <a:extLst>
              <a:ext uri="{FF2B5EF4-FFF2-40B4-BE49-F238E27FC236}">
                <a16:creationId xmlns:a16="http://schemas.microsoft.com/office/drawing/2014/main" id="{CF57517C-C41C-4BD4-8D42-F14D060E62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6300"/>
            <a:ext cx="8686800" cy="579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Заголовок 4">
            <a:extLst>
              <a:ext uri="{FF2B5EF4-FFF2-40B4-BE49-F238E27FC236}">
                <a16:creationId xmlns:a16="http://schemas.microsoft.com/office/drawing/2014/main" id="{8AD028A6-CDFE-4EB3-A5CA-2F87F4BDE8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92150"/>
          </a:xfrm>
        </p:spPr>
        <p:txBody>
          <a:bodyPr/>
          <a:lstStyle/>
          <a:p>
            <a:r>
              <a:rPr lang="ru-RU" altLang="ru-RU" sz="3200">
                <a:solidFill>
                  <a:srgbClr val="7030A0"/>
                </a:solidFill>
              </a:rPr>
              <a:t>Проект </a:t>
            </a:r>
            <a:r>
              <a:rPr lang="en-US" altLang="ru-RU" sz="3200">
                <a:solidFill>
                  <a:srgbClr val="7030A0"/>
                </a:solidFill>
              </a:rPr>
              <a:t>OpenCorpora</a:t>
            </a:r>
            <a:endParaRPr lang="ru-RU" altLang="ru-RU" sz="3200">
              <a:solidFill>
                <a:srgbClr val="7030A0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E1FB70A-DA67-4C72-8CBA-4147A13966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8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>
            <a:extLst>
              <a:ext uri="{FF2B5EF4-FFF2-40B4-BE49-F238E27FC236}">
                <a16:creationId xmlns:a16="http://schemas.microsoft.com/office/drawing/2014/main" id="{6AC20192-76D1-4A47-BD2B-9F9CCBB028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1750"/>
            <a:ext cx="8532812" cy="682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7D23145-FD55-4120-93D7-C84268C5B9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6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3">
            <a:extLst>
              <a:ext uri="{FF2B5EF4-FFF2-40B4-BE49-F238E27FC236}">
                <a16:creationId xmlns:a16="http://schemas.microsoft.com/office/drawing/2014/main" id="{802735EC-6904-4AC5-849F-A56D0DABF9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>
                <a:solidFill>
                  <a:srgbClr val="7030A0"/>
                </a:solidFill>
              </a:rPr>
              <a:t>Сравнительные характеристики морф. анализаторов</a:t>
            </a:r>
          </a:p>
        </p:txBody>
      </p:sp>
      <p:pic>
        <p:nvPicPr>
          <p:cNvPr id="50179" name="Рисунок 4">
            <a:extLst>
              <a:ext uri="{FF2B5EF4-FFF2-40B4-BE49-F238E27FC236}">
                <a16:creationId xmlns:a16="http://schemas.microsoft.com/office/drawing/2014/main" id="{64D2AC9B-3562-4755-87DB-6DD48DB6C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00213"/>
            <a:ext cx="8353425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44D2012-D331-4D4D-8D01-13830D337E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>
            <a:extLst>
              <a:ext uri="{FF2B5EF4-FFF2-40B4-BE49-F238E27FC236}">
                <a16:creationId xmlns:a16="http://schemas.microsoft.com/office/drawing/2014/main" id="{B79F3923-F8B1-4899-83CB-A281F3DDAD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Почитать</a:t>
            </a:r>
          </a:p>
        </p:txBody>
      </p:sp>
      <p:sp>
        <p:nvSpPr>
          <p:cNvPr id="51203" name="Объект 2">
            <a:extLst>
              <a:ext uri="{FF2B5EF4-FFF2-40B4-BE49-F238E27FC236}">
                <a16:creationId xmlns:a16="http://schemas.microsoft.com/office/drawing/2014/main" id="{04209D7B-2B96-49F0-BF40-C7F6BB88B85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/>
              <a:t>По морфологическому анализу и др. вопросам автоматической обработки </a:t>
            </a:r>
          </a:p>
          <a:p>
            <a:r>
              <a:rPr lang="en-US" altLang="ru-RU">
                <a:hlinkClick r:id="rId2"/>
              </a:rPr>
              <a:t>https://miem.hse.ru/clschool/the_book</a:t>
            </a:r>
            <a:endParaRPr lang="ru-RU" altLang="ru-RU"/>
          </a:p>
          <a:p>
            <a:endParaRPr lang="ru-RU" altLang="ru-RU"/>
          </a:p>
          <a:p>
            <a:r>
              <a:rPr lang="ru-RU" altLang="ru-RU"/>
              <a:t>Глава 2. Морфологический анализ  текстов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B43F2405-3566-4E47-873D-F4AC75E7B7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2875" y="274638"/>
            <a:ext cx="8786813" cy="1143000"/>
          </a:xfrm>
        </p:spPr>
        <p:txBody>
          <a:bodyPr/>
          <a:lstStyle/>
          <a:p>
            <a:pPr eaLnBrk="1" hangingPunct="1"/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Сегментация текста без пробелов между словами</a:t>
            </a:r>
          </a:p>
        </p:txBody>
      </p:sp>
      <p:pic>
        <p:nvPicPr>
          <p:cNvPr id="6147" name="Picture 3">
            <a:extLst>
              <a:ext uri="{FF2B5EF4-FFF2-40B4-BE49-F238E27FC236}">
                <a16:creationId xmlns:a16="http://schemas.microsoft.com/office/drawing/2014/main" id="{CD616DD5-7C51-42C7-8B44-122A79E10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100" y="1438275"/>
            <a:ext cx="5399088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A500D17-8E1A-4BDA-96E7-A0ED29248A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408A3466-9D74-4609-A3CF-261F38EDEF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/>
              <a:t>Задание. Срок - неделя</a:t>
            </a: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49CDD958-2DDF-47A0-BD44-249DE31FC2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3292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/>
              <a:t>Установить морфологический анализатор</a:t>
            </a:r>
            <a:r>
              <a:rPr lang="en-US" altLang="ru-RU"/>
              <a:t>: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ru-RU"/>
              <a:t>Mystem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>
                <a:hlinkClick r:id="rId2"/>
              </a:rPr>
              <a:t>http://company.yandex.ru/technology/mystem</a:t>
            </a:r>
            <a:endParaRPr lang="en-US" altLang="ru-RU"/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или </a:t>
            </a:r>
            <a:r>
              <a:rPr lang="en-US" altLang="ru-RU"/>
              <a:t>pymorphy2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ru-RU">
                <a:hlinkClick r:id="rId3"/>
              </a:rPr>
              <a:t>https://pymorphy2.readthedocs.org/en/latest/</a:t>
            </a:r>
            <a:endParaRPr lang="en-US" altLang="ru-RU"/>
          </a:p>
          <a:p>
            <a:pPr lvl="1" eaLnBrk="1" hangingPunct="1">
              <a:lnSpc>
                <a:spcPct val="90000"/>
              </a:lnSpc>
            </a:pPr>
            <a:endParaRPr lang="en-US" altLang="ru-RU"/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Выбрать текст (литературное произведение), обработать текст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Сделать частотные списки лемм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Выдать по мере снижения частоты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>
            <a:extLst>
              <a:ext uri="{FF2B5EF4-FFF2-40B4-BE49-F238E27FC236}">
                <a16:creationId xmlns:a16="http://schemas.microsoft.com/office/drawing/2014/main" id="{6AFF5FAE-4CC5-432F-8333-E786D81158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Разбиение текста на предложения</a:t>
            </a:r>
          </a:p>
        </p:txBody>
      </p:sp>
      <p:sp>
        <p:nvSpPr>
          <p:cNvPr id="7171" name="Содержимое 2">
            <a:extLst>
              <a:ext uri="{FF2B5EF4-FFF2-40B4-BE49-F238E27FC236}">
                <a16:creationId xmlns:a16="http://schemas.microsoft.com/office/drawing/2014/main" id="{56023B56-2377-471E-A123-F9AD0FCFAC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/>
              <a:t>Приложения</a:t>
            </a:r>
            <a:endParaRPr lang="en-US" altLang="ru-RU" sz="2800"/>
          </a:p>
          <a:p>
            <a:pPr lvl="1"/>
            <a:r>
              <a:rPr lang="ru-RU" altLang="ru-RU" sz="2400"/>
              <a:t>синтаксический анализ (парсеры)</a:t>
            </a:r>
          </a:p>
          <a:p>
            <a:pPr lvl="1"/>
            <a:r>
              <a:rPr lang="en-US" altLang="ru-RU" sz="2400"/>
              <a:t>системы</a:t>
            </a:r>
            <a:r>
              <a:rPr lang="de-DE" altLang="ru-RU" sz="2400"/>
              <a:t> </a:t>
            </a:r>
            <a:r>
              <a:rPr lang="en-US" altLang="ru-RU" sz="2400"/>
              <a:t>автоматического реферирования </a:t>
            </a:r>
            <a:endParaRPr lang="ru-RU" altLang="ru-RU" sz="2400"/>
          </a:p>
          <a:p>
            <a:pPr lvl="1"/>
            <a:r>
              <a:rPr lang="ru-RU" altLang="ru-RU" sz="2400"/>
              <a:t>машинный перевод</a:t>
            </a:r>
          </a:p>
          <a:p>
            <a:pPr lvl="1"/>
            <a:r>
              <a:rPr lang="ru-RU" altLang="ru-RU" sz="2400"/>
              <a:t>Извлечение терминов...</a:t>
            </a:r>
          </a:p>
          <a:p>
            <a:pPr lvl="1"/>
            <a:r>
              <a:rPr lang="ru-RU" altLang="ru-RU" sz="2400"/>
              <a:t>Информационный поиск: оператор поиска слов внутри предложения</a:t>
            </a:r>
          </a:p>
          <a:p>
            <a:pPr>
              <a:buFontTx/>
              <a:buNone/>
            </a:pPr>
            <a:endParaRPr lang="ru-RU" altLang="ru-RU" sz="2800"/>
          </a:p>
          <a:p>
            <a:pPr>
              <a:buFontTx/>
              <a:buNone/>
            </a:pPr>
            <a:r>
              <a:rPr lang="ru-RU" altLang="ru-RU" sz="2800"/>
              <a:t>Результат: текст, разбитый на предложения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52C9799-080E-40BD-814E-563E19E3B9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A2FC157D-B913-418A-A093-B3261A55AF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«Наивная» сегментация</a:t>
            </a:r>
            <a:r>
              <a:rPr lang="de-DE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973BCBDF-A070-49D8-AFE9-9354751C09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28750"/>
            <a:ext cx="8258175" cy="5214938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/>
              <a:t>По знакам препинания:</a:t>
            </a:r>
          </a:p>
          <a:p>
            <a:pPr>
              <a:buFontTx/>
              <a:buNone/>
            </a:pPr>
            <a:r>
              <a:rPr lang="ru-RU" altLang="ru-RU"/>
              <a:t>	- </a:t>
            </a:r>
            <a:r>
              <a:rPr lang="ru-RU" altLang="ru-RU" sz="2800"/>
              <a:t>точка, </a:t>
            </a:r>
          </a:p>
          <a:p>
            <a:pPr>
              <a:buFontTx/>
              <a:buNone/>
            </a:pPr>
            <a:r>
              <a:rPr lang="ru-RU" altLang="ru-RU" sz="2800"/>
              <a:t>	- восклицательный и вопросительный знаки</a:t>
            </a:r>
          </a:p>
          <a:p>
            <a:pPr>
              <a:buFontTx/>
              <a:buNone/>
            </a:pPr>
            <a:r>
              <a:rPr lang="ru-RU" altLang="ru-RU"/>
              <a:t>	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FAF43A4-944F-488A-B7D9-153F48F9E2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CE82A55-E786-4EE9-A2BB-D7A3C198CF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«Наивная» сегментация</a:t>
            </a:r>
            <a:r>
              <a:rPr lang="de-DE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B2DB18CE-C366-4AD9-84D7-488848D09F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28750"/>
            <a:ext cx="8258175" cy="5214938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/>
              <a:t>По знакам препинания:</a:t>
            </a:r>
          </a:p>
          <a:p>
            <a:pPr>
              <a:buFontTx/>
              <a:buNone/>
            </a:pPr>
            <a:r>
              <a:rPr lang="ru-RU" altLang="ru-RU"/>
              <a:t>	- </a:t>
            </a:r>
            <a:r>
              <a:rPr lang="ru-RU" altLang="ru-RU" sz="2800"/>
              <a:t>точка, </a:t>
            </a:r>
          </a:p>
          <a:p>
            <a:pPr>
              <a:buFontTx/>
              <a:buNone/>
            </a:pPr>
            <a:r>
              <a:rPr lang="ru-RU" altLang="ru-RU" sz="2800"/>
              <a:t>	- восклицательный и вопросительный знаки</a:t>
            </a:r>
          </a:p>
          <a:p>
            <a:pPr>
              <a:buFontTx/>
              <a:buNone/>
            </a:pPr>
            <a:r>
              <a:rPr lang="ru-RU" altLang="ru-RU"/>
              <a:t>	</a:t>
            </a:r>
          </a:p>
          <a:p>
            <a:pPr>
              <a:buFontTx/>
              <a:buNone/>
            </a:pPr>
            <a:r>
              <a:rPr lang="ru-RU" altLang="ru-RU" sz="2800"/>
              <a:t>В связи с этим первый интервал пробегов был принят равным 350...700 тыс. км (середина интервала - 525 тыс. км), второй интервал -- 700...1050 тыс. км (середина интервала - 875 тыс. км) и третий интервал 1050...1400 тыс. км (середина интервала -- 1225 тыс. км).</a:t>
            </a:r>
            <a:endParaRPr lang="de-DE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4FEF811-E455-48D6-8A92-788CBC2148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CD04FEEA-4E5C-4353-858C-4F14219613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«Наивная» сегментация</a:t>
            </a:r>
            <a:r>
              <a:rPr lang="de-DE" altLang="ru-RU" sz="400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53386BA2-3611-4AD5-94EA-66593FC4D3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85750" y="1428750"/>
            <a:ext cx="8643938" cy="5214938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/>
              <a:t>По знакам препинания:</a:t>
            </a:r>
          </a:p>
          <a:p>
            <a:pPr>
              <a:buFontTx/>
              <a:buNone/>
            </a:pPr>
            <a:r>
              <a:rPr lang="ru-RU" altLang="ru-RU"/>
              <a:t>	- </a:t>
            </a:r>
            <a:r>
              <a:rPr lang="ru-RU" altLang="ru-RU" sz="2800"/>
              <a:t>точка, </a:t>
            </a:r>
          </a:p>
          <a:p>
            <a:pPr>
              <a:buFontTx/>
              <a:buNone/>
            </a:pPr>
            <a:r>
              <a:rPr lang="ru-RU" altLang="ru-RU" sz="2800"/>
              <a:t>	- восклицательный и вопросительный знаки</a:t>
            </a:r>
          </a:p>
          <a:p>
            <a:pPr>
              <a:buFontTx/>
              <a:buNone/>
            </a:pPr>
            <a:r>
              <a:rPr lang="ru-RU" altLang="ru-RU"/>
              <a:t>	</a:t>
            </a:r>
          </a:p>
          <a:p>
            <a:pPr>
              <a:buFontTx/>
              <a:buNone/>
            </a:pPr>
            <a:r>
              <a:rPr lang="ru-RU" altLang="ru-RU" sz="2800"/>
              <a:t>Политический кризис в Сирии представляет опасность для ближневосточного региона и всего мира. Такое мнение высказал спецпосланник ООН и Лиги арабских государств (ЛАГ) </a:t>
            </a:r>
            <a:r>
              <a:rPr lang="ru-RU" altLang="ru-RU" sz="2800" b="1"/>
              <a:t>Л. Брахими</a:t>
            </a:r>
            <a:r>
              <a:rPr lang="ru-RU" altLang="ru-RU" sz="2800"/>
              <a:t>, передает Reuters.</a:t>
            </a:r>
            <a:endParaRPr lang="de-DE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4A4B222-7784-41EB-A5DE-6A5DB74FCB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2549</Words>
  <Application>Microsoft Office PowerPoint</Application>
  <PresentationFormat>Экран (4:3)</PresentationFormat>
  <Paragraphs>397</Paragraphs>
  <Slides>50</Slides>
  <Notes>12</Notes>
  <HiddenSlides>0</HiddenSlides>
  <MMClips>48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4" baseType="lpstr">
      <vt:lpstr>Arial</vt:lpstr>
      <vt:lpstr>Bodoni MT</vt:lpstr>
      <vt:lpstr>Comic Sans MS</vt:lpstr>
      <vt:lpstr>Оформление по умолчанию</vt:lpstr>
      <vt:lpstr>Графематический и морфологический анализ текстов</vt:lpstr>
      <vt:lpstr>Графематический анализ</vt:lpstr>
      <vt:lpstr>Сегментация текста на слова</vt:lpstr>
      <vt:lpstr>Сегментация на слова  текста с пробелами</vt:lpstr>
      <vt:lpstr>Сегментация текста без пробелов между словами</vt:lpstr>
      <vt:lpstr>Разбиение текста на предложения</vt:lpstr>
      <vt:lpstr>«Наивная» сегментация </vt:lpstr>
      <vt:lpstr>«Наивная» сегментация </vt:lpstr>
      <vt:lpstr>«Наивная» сегментация </vt:lpstr>
      <vt:lpstr>Практические решения</vt:lpstr>
      <vt:lpstr>Операции со словами </vt:lpstr>
      <vt:lpstr>Морфологический анализ</vt:lpstr>
      <vt:lpstr>Морфологические характеристики словоформ русского языка</vt:lpstr>
      <vt:lpstr>Обработка словоформы: морфологический анализ</vt:lpstr>
      <vt:lpstr>Порождение словоформы: морфологический синтез</vt:lpstr>
      <vt:lpstr>Морфологический анализ и лемматизация</vt:lpstr>
      <vt:lpstr>Точнее: типы морфологического анализа</vt:lpstr>
      <vt:lpstr>Методы морфологического анализа</vt:lpstr>
      <vt:lpstr>Стемминг:  Алгоритм Портера Snowball</vt:lpstr>
      <vt:lpstr>Анализ алгоритмом Портера</vt:lpstr>
      <vt:lpstr>Окончание прилагательных в алгоритме Портера</vt:lpstr>
      <vt:lpstr>Словарные морфологии</vt:lpstr>
      <vt:lpstr>Словарь Зализняка</vt:lpstr>
      <vt:lpstr>Фрагмент страницы словаря А.А.Зализняка</vt:lpstr>
      <vt:lpstr>Схема морфологического анализа со словарем</vt:lpstr>
      <vt:lpstr>Процедура определения типовой парадигмы</vt:lpstr>
      <vt:lpstr>Морфологический анализ на базе словаря: проблемы</vt:lpstr>
      <vt:lpstr>Морфологический анализ слов, отсутствующих в словаре</vt:lpstr>
      <vt:lpstr>Предсказание в морфологическом анализе</vt:lpstr>
      <vt:lpstr>Алгоритм предсказания для новых слов</vt:lpstr>
      <vt:lpstr>Предсказание по префиксу</vt:lpstr>
      <vt:lpstr>Предсказание по концовке известной словоформы</vt:lpstr>
      <vt:lpstr>Проблема морфологической омонимии</vt:lpstr>
      <vt:lpstr>Виды морфологической неоднозначности (=омонимии)</vt:lpstr>
      <vt:lpstr>Постморфологический анализ</vt:lpstr>
      <vt:lpstr>Примеры правил постморфологического анализа</vt:lpstr>
      <vt:lpstr>Статистические методы и морфологическая разметка корпуса</vt:lpstr>
      <vt:lpstr>Морфологическая разметка</vt:lpstr>
      <vt:lpstr>Теги морфологической разметки  в Нац. корпусе  русского языка</vt:lpstr>
      <vt:lpstr>Падежи в морфологической разметке</vt:lpstr>
      <vt:lpstr>Фрагмент морфологической разметки в Национальном корпусе русского языка</vt:lpstr>
      <vt:lpstr>Процедура морфологической разметки</vt:lpstr>
      <vt:lpstr>Скрытые марковские модели как метод снятия омонимии (1)</vt:lpstr>
      <vt:lpstr>Скрытые марковские модели как метод снятия омонимии (2)</vt:lpstr>
      <vt:lpstr>Морфологические процессоры  русского языка</vt:lpstr>
      <vt:lpstr>Проект OpenCorpora</vt:lpstr>
      <vt:lpstr>Презентация PowerPoint</vt:lpstr>
      <vt:lpstr>Сравнительные характеристики морф. анализаторов</vt:lpstr>
      <vt:lpstr>Почитать</vt:lpstr>
      <vt:lpstr>Задание. Срок - неделя</vt:lpstr>
    </vt:vector>
  </TitlesOfParts>
  <Company>CIR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02-01- Морфологический анализ</dc:title>
  <dc:creator>boris</dc:creator>
  <cp:lastModifiedBy>Наталья Лукашевич</cp:lastModifiedBy>
  <cp:revision>133</cp:revision>
  <dcterms:created xsi:type="dcterms:W3CDTF">2011-07-01T11:43:05Z</dcterms:created>
  <dcterms:modified xsi:type="dcterms:W3CDTF">2019-06-15T11:10:33Z</dcterms:modified>
</cp:coreProperties>
</file>