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287" r:id="rId3"/>
    <p:sldId id="314" r:id="rId4"/>
    <p:sldId id="315" r:id="rId5"/>
    <p:sldId id="316" r:id="rId6"/>
    <p:sldId id="317" r:id="rId7"/>
    <p:sldId id="318" r:id="rId8"/>
    <p:sldId id="319" r:id="rId9"/>
    <p:sldId id="341" r:id="rId10"/>
    <p:sldId id="320" r:id="rId11"/>
    <p:sldId id="321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22" r:id="rId23"/>
    <p:sldId id="323" r:id="rId24"/>
    <p:sldId id="334" r:id="rId25"/>
    <p:sldId id="335" r:id="rId26"/>
    <p:sldId id="336" r:id="rId27"/>
    <p:sldId id="337" r:id="rId28"/>
    <p:sldId id="338" r:id="rId29"/>
    <p:sldId id="296" r:id="rId30"/>
    <p:sldId id="307" r:id="rId31"/>
    <p:sldId id="313" r:id="rId32"/>
    <p:sldId id="308" r:id="rId33"/>
    <p:sldId id="309" r:id="rId34"/>
    <p:sldId id="310" r:id="rId35"/>
    <p:sldId id="311" r:id="rId36"/>
    <p:sldId id="312" r:id="rId37"/>
    <p:sldId id="288" r:id="rId38"/>
    <p:sldId id="289" r:id="rId39"/>
    <p:sldId id="290" r:id="rId40"/>
    <p:sldId id="291" r:id="rId41"/>
    <p:sldId id="292" r:id="rId42"/>
    <p:sldId id="293" r:id="rId43"/>
    <p:sldId id="339" r:id="rId44"/>
    <p:sldId id="295" r:id="rId45"/>
    <p:sldId id="342" r:id="rId4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1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0FCE08E-B36F-43CA-A79A-08064D0B4D6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B04A7885-B818-4137-8A43-EFD8E718C43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82B6CBBF-3629-47ED-80F3-816B7963A0C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B1DEA4E5-BC49-4F76-8387-1FADC6A7951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54A82D18-B539-4655-937E-C4D67FD34F6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39168487-CD70-47DB-AD1E-BEF5D1A90F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EDF1F8B-DE63-43BC-9064-D85584031B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2427C499-D051-4ACF-AF37-29D231C59E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B7C0410-1C3F-4B60-8671-49E0D71ED770}" type="slidenum">
              <a:rPr lang="ru-RU" altLang="ru-RU"/>
              <a:pPr>
                <a:spcBef>
                  <a:spcPct val="0"/>
                </a:spcBef>
              </a:pPr>
              <a:t>3</a:t>
            </a:fld>
            <a:endParaRPr lang="ru-RU" altLang="ru-RU"/>
          </a:p>
        </p:txBody>
      </p:sp>
      <p:sp>
        <p:nvSpPr>
          <p:cNvPr id="6147" name="Rectangle 7">
            <a:extLst>
              <a:ext uri="{FF2B5EF4-FFF2-40B4-BE49-F238E27FC236}">
                <a16:creationId xmlns:a16="http://schemas.microsoft.com/office/drawing/2014/main" id="{388189F7-08D9-4680-B00F-E912BC8B4E5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2627975-7D7B-480C-96B1-7B2BF36DFF2B}" type="slidenum">
              <a:rPr lang="ru-RU" altLang="ru-RU"/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/>
          </a:p>
        </p:txBody>
      </p:sp>
      <p:sp>
        <p:nvSpPr>
          <p:cNvPr id="6148" name="Rectangle 2">
            <a:extLst>
              <a:ext uri="{FF2B5EF4-FFF2-40B4-BE49-F238E27FC236}">
                <a16:creationId xmlns:a16="http://schemas.microsoft.com/office/drawing/2014/main" id="{A7CFC48E-F456-4E92-814D-718C28582D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75C5E2D-EFFA-4FEE-A645-6803540AFD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A03D55CF-91A4-4CE0-9C52-83060A8BBB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C9F7FEB-6086-4348-AEBF-651C0CD2B87D}" type="slidenum">
              <a:rPr lang="ru-RU" altLang="ru-RU"/>
              <a:pPr>
                <a:spcBef>
                  <a:spcPct val="0"/>
                </a:spcBef>
              </a:pPr>
              <a:t>13</a:t>
            </a:fld>
            <a:endParaRPr lang="ru-RU" altLang="ru-RU"/>
          </a:p>
        </p:txBody>
      </p:sp>
      <p:sp>
        <p:nvSpPr>
          <p:cNvPr id="25603" name="Rectangle 7">
            <a:extLst>
              <a:ext uri="{FF2B5EF4-FFF2-40B4-BE49-F238E27FC236}">
                <a16:creationId xmlns:a16="http://schemas.microsoft.com/office/drawing/2014/main" id="{6CC12916-6B32-48FD-9B8E-46FB8E36734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4CC2777-C1A1-44A4-8188-9036C86DAE60}" type="slidenum">
              <a:rPr lang="ru-RU" altLang="ru-RU"/>
              <a:pPr algn="r" eaLnBrk="1" hangingPunct="1">
                <a:spcBef>
                  <a:spcPct val="0"/>
                </a:spcBef>
              </a:pPr>
              <a:t>13</a:t>
            </a:fld>
            <a:endParaRPr lang="ru-RU" altLang="ru-RU"/>
          </a:p>
        </p:txBody>
      </p:sp>
      <p:sp>
        <p:nvSpPr>
          <p:cNvPr id="25604" name="Rectangle 2">
            <a:extLst>
              <a:ext uri="{FF2B5EF4-FFF2-40B4-BE49-F238E27FC236}">
                <a16:creationId xmlns:a16="http://schemas.microsoft.com/office/drawing/2014/main" id="{A8DA72D6-57CF-4A83-AAF1-496753B2E4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5605" name="Rectangle 3">
            <a:extLst>
              <a:ext uri="{FF2B5EF4-FFF2-40B4-BE49-F238E27FC236}">
                <a16:creationId xmlns:a16="http://schemas.microsoft.com/office/drawing/2014/main" id="{B5122F50-9551-49D1-AB53-F657F0C930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98297AF3-9C23-43D3-8580-459FFCFB37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F950C63-B512-4CB6-A2F6-ABE47F55C1ED}" type="slidenum">
              <a:rPr lang="ru-RU" altLang="ru-RU"/>
              <a:pPr>
                <a:spcBef>
                  <a:spcPct val="0"/>
                </a:spcBef>
              </a:pPr>
              <a:t>14</a:t>
            </a:fld>
            <a:endParaRPr lang="ru-RU" altLang="ru-RU"/>
          </a:p>
        </p:txBody>
      </p:sp>
      <p:sp>
        <p:nvSpPr>
          <p:cNvPr id="27651" name="Rectangle 7">
            <a:extLst>
              <a:ext uri="{FF2B5EF4-FFF2-40B4-BE49-F238E27FC236}">
                <a16:creationId xmlns:a16="http://schemas.microsoft.com/office/drawing/2014/main" id="{933B1AE5-4029-49BE-B53C-7E37BB4DDCC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4F0543B-04D9-4BD0-B443-AD3FF0A98920}" type="slidenum">
              <a:rPr lang="ru-RU" altLang="ru-RU"/>
              <a:pPr algn="r" eaLnBrk="1" hangingPunct="1">
                <a:spcBef>
                  <a:spcPct val="0"/>
                </a:spcBef>
              </a:pPr>
              <a:t>14</a:t>
            </a:fld>
            <a:endParaRPr lang="ru-RU" altLang="ru-RU"/>
          </a:p>
        </p:txBody>
      </p:sp>
      <p:sp>
        <p:nvSpPr>
          <p:cNvPr id="27652" name="Rectangle 2">
            <a:extLst>
              <a:ext uri="{FF2B5EF4-FFF2-40B4-BE49-F238E27FC236}">
                <a16:creationId xmlns:a16="http://schemas.microsoft.com/office/drawing/2014/main" id="{128D64FC-F6FA-4BAE-A876-C49E7F5B21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7653" name="Rectangle 3">
            <a:extLst>
              <a:ext uri="{FF2B5EF4-FFF2-40B4-BE49-F238E27FC236}">
                <a16:creationId xmlns:a16="http://schemas.microsoft.com/office/drawing/2014/main" id="{6EBBE3C2-AFFF-450B-8A4B-72476E1B96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0027DF63-A004-4F48-BDF4-EE520541D2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6CD0036-583C-4022-90EB-81A9E1095057}" type="slidenum">
              <a:rPr lang="ru-RU" altLang="ru-RU"/>
              <a:pPr>
                <a:spcBef>
                  <a:spcPct val="0"/>
                </a:spcBef>
              </a:pPr>
              <a:t>15</a:t>
            </a:fld>
            <a:endParaRPr lang="ru-RU" altLang="ru-RU"/>
          </a:p>
        </p:txBody>
      </p:sp>
      <p:sp>
        <p:nvSpPr>
          <p:cNvPr id="29699" name="Rectangle 7">
            <a:extLst>
              <a:ext uri="{FF2B5EF4-FFF2-40B4-BE49-F238E27FC236}">
                <a16:creationId xmlns:a16="http://schemas.microsoft.com/office/drawing/2014/main" id="{00E2CA0D-3EEE-436D-9F4C-537B42D96FA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A7251D1-C084-4F89-AB32-9C95B79C5203}" type="slidenum">
              <a:rPr lang="ru-RU" altLang="ru-RU"/>
              <a:pPr algn="r" eaLnBrk="1" hangingPunct="1">
                <a:spcBef>
                  <a:spcPct val="0"/>
                </a:spcBef>
              </a:pPr>
              <a:t>15</a:t>
            </a:fld>
            <a:endParaRPr lang="ru-RU" altLang="ru-RU"/>
          </a:p>
        </p:txBody>
      </p:sp>
      <p:sp>
        <p:nvSpPr>
          <p:cNvPr id="29700" name="Rectangle 2">
            <a:extLst>
              <a:ext uri="{FF2B5EF4-FFF2-40B4-BE49-F238E27FC236}">
                <a16:creationId xmlns:a16="http://schemas.microsoft.com/office/drawing/2014/main" id="{681F698D-D51A-421E-A249-D28B8B0BA1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9701" name="Rectangle 3">
            <a:extLst>
              <a:ext uri="{FF2B5EF4-FFF2-40B4-BE49-F238E27FC236}">
                <a16:creationId xmlns:a16="http://schemas.microsoft.com/office/drawing/2014/main" id="{85954235-759F-483D-80B2-7FE5CC9EBD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FF761995-1E3C-4510-B04E-A05ECF8689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8A5E8EA-1FE8-45CB-B081-15F79EA7CB50}" type="slidenum">
              <a:rPr lang="ru-RU" altLang="ru-RU"/>
              <a:pPr>
                <a:spcBef>
                  <a:spcPct val="0"/>
                </a:spcBef>
              </a:pPr>
              <a:t>16</a:t>
            </a:fld>
            <a:endParaRPr lang="ru-RU" altLang="ru-RU"/>
          </a:p>
        </p:txBody>
      </p:sp>
      <p:sp>
        <p:nvSpPr>
          <p:cNvPr id="31747" name="Rectangle 7">
            <a:extLst>
              <a:ext uri="{FF2B5EF4-FFF2-40B4-BE49-F238E27FC236}">
                <a16:creationId xmlns:a16="http://schemas.microsoft.com/office/drawing/2014/main" id="{2B7F79FB-6EFF-4FF1-840D-4D1FCFCAACB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B18BD54-FF70-49F4-ABB6-402E7FA60059}" type="slidenum">
              <a:rPr lang="ru-RU" altLang="ru-RU"/>
              <a:pPr algn="r" eaLnBrk="1" hangingPunct="1">
                <a:spcBef>
                  <a:spcPct val="0"/>
                </a:spcBef>
              </a:pPr>
              <a:t>16</a:t>
            </a:fld>
            <a:endParaRPr lang="ru-RU" altLang="ru-RU"/>
          </a:p>
        </p:txBody>
      </p:sp>
      <p:sp>
        <p:nvSpPr>
          <p:cNvPr id="31748" name="Rectangle 2">
            <a:extLst>
              <a:ext uri="{FF2B5EF4-FFF2-40B4-BE49-F238E27FC236}">
                <a16:creationId xmlns:a16="http://schemas.microsoft.com/office/drawing/2014/main" id="{011AA651-AF56-4EA7-919F-F8E07AF61E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31749" name="Rectangle 3">
            <a:extLst>
              <a:ext uri="{FF2B5EF4-FFF2-40B4-BE49-F238E27FC236}">
                <a16:creationId xmlns:a16="http://schemas.microsoft.com/office/drawing/2014/main" id="{BE29776D-7ECD-4F22-88E5-86339CCE15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A84BB4AA-39A3-4498-86A8-1974B5A7C9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E17F227-65A8-40B0-8EC9-9542B48156FB}" type="slidenum">
              <a:rPr lang="ru-RU" altLang="ru-RU"/>
              <a:pPr>
                <a:spcBef>
                  <a:spcPct val="0"/>
                </a:spcBef>
              </a:pPr>
              <a:t>17</a:t>
            </a:fld>
            <a:endParaRPr lang="ru-RU" altLang="ru-RU"/>
          </a:p>
        </p:txBody>
      </p:sp>
      <p:sp>
        <p:nvSpPr>
          <p:cNvPr id="33795" name="Rectangle 7">
            <a:extLst>
              <a:ext uri="{FF2B5EF4-FFF2-40B4-BE49-F238E27FC236}">
                <a16:creationId xmlns:a16="http://schemas.microsoft.com/office/drawing/2014/main" id="{B9355696-8934-49C4-A8DB-3BB136079CD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1719710-E66C-4255-807D-4B911334D034}" type="slidenum">
              <a:rPr lang="ru-RU" altLang="ru-RU"/>
              <a:pPr algn="r" eaLnBrk="1" hangingPunct="1">
                <a:spcBef>
                  <a:spcPct val="0"/>
                </a:spcBef>
              </a:pPr>
              <a:t>17</a:t>
            </a:fld>
            <a:endParaRPr lang="ru-RU" altLang="ru-RU"/>
          </a:p>
        </p:txBody>
      </p:sp>
      <p:sp>
        <p:nvSpPr>
          <p:cNvPr id="33796" name="Rectangle 2">
            <a:extLst>
              <a:ext uri="{FF2B5EF4-FFF2-40B4-BE49-F238E27FC236}">
                <a16:creationId xmlns:a16="http://schemas.microsoft.com/office/drawing/2014/main" id="{340D0CDD-C673-4434-962C-7EB533C865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33797" name="Rectangle 3">
            <a:extLst>
              <a:ext uri="{FF2B5EF4-FFF2-40B4-BE49-F238E27FC236}">
                <a16:creationId xmlns:a16="http://schemas.microsoft.com/office/drawing/2014/main" id="{5573AC20-1910-4BFD-A959-3C3211C9FD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B362724F-9C5B-47B9-B0D0-76AF44C45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8EC1AA0-AECC-4B14-88D9-0A7C2065D7C2}" type="slidenum">
              <a:rPr lang="ru-RU" altLang="ru-RU"/>
              <a:pPr>
                <a:spcBef>
                  <a:spcPct val="0"/>
                </a:spcBef>
              </a:pPr>
              <a:t>18</a:t>
            </a:fld>
            <a:endParaRPr lang="ru-RU" altLang="ru-RU"/>
          </a:p>
        </p:txBody>
      </p:sp>
      <p:sp>
        <p:nvSpPr>
          <p:cNvPr id="35843" name="Rectangle 7">
            <a:extLst>
              <a:ext uri="{FF2B5EF4-FFF2-40B4-BE49-F238E27FC236}">
                <a16:creationId xmlns:a16="http://schemas.microsoft.com/office/drawing/2014/main" id="{179C191C-2870-41A2-958D-9094875AE27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17ABDF7-82C2-4B47-99A1-F49E05369497}" type="slidenum">
              <a:rPr lang="ru-RU" altLang="ru-RU"/>
              <a:pPr algn="r" eaLnBrk="1" hangingPunct="1">
                <a:spcBef>
                  <a:spcPct val="0"/>
                </a:spcBef>
              </a:pPr>
              <a:t>18</a:t>
            </a:fld>
            <a:endParaRPr lang="ru-RU" altLang="ru-RU"/>
          </a:p>
        </p:txBody>
      </p:sp>
      <p:sp>
        <p:nvSpPr>
          <p:cNvPr id="35844" name="Rectangle 2">
            <a:extLst>
              <a:ext uri="{FF2B5EF4-FFF2-40B4-BE49-F238E27FC236}">
                <a16:creationId xmlns:a16="http://schemas.microsoft.com/office/drawing/2014/main" id="{37CEC8D0-D000-40CC-BB4E-548055CF92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35845" name="Rectangle 3">
            <a:extLst>
              <a:ext uri="{FF2B5EF4-FFF2-40B4-BE49-F238E27FC236}">
                <a16:creationId xmlns:a16="http://schemas.microsoft.com/office/drawing/2014/main" id="{19531681-0219-4C49-8150-AF06B8B3EE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0A4324EA-43B5-4E47-9CA6-4ED516DF06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7F83ADE-6C21-45A7-B98D-BC6DD694F525}" type="slidenum">
              <a:rPr lang="ru-RU" altLang="ru-RU"/>
              <a:pPr>
                <a:spcBef>
                  <a:spcPct val="0"/>
                </a:spcBef>
              </a:pPr>
              <a:t>19</a:t>
            </a:fld>
            <a:endParaRPr lang="ru-RU" altLang="ru-RU"/>
          </a:p>
        </p:txBody>
      </p:sp>
      <p:sp>
        <p:nvSpPr>
          <p:cNvPr id="37891" name="Rectangle 7">
            <a:extLst>
              <a:ext uri="{FF2B5EF4-FFF2-40B4-BE49-F238E27FC236}">
                <a16:creationId xmlns:a16="http://schemas.microsoft.com/office/drawing/2014/main" id="{39BE97A5-CA43-4ECD-BC1D-5685F345CE7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967677F-FA93-422D-9249-A0228DA5F261}" type="slidenum">
              <a:rPr lang="ru-RU" altLang="ru-RU"/>
              <a:pPr algn="r" eaLnBrk="1" hangingPunct="1">
                <a:spcBef>
                  <a:spcPct val="0"/>
                </a:spcBef>
              </a:pPr>
              <a:t>19</a:t>
            </a:fld>
            <a:endParaRPr lang="ru-RU" altLang="ru-RU"/>
          </a:p>
        </p:txBody>
      </p:sp>
      <p:sp>
        <p:nvSpPr>
          <p:cNvPr id="37892" name="Rectangle 2">
            <a:extLst>
              <a:ext uri="{FF2B5EF4-FFF2-40B4-BE49-F238E27FC236}">
                <a16:creationId xmlns:a16="http://schemas.microsoft.com/office/drawing/2014/main" id="{7D5FCB1B-97A0-4EA3-8F6F-0EEEA1835B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37893" name="Rectangle 3">
            <a:extLst>
              <a:ext uri="{FF2B5EF4-FFF2-40B4-BE49-F238E27FC236}">
                <a16:creationId xmlns:a16="http://schemas.microsoft.com/office/drawing/2014/main" id="{04542A0D-EA29-4D9E-970E-5A7F76B5B8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A3D1E109-A802-41A4-9445-BD35E8F5AA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696FC9D-82FD-4952-9FC2-EDB49651880E}" type="slidenum">
              <a:rPr lang="ru-RU" altLang="ru-RU"/>
              <a:pPr>
                <a:spcBef>
                  <a:spcPct val="0"/>
                </a:spcBef>
              </a:pPr>
              <a:t>20</a:t>
            </a:fld>
            <a:endParaRPr lang="ru-RU" altLang="ru-RU"/>
          </a:p>
        </p:txBody>
      </p:sp>
      <p:sp>
        <p:nvSpPr>
          <p:cNvPr id="39939" name="Rectangle 7">
            <a:extLst>
              <a:ext uri="{FF2B5EF4-FFF2-40B4-BE49-F238E27FC236}">
                <a16:creationId xmlns:a16="http://schemas.microsoft.com/office/drawing/2014/main" id="{3B0C2999-64B8-4233-AD5C-E07942E99C5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8E9D241-9E67-4A54-9BF9-32B1C48C3D84}" type="slidenum">
              <a:rPr lang="ru-RU" altLang="ru-RU"/>
              <a:pPr algn="r" eaLnBrk="1" hangingPunct="1">
                <a:spcBef>
                  <a:spcPct val="0"/>
                </a:spcBef>
              </a:pPr>
              <a:t>20</a:t>
            </a:fld>
            <a:endParaRPr lang="ru-RU" altLang="ru-RU"/>
          </a:p>
        </p:txBody>
      </p:sp>
      <p:sp>
        <p:nvSpPr>
          <p:cNvPr id="39940" name="Rectangle 2">
            <a:extLst>
              <a:ext uri="{FF2B5EF4-FFF2-40B4-BE49-F238E27FC236}">
                <a16:creationId xmlns:a16="http://schemas.microsoft.com/office/drawing/2014/main" id="{FACF5B12-851B-4D64-A097-5216290299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39941" name="Rectangle 3">
            <a:extLst>
              <a:ext uri="{FF2B5EF4-FFF2-40B4-BE49-F238E27FC236}">
                <a16:creationId xmlns:a16="http://schemas.microsoft.com/office/drawing/2014/main" id="{2961359B-C9D4-4C5B-AD48-1881C5D0B7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73C4628A-7E5D-455F-B4BA-2F036B78C3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3EE978F-3A57-45F5-8E2F-FE5B1759EBD4}" type="slidenum">
              <a:rPr lang="ru-RU" altLang="ru-RU"/>
              <a:pPr>
                <a:spcBef>
                  <a:spcPct val="0"/>
                </a:spcBef>
              </a:pPr>
              <a:t>21</a:t>
            </a:fld>
            <a:endParaRPr lang="ru-RU" altLang="ru-RU"/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5D4CD7A7-3556-48E9-BAE2-2B1007E58C4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54DACF8-82DA-4353-A5A0-7F81D7B5412E}" type="slidenum">
              <a:rPr lang="ru-RU" altLang="ru-RU"/>
              <a:pPr algn="r" eaLnBrk="1" hangingPunct="1">
                <a:spcBef>
                  <a:spcPct val="0"/>
                </a:spcBef>
              </a:pPr>
              <a:t>21</a:t>
            </a:fld>
            <a:endParaRPr lang="ru-RU" altLang="ru-RU"/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B5F8124B-E715-4767-BA3F-2CE5027E6C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CCFBBECF-E632-4608-894C-66639FB8F9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E4E5FEC7-34B4-458E-A6F3-61CF464116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AD1A40F-A053-4DA0-8219-E088FCF8F063}" type="slidenum">
              <a:rPr lang="ru-RU" altLang="ru-RU"/>
              <a:pPr>
                <a:spcBef>
                  <a:spcPct val="0"/>
                </a:spcBef>
              </a:pPr>
              <a:t>22</a:t>
            </a:fld>
            <a:endParaRPr lang="ru-RU" altLang="ru-RU"/>
          </a:p>
        </p:txBody>
      </p:sp>
      <p:sp>
        <p:nvSpPr>
          <p:cNvPr id="44035" name="Rectangle 7">
            <a:extLst>
              <a:ext uri="{FF2B5EF4-FFF2-40B4-BE49-F238E27FC236}">
                <a16:creationId xmlns:a16="http://schemas.microsoft.com/office/drawing/2014/main" id="{016CA07C-75B1-489E-91FA-9528B91DC7B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DEB93DA-34BE-48CF-B3DA-F999D32DCB79}" type="slidenum">
              <a:rPr lang="ru-RU" altLang="ru-RU"/>
              <a:pPr algn="r" eaLnBrk="1" hangingPunct="1">
                <a:spcBef>
                  <a:spcPct val="0"/>
                </a:spcBef>
              </a:pPr>
              <a:t>22</a:t>
            </a:fld>
            <a:endParaRPr lang="ru-RU" altLang="ru-RU"/>
          </a:p>
        </p:txBody>
      </p:sp>
      <p:sp>
        <p:nvSpPr>
          <p:cNvPr id="44036" name="Rectangle 2">
            <a:extLst>
              <a:ext uri="{FF2B5EF4-FFF2-40B4-BE49-F238E27FC236}">
                <a16:creationId xmlns:a16="http://schemas.microsoft.com/office/drawing/2014/main" id="{A4F2C433-D23E-4A61-8FB4-C024B9A7C4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44037" name="Rectangle 3">
            <a:extLst>
              <a:ext uri="{FF2B5EF4-FFF2-40B4-BE49-F238E27FC236}">
                <a16:creationId xmlns:a16="http://schemas.microsoft.com/office/drawing/2014/main" id="{C5A671C2-B068-415B-A5D3-7686277039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F18DEECD-9F1C-41D7-A9BE-6A5D9783DC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B6F5476-9DA9-47A4-956B-AE47D6368629}" type="slidenum">
              <a:rPr lang="ru-RU" altLang="ru-RU"/>
              <a:pPr>
                <a:spcBef>
                  <a:spcPct val="0"/>
                </a:spcBef>
              </a:pPr>
              <a:t>4</a:t>
            </a:fld>
            <a:endParaRPr lang="ru-RU" altLang="ru-RU"/>
          </a:p>
        </p:txBody>
      </p:sp>
      <p:sp>
        <p:nvSpPr>
          <p:cNvPr id="8195" name="Rectangle 7">
            <a:extLst>
              <a:ext uri="{FF2B5EF4-FFF2-40B4-BE49-F238E27FC236}">
                <a16:creationId xmlns:a16="http://schemas.microsoft.com/office/drawing/2014/main" id="{731F18E1-103E-4489-9E67-B6D9F0266DB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D8EFAC3-938F-40C5-9514-5CF83A8CFEC8}" type="slidenum">
              <a:rPr lang="ru-RU" altLang="ru-RU"/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/>
          </a:p>
        </p:txBody>
      </p:sp>
      <p:sp>
        <p:nvSpPr>
          <p:cNvPr id="8196" name="Rectangle 2">
            <a:extLst>
              <a:ext uri="{FF2B5EF4-FFF2-40B4-BE49-F238E27FC236}">
                <a16:creationId xmlns:a16="http://schemas.microsoft.com/office/drawing/2014/main" id="{628BD1D4-1FF9-4922-91BE-D53F774E0A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8197" name="Rectangle 3">
            <a:extLst>
              <a:ext uri="{FF2B5EF4-FFF2-40B4-BE49-F238E27FC236}">
                <a16:creationId xmlns:a16="http://schemas.microsoft.com/office/drawing/2014/main" id="{D0F6644E-7026-4F0A-921B-918D510304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77423817-C6D0-47DC-B9F5-7E3893CC58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D7929D1-648D-4FCC-8FC1-80CF63DF16B5}" type="slidenum">
              <a:rPr lang="ru-RU" altLang="ru-RU"/>
              <a:pPr>
                <a:spcBef>
                  <a:spcPct val="0"/>
                </a:spcBef>
              </a:pPr>
              <a:t>23</a:t>
            </a:fld>
            <a:endParaRPr lang="ru-RU" altLang="ru-RU"/>
          </a:p>
        </p:txBody>
      </p:sp>
      <p:sp>
        <p:nvSpPr>
          <p:cNvPr id="46083" name="Rectangle 7">
            <a:extLst>
              <a:ext uri="{FF2B5EF4-FFF2-40B4-BE49-F238E27FC236}">
                <a16:creationId xmlns:a16="http://schemas.microsoft.com/office/drawing/2014/main" id="{85051A82-C790-468A-B77A-1C1C1F66E68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C303166-BA42-46A4-88E4-DDBACEA6ED31}" type="slidenum">
              <a:rPr lang="ru-RU" altLang="ru-RU"/>
              <a:pPr algn="r" eaLnBrk="1" hangingPunct="1">
                <a:spcBef>
                  <a:spcPct val="0"/>
                </a:spcBef>
              </a:pPr>
              <a:t>23</a:t>
            </a:fld>
            <a:endParaRPr lang="ru-RU" altLang="ru-RU"/>
          </a:p>
        </p:txBody>
      </p:sp>
      <p:sp>
        <p:nvSpPr>
          <p:cNvPr id="46084" name="Rectangle 2">
            <a:extLst>
              <a:ext uri="{FF2B5EF4-FFF2-40B4-BE49-F238E27FC236}">
                <a16:creationId xmlns:a16="http://schemas.microsoft.com/office/drawing/2014/main" id="{AEA11430-3FC8-459B-92AB-3CF35B955D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46085" name="Rectangle 3">
            <a:extLst>
              <a:ext uri="{FF2B5EF4-FFF2-40B4-BE49-F238E27FC236}">
                <a16:creationId xmlns:a16="http://schemas.microsoft.com/office/drawing/2014/main" id="{6BBF3CBE-0D36-41FE-90C4-A75748EAD2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C527F0D6-7053-49DC-901B-B1DBA1F65A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CDC635-F58B-4604-87B4-F4DFF6A6F570}" type="slidenum">
              <a:rPr lang="ru-RU" altLang="ru-RU"/>
              <a:pPr>
                <a:spcBef>
                  <a:spcPct val="0"/>
                </a:spcBef>
              </a:pPr>
              <a:t>24</a:t>
            </a:fld>
            <a:endParaRPr lang="ru-RU" altLang="ru-RU"/>
          </a:p>
        </p:txBody>
      </p:sp>
      <p:sp>
        <p:nvSpPr>
          <p:cNvPr id="48131" name="Rectangle 7">
            <a:extLst>
              <a:ext uri="{FF2B5EF4-FFF2-40B4-BE49-F238E27FC236}">
                <a16:creationId xmlns:a16="http://schemas.microsoft.com/office/drawing/2014/main" id="{3633A7F1-7DC0-49BF-8E73-6C869C6D1FD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CA7F25A-3A7F-42A8-93D6-DE4DEE785C92}" type="slidenum">
              <a:rPr lang="ru-RU" altLang="ru-RU"/>
              <a:pPr algn="r" eaLnBrk="1" hangingPunct="1">
                <a:spcBef>
                  <a:spcPct val="0"/>
                </a:spcBef>
              </a:pPr>
              <a:t>24</a:t>
            </a:fld>
            <a:endParaRPr lang="ru-RU" altLang="ru-RU"/>
          </a:p>
        </p:txBody>
      </p:sp>
      <p:sp>
        <p:nvSpPr>
          <p:cNvPr id="48132" name="Rectangle 2">
            <a:extLst>
              <a:ext uri="{FF2B5EF4-FFF2-40B4-BE49-F238E27FC236}">
                <a16:creationId xmlns:a16="http://schemas.microsoft.com/office/drawing/2014/main" id="{A1010C33-7A60-4A16-B79A-B6CED79F26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48133" name="Rectangle 3">
            <a:extLst>
              <a:ext uri="{FF2B5EF4-FFF2-40B4-BE49-F238E27FC236}">
                <a16:creationId xmlns:a16="http://schemas.microsoft.com/office/drawing/2014/main" id="{364DF9FE-E158-450C-8C61-F2E7405B17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F8D9245E-DCC7-4BBB-A0B7-D5CB7067EE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6B0C5F3-7454-4356-A374-60F85C808A63}" type="slidenum">
              <a:rPr lang="ru-RU" altLang="ru-RU"/>
              <a:pPr>
                <a:spcBef>
                  <a:spcPct val="0"/>
                </a:spcBef>
              </a:pPr>
              <a:t>25</a:t>
            </a:fld>
            <a:endParaRPr lang="ru-RU" altLang="ru-RU"/>
          </a:p>
        </p:txBody>
      </p:sp>
      <p:sp>
        <p:nvSpPr>
          <p:cNvPr id="50179" name="Rectangle 7">
            <a:extLst>
              <a:ext uri="{FF2B5EF4-FFF2-40B4-BE49-F238E27FC236}">
                <a16:creationId xmlns:a16="http://schemas.microsoft.com/office/drawing/2014/main" id="{3594CD09-6A9D-4E48-93F6-D34EF4EAD6D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77A6CE4-CB03-414D-98EE-59E4416C9947}" type="slidenum">
              <a:rPr lang="ru-RU" altLang="ru-RU"/>
              <a:pPr algn="r" eaLnBrk="1" hangingPunct="1">
                <a:spcBef>
                  <a:spcPct val="0"/>
                </a:spcBef>
              </a:pPr>
              <a:t>25</a:t>
            </a:fld>
            <a:endParaRPr lang="ru-RU" altLang="ru-RU"/>
          </a:p>
        </p:txBody>
      </p:sp>
      <p:sp>
        <p:nvSpPr>
          <p:cNvPr id="50180" name="Rectangle 2">
            <a:extLst>
              <a:ext uri="{FF2B5EF4-FFF2-40B4-BE49-F238E27FC236}">
                <a16:creationId xmlns:a16="http://schemas.microsoft.com/office/drawing/2014/main" id="{11D1C6B3-91A8-4210-B6AB-B78A72EFF1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50181" name="Rectangle 3">
            <a:extLst>
              <a:ext uri="{FF2B5EF4-FFF2-40B4-BE49-F238E27FC236}">
                <a16:creationId xmlns:a16="http://schemas.microsoft.com/office/drawing/2014/main" id="{EB0C1D46-2478-4847-B234-A8897A7F4F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679C813F-751C-4A34-8052-5EED1A858B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676A02E-4952-44AD-BF36-25FA35A3A123}" type="slidenum">
              <a:rPr lang="ru-RU" altLang="ru-RU"/>
              <a:pPr>
                <a:spcBef>
                  <a:spcPct val="0"/>
                </a:spcBef>
              </a:pPr>
              <a:t>26</a:t>
            </a:fld>
            <a:endParaRPr lang="ru-RU" altLang="ru-RU"/>
          </a:p>
        </p:txBody>
      </p:sp>
      <p:sp>
        <p:nvSpPr>
          <p:cNvPr id="52227" name="Rectangle 7">
            <a:extLst>
              <a:ext uri="{FF2B5EF4-FFF2-40B4-BE49-F238E27FC236}">
                <a16:creationId xmlns:a16="http://schemas.microsoft.com/office/drawing/2014/main" id="{345CEEC9-E74D-47B0-93F3-510A65B0A96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572C81A-F3C9-49E7-9693-EAFF922A703B}" type="slidenum">
              <a:rPr lang="ru-RU" altLang="ru-RU"/>
              <a:pPr algn="r" eaLnBrk="1" hangingPunct="1">
                <a:spcBef>
                  <a:spcPct val="0"/>
                </a:spcBef>
              </a:pPr>
              <a:t>26</a:t>
            </a:fld>
            <a:endParaRPr lang="ru-RU" altLang="ru-RU"/>
          </a:p>
        </p:txBody>
      </p:sp>
      <p:sp>
        <p:nvSpPr>
          <p:cNvPr id="52228" name="Rectangle 2">
            <a:extLst>
              <a:ext uri="{FF2B5EF4-FFF2-40B4-BE49-F238E27FC236}">
                <a16:creationId xmlns:a16="http://schemas.microsoft.com/office/drawing/2014/main" id="{D74EC441-F5BE-4969-8A81-CB1C4D5B5B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52229" name="Rectangle 3">
            <a:extLst>
              <a:ext uri="{FF2B5EF4-FFF2-40B4-BE49-F238E27FC236}">
                <a16:creationId xmlns:a16="http://schemas.microsoft.com/office/drawing/2014/main" id="{AA126DDD-1827-4DFC-81B3-50A8B16477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8D2DEBFD-E48D-428A-9EB2-B1D4E8854F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ECDBD3-8BE3-4FE9-96E6-926C4F9365C9}" type="slidenum">
              <a:rPr lang="ru-RU" altLang="ru-RU"/>
              <a:pPr>
                <a:spcBef>
                  <a:spcPct val="0"/>
                </a:spcBef>
              </a:pPr>
              <a:t>27</a:t>
            </a:fld>
            <a:endParaRPr lang="ru-RU" altLang="ru-RU"/>
          </a:p>
        </p:txBody>
      </p:sp>
      <p:sp>
        <p:nvSpPr>
          <p:cNvPr id="54275" name="Rectangle 7">
            <a:extLst>
              <a:ext uri="{FF2B5EF4-FFF2-40B4-BE49-F238E27FC236}">
                <a16:creationId xmlns:a16="http://schemas.microsoft.com/office/drawing/2014/main" id="{080FDA0D-4A62-4C3F-A22C-B0315FE8CFE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6E698C1-B61F-4C87-8209-D7BE2C65C5F5}" type="slidenum">
              <a:rPr lang="ru-RU" altLang="ru-RU"/>
              <a:pPr algn="r" eaLnBrk="1" hangingPunct="1">
                <a:spcBef>
                  <a:spcPct val="0"/>
                </a:spcBef>
              </a:pPr>
              <a:t>27</a:t>
            </a:fld>
            <a:endParaRPr lang="ru-RU" altLang="ru-RU"/>
          </a:p>
        </p:txBody>
      </p:sp>
      <p:sp>
        <p:nvSpPr>
          <p:cNvPr id="54276" name="Rectangle 2">
            <a:extLst>
              <a:ext uri="{FF2B5EF4-FFF2-40B4-BE49-F238E27FC236}">
                <a16:creationId xmlns:a16="http://schemas.microsoft.com/office/drawing/2014/main" id="{A3F0C0D4-B0AC-4DA4-9006-5DD3A1E0B6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ADC91078-9085-49CE-A0D2-F43DB5B705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E5965DE7-E408-4A9D-AB00-2FC241ADFE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A38C570-1FCA-4A22-95AE-DE080214A716}" type="slidenum">
              <a:rPr lang="ru-RU" altLang="ru-RU"/>
              <a:pPr>
                <a:spcBef>
                  <a:spcPct val="0"/>
                </a:spcBef>
              </a:pPr>
              <a:t>28</a:t>
            </a:fld>
            <a:endParaRPr lang="ru-RU" altLang="ru-RU"/>
          </a:p>
        </p:txBody>
      </p:sp>
      <p:sp>
        <p:nvSpPr>
          <p:cNvPr id="56323" name="Rectangle 7">
            <a:extLst>
              <a:ext uri="{FF2B5EF4-FFF2-40B4-BE49-F238E27FC236}">
                <a16:creationId xmlns:a16="http://schemas.microsoft.com/office/drawing/2014/main" id="{C897AF09-07E7-4725-8358-D591B46336E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AC1B237-18AB-4F21-98D9-FD49DE25F7E1}" type="slidenum">
              <a:rPr lang="ru-RU" altLang="ru-RU"/>
              <a:pPr algn="r" eaLnBrk="1" hangingPunct="1">
                <a:spcBef>
                  <a:spcPct val="0"/>
                </a:spcBef>
              </a:pPr>
              <a:t>28</a:t>
            </a:fld>
            <a:endParaRPr lang="ru-RU" altLang="ru-RU"/>
          </a:p>
        </p:txBody>
      </p:sp>
      <p:sp>
        <p:nvSpPr>
          <p:cNvPr id="56324" name="Rectangle 2">
            <a:extLst>
              <a:ext uri="{FF2B5EF4-FFF2-40B4-BE49-F238E27FC236}">
                <a16:creationId xmlns:a16="http://schemas.microsoft.com/office/drawing/2014/main" id="{B1B0A111-9B5A-48E9-9631-DCE239F0A4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56325" name="Rectangle 3">
            <a:extLst>
              <a:ext uri="{FF2B5EF4-FFF2-40B4-BE49-F238E27FC236}">
                <a16:creationId xmlns:a16="http://schemas.microsoft.com/office/drawing/2014/main" id="{A186A6DE-05F8-48AE-A625-E36FDB0604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6703550-BC34-4EDB-A3F7-13094D8551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F7D1734-133A-4182-9237-126FEABA24A5}" type="slidenum">
              <a:rPr lang="ru-RU" altLang="ru-RU"/>
              <a:pPr>
                <a:spcBef>
                  <a:spcPct val="0"/>
                </a:spcBef>
              </a:pPr>
              <a:t>5</a:t>
            </a:fld>
            <a:endParaRPr lang="ru-RU" altLang="ru-RU"/>
          </a:p>
        </p:txBody>
      </p:sp>
      <p:sp>
        <p:nvSpPr>
          <p:cNvPr id="10243" name="Rectangle 7">
            <a:extLst>
              <a:ext uri="{FF2B5EF4-FFF2-40B4-BE49-F238E27FC236}">
                <a16:creationId xmlns:a16="http://schemas.microsoft.com/office/drawing/2014/main" id="{ED9FDB06-2473-4568-913D-EA51C46DD6E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8CC40A3-F97E-4E14-A3F0-99D0E1058D9C}" type="slidenum">
              <a:rPr lang="ru-RU" altLang="ru-RU"/>
              <a:pPr algn="r" eaLnBrk="1" hangingPunct="1">
                <a:spcBef>
                  <a:spcPct val="0"/>
                </a:spcBef>
              </a:pPr>
              <a:t>5</a:t>
            </a:fld>
            <a:endParaRPr lang="ru-RU" altLang="ru-RU"/>
          </a:p>
        </p:txBody>
      </p:sp>
      <p:sp>
        <p:nvSpPr>
          <p:cNvPr id="10244" name="Rectangle 2">
            <a:extLst>
              <a:ext uri="{FF2B5EF4-FFF2-40B4-BE49-F238E27FC236}">
                <a16:creationId xmlns:a16="http://schemas.microsoft.com/office/drawing/2014/main" id="{7E6CE13F-8563-4356-8AA0-539170E6B0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0245" name="Rectangle 3">
            <a:extLst>
              <a:ext uri="{FF2B5EF4-FFF2-40B4-BE49-F238E27FC236}">
                <a16:creationId xmlns:a16="http://schemas.microsoft.com/office/drawing/2014/main" id="{42AC9FB2-C8AC-42FC-8E00-7BA1E59FEB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F7A42E2D-A4D9-4DBE-8A6C-9F4391F54D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167F14D-FED7-4E8F-A549-AFC290BEDF50}" type="slidenum">
              <a:rPr lang="ru-RU" altLang="ru-RU"/>
              <a:pPr>
                <a:spcBef>
                  <a:spcPct val="0"/>
                </a:spcBef>
              </a:pPr>
              <a:t>6</a:t>
            </a:fld>
            <a:endParaRPr lang="ru-RU" altLang="ru-RU"/>
          </a:p>
        </p:txBody>
      </p:sp>
      <p:sp>
        <p:nvSpPr>
          <p:cNvPr id="12291" name="Rectangle 7">
            <a:extLst>
              <a:ext uri="{FF2B5EF4-FFF2-40B4-BE49-F238E27FC236}">
                <a16:creationId xmlns:a16="http://schemas.microsoft.com/office/drawing/2014/main" id="{B13C9C18-A00A-4C38-ACB7-6320FEAFC7A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949AC19-389D-420B-8E83-4B8D12DA3F42}" type="slidenum">
              <a:rPr lang="ru-RU" altLang="ru-RU"/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/>
          </a:p>
        </p:txBody>
      </p:sp>
      <p:sp>
        <p:nvSpPr>
          <p:cNvPr id="12292" name="Rectangle 2">
            <a:extLst>
              <a:ext uri="{FF2B5EF4-FFF2-40B4-BE49-F238E27FC236}">
                <a16:creationId xmlns:a16="http://schemas.microsoft.com/office/drawing/2014/main" id="{F918F1A0-5928-4769-BE8D-F4182FBE54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2293" name="Rectangle 3">
            <a:extLst>
              <a:ext uri="{FF2B5EF4-FFF2-40B4-BE49-F238E27FC236}">
                <a16:creationId xmlns:a16="http://schemas.microsoft.com/office/drawing/2014/main" id="{C941E169-3555-4447-97D2-C6A5782759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AE152984-4C7E-41E0-B030-2DCD4F22EE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E552E39-12AA-4AD6-97FF-8886FC3CE883}" type="slidenum">
              <a:rPr lang="ru-RU" altLang="ru-RU"/>
              <a:pPr>
                <a:spcBef>
                  <a:spcPct val="0"/>
                </a:spcBef>
              </a:pPr>
              <a:t>7</a:t>
            </a:fld>
            <a:endParaRPr lang="ru-RU" altLang="ru-RU"/>
          </a:p>
        </p:txBody>
      </p:sp>
      <p:sp>
        <p:nvSpPr>
          <p:cNvPr id="14339" name="Rectangle 7">
            <a:extLst>
              <a:ext uri="{FF2B5EF4-FFF2-40B4-BE49-F238E27FC236}">
                <a16:creationId xmlns:a16="http://schemas.microsoft.com/office/drawing/2014/main" id="{C3C5A6A5-9DD2-4D7A-8536-9F005F7CF62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D5CAF3F-83CF-486F-87EF-34D7D596A8F1}" type="slidenum">
              <a:rPr lang="ru-RU" altLang="ru-RU"/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/>
          </a:p>
        </p:txBody>
      </p:sp>
      <p:sp>
        <p:nvSpPr>
          <p:cNvPr id="14340" name="Rectangle 2">
            <a:extLst>
              <a:ext uri="{FF2B5EF4-FFF2-40B4-BE49-F238E27FC236}">
                <a16:creationId xmlns:a16="http://schemas.microsoft.com/office/drawing/2014/main" id="{AC607037-5279-494F-8202-2F1B6F1472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4341" name="Rectangle 3">
            <a:extLst>
              <a:ext uri="{FF2B5EF4-FFF2-40B4-BE49-F238E27FC236}">
                <a16:creationId xmlns:a16="http://schemas.microsoft.com/office/drawing/2014/main" id="{051F8366-BF0F-4D1A-8787-A7A33EB8AA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44A6C52B-145B-456E-B525-86C227BACB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A760A7-2035-4473-B58C-DD1DA598D592}" type="slidenum">
              <a:rPr lang="ru-RU" altLang="ru-RU"/>
              <a:pPr>
                <a:spcBef>
                  <a:spcPct val="0"/>
                </a:spcBef>
              </a:pPr>
              <a:t>8</a:t>
            </a:fld>
            <a:endParaRPr lang="ru-RU" altLang="ru-RU"/>
          </a:p>
        </p:txBody>
      </p:sp>
      <p:sp>
        <p:nvSpPr>
          <p:cNvPr id="16387" name="Rectangle 7">
            <a:extLst>
              <a:ext uri="{FF2B5EF4-FFF2-40B4-BE49-F238E27FC236}">
                <a16:creationId xmlns:a16="http://schemas.microsoft.com/office/drawing/2014/main" id="{C31E4081-EB4C-4E85-9844-5E62951A151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033CD6C-AA73-4BBE-891D-833D1761A83C}" type="slidenum">
              <a:rPr lang="ru-RU" altLang="ru-RU"/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/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71756291-2F90-4C46-8A18-8E6C1FBDB2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6389" name="Rectangle 3">
            <a:extLst>
              <a:ext uri="{FF2B5EF4-FFF2-40B4-BE49-F238E27FC236}">
                <a16:creationId xmlns:a16="http://schemas.microsoft.com/office/drawing/2014/main" id="{9365DF5D-F4A6-41CC-9888-3E3FD998F7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A9DB50E6-18A5-4B93-AB06-107932C97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4F6B1AA-E00D-4D84-B0DC-D1F2CC54468A}" type="slidenum">
              <a:rPr lang="ru-RU" altLang="ru-RU"/>
              <a:pPr>
                <a:spcBef>
                  <a:spcPct val="0"/>
                </a:spcBef>
              </a:pPr>
              <a:t>10</a:t>
            </a:fld>
            <a:endParaRPr lang="ru-RU" altLang="ru-RU"/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82352EC0-C29D-4E5E-9F0D-E7FF1C81B7B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0AD0DD9-38B4-44DE-9233-2EED53AC16B9}" type="slidenum">
              <a:rPr lang="ru-RU" altLang="ru-RU"/>
              <a:pPr algn="r" eaLnBrk="1" hangingPunct="1">
                <a:spcBef>
                  <a:spcPct val="0"/>
                </a:spcBef>
              </a:pPr>
              <a:t>10</a:t>
            </a:fld>
            <a:endParaRPr lang="ru-RU" altLang="ru-RU"/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05408E9F-540A-4CDE-9757-B284A42719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9461" name="Rectangle 3">
            <a:extLst>
              <a:ext uri="{FF2B5EF4-FFF2-40B4-BE49-F238E27FC236}">
                <a16:creationId xmlns:a16="http://schemas.microsoft.com/office/drawing/2014/main" id="{9B4B63A9-92B6-4F54-9791-8F54D646EA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85F9AC8A-B233-4080-AD21-D448B304EA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1C91638-EC4D-49EB-ADC7-393A57BC64D2}" type="slidenum">
              <a:rPr lang="ru-RU" altLang="ru-RU"/>
              <a:pPr>
                <a:spcBef>
                  <a:spcPct val="0"/>
                </a:spcBef>
              </a:pPr>
              <a:t>11</a:t>
            </a:fld>
            <a:endParaRPr lang="ru-RU" altLang="ru-RU"/>
          </a:p>
        </p:txBody>
      </p:sp>
      <p:sp>
        <p:nvSpPr>
          <p:cNvPr id="21507" name="Rectangle 7">
            <a:extLst>
              <a:ext uri="{FF2B5EF4-FFF2-40B4-BE49-F238E27FC236}">
                <a16:creationId xmlns:a16="http://schemas.microsoft.com/office/drawing/2014/main" id="{B62F06C5-57C4-4DD4-80C5-A554852BBB3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394D4EB-DC67-4E17-B454-2F0C7A4CC145}" type="slidenum">
              <a:rPr lang="ru-RU" altLang="ru-RU"/>
              <a:pPr algn="r" eaLnBrk="1" hangingPunct="1">
                <a:spcBef>
                  <a:spcPct val="0"/>
                </a:spcBef>
              </a:pPr>
              <a:t>11</a:t>
            </a:fld>
            <a:endParaRPr lang="ru-RU" altLang="ru-RU"/>
          </a:p>
        </p:txBody>
      </p:sp>
      <p:sp>
        <p:nvSpPr>
          <p:cNvPr id="21508" name="Rectangle 2">
            <a:extLst>
              <a:ext uri="{FF2B5EF4-FFF2-40B4-BE49-F238E27FC236}">
                <a16:creationId xmlns:a16="http://schemas.microsoft.com/office/drawing/2014/main" id="{0A96369F-5575-4F5D-B8B9-45349AEA4B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1509" name="Rectangle 3">
            <a:extLst>
              <a:ext uri="{FF2B5EF4-FFF2-40B4-BE49-F238E27FC236}">
                <a16:creationId xmlns:a16="http://schemas.microsoft.com/office/drawing/2014/main" id="{BFE7D149-EC99-4EBE-8C2A-2B6381D9C7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C244B4DC-2E12-46A9-8E27-F3B5B2B0E0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387A54D-9CF6-4EC4-AD1D-4F01AD900A6B}" type="slidenum">
              <a:rPr lang="ru-RU" altLang="ru-RU"/>
              <a:pPr>
                <a:spcBef>
                  <a:spcPct val="0"/>
                </a:spcBef>
              </a:pPr>
              <a:t>12</a:t>
            </a:fld>
            <a:endParaRPr lang="ru-RU" altLang="ru-RU"/>
          </a:p>
        </p:txBody>
      </p:sp>
      <p:sp>
        <p:nvSpPr>
          <p:cNvPr id="23555" name="Rectangle 7">
            <a:extLst>
              <a:ext uri="{FF2B5EF4-FFF2-40B4-BE49-F238E27FC236}">
                <a16:creationId xmlns:a16="http://schemas.microsoft.com/office/drawing/2014/main" id="{7DE0BA87-9F27-46B2-B393-6E1A0A126AD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AB5655C-7D8F-4FBF-8C7F-CA96FE4969B6}" type="slidenum">
              <a:rPr lang="ru-RU" altLang="ru-RU"/>
              <a:pPr algn="r" eaLnBrk="1" hangingPunct="1">
                <a:spcBef>
                  <a:spcPct val="0"/>
                </a:spcBef>
              </a:pPr>
              <a:t>12</a:t>
            </a:fld>
            <a:endParaRPr lang="ru-RU" altLang="ru-RU"/>
          </a:p>
        </p:txBody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id="{BB88F651-5954-4E4B-8089-14B16709BD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3557" name="Rectangle 3">
            <a:extLst>
              <a:ext uri="{FF2B5EF4-FFF2-40B4-BE49-F238E27FC236}">
                <a16:creationId xmlns:a16="http://schemas.microsoft.com/office/drawing/2014/main" id="{54A16EA2-CC4D-4DC8-BD25-92C752D0B6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AFCFC3-C9F8-451F-BBF0-C6CF1F3B2B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4BA7D13-BF2A-4CF1-BEC1-9AE3F66B3B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2388F7C-7394-41B1-9DCA-16860EFD0F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2F6D4-5211-4F2C-AA98-AB2473B158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7670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09345B9-53B5-47E3-80AE-B7114432B6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8EC401-79DC-4070-BE1F-15A4970523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FEDBB32-F0D6-494C-A759-72C1042BBE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0C431-D9E4-49F4-B7FC-0E27DA350D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1158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79B3253-76E8-48F0-83D6-E0FD7B2643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76232CE-4DB5-4205-B120-1381F5FE15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35481BB-0A45-45FD-9586-65F5C2E123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30885-13E2-4A91-B7DC-B2F6C38D0B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6908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CF0CA20-B356-492D-83F9-0E44BD1404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44C79F9-4994-46CB-B2AF-A73DEC14BC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5A9898A-03B8-4EA1-91AD-DD9688F7DC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9A708-176C-4792-B2DF-7581A86BD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444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D7ADFC3-09E5-4A2E-A5A6-525D943913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8FE603F-804A-4C10-9AE6-1F246162E2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1436FB-A562-4760-835A-82EC74BD56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F6907-E697-454E-A50C-AE6E5B830B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7695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77BDC-BAC7-442F-917D-A6F8C09161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3C1304-3FBB-4589-B31D-8A88158D74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E4DFCE-A038-41C9-B617-EAA5A9315A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3AE88-55AA-4444-9F77-D0B6B32EB7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222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711ABB8-0EFA-4CAC-9238-E25C9773EC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197D5E8-84D4-48F2-97C5-57660616CC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C7BB69-540A-47FA-B5AA-61D11C1BFA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F2284-7E6D-476E-9BB4-FBEA5727F6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575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2CA1123-7BA5-468E-9276-8982E3C6B1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76B7CA8-378A-419B-827A-1A7DCF8E75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B520609-88E3-4C6F-BD65-98A9A9B59F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F7B60-A286-4548-BFF8-F94CD7471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306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38F33F0-BE6F-45E2-A279-655C9C4C1A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EB07777-5480-4722-95BA-77B1C40023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36FD18A-A5F3-45F0-AD48-24727F7C8E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11AF1-D030-4187-8EB1-77D29F0DDE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728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19393E-6B4F-45BE-A555-4DF349F04C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500D09-AC1C-494E-88CC-FDF29C787B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CDF81D-6832-42C4-B5F0-BBFF9D7215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9950B-316C-403F-948C-DA1AFFDA9B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8035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71AB6C-DCD9-41E8-B4E9-32D2FA6D4D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6B5A4E-42EB-4DF5-9454-63F909B073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6BA2FE-8305-4E44-B406-FE676E9AF2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F5F1E-3B71-4FE7-90B2-67D07B6D77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3865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241C43B-DA08-4B8A-B278-24C179EFAA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DAD4067-68B9-4042-AB77-51D537C342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82AC22B-4BE6-4EFB-9F85-65E83E1B529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8F3D3C1-BF02-4506-80EE-A31511883A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5294418-482A-42B3-B96F-96AA49B4157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D06ACA7-7300-4F32-91BC-B0C79F32C5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A2989D1-345D-4C7D-887D-01FD0099CDC4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773238"/>
            <a:ext cx="7918450" cy="2592387"/>
          </a:xfrm>
        </p:spPr>
        <p:txBody>
          <a:bodyPr/>
          <a:lstStyle/>
          <a:p>
            <a:pPr eaLnBrk="1" hangingPunct="1"/>
            <a:r>
              <a:rPr lang="en-US" altLang="ru-RU" sz="4000" dirty="0"/>
              <a:t>Search engines</a:t>
            </a:r>
            <a:br>
              <a:rPr lang="en-US" altLang="ru-RU" sz="4000" dirty="0"/>
            </a:br>
            <a:r>
              <a:rPr lang="ru-RU" altLang="ru-RU" sz="4000" dirty="0"/>
              <a:t>Поисковые машины, информационно-поисковые системы, ИПС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E799AA8-12CF-4DCD-8AA8-12E1C475FEF4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4724400"/>
            <a:ext cx="6296025" cy="9144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 altLang="ru-RU"/>
          </a:p>
        </p:txBody>
      </p:sp>
      <p:pic>
        <p:nvPicPr>
          <p:cNvPr id="2" name="slide1">
            <a:hlinkClick r:id="" action="ppaction://media"/>
            <a:extLst>
              <a:ext uri="{FF2B5EF4-FFF2-40B4-BE49-F238E27FC236}">
                <a16:creationId xmlns:a16="http://schemas.microsoft.com/office/drawing/2014/main" id="{19A8FCFD-7312-4140-9EDA-3B78850C82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03CD0B66-0B90-42D1-8AEA-73EF64DB9A3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114458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Подсистема1. Процесс индексирования</a:t>
            </a:r>
            <a:endParaRPr lang="en-US" altLang="ru-RU" sz="3600"/>
          </a:p>
        </p:txBody>
      </p:sp>
      <p:pic>
        <p:nvPicPr>
          <p:cNvPr id="18435" name="Picture 3">
            <a:extLst>
              <a:ext uri="{FF2B5EF4-FFF2-40B4-BE49-F238E27FC236}">
                <a16:creationId xmlns:a16="http://schemas.microsoft.com/office/drawing/2014/main" id="{B25E9076-82B3-4384-A47D-9ABB7B749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28800"/>
            <a:ext cx="7658100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slide10">
            <a:hlinkClick r:id="" action="ppaction://media"/>
            <a:extLst>
              <a:ext uri="{FF2B5EF4-FFF2-40B4-BE49-F238E27FC236}">
                <a16:creationId xmlns:a16="http://schemas.microsoft.com/office/drawing/2014/main" id="{5FE74925-D8D1-4660-A96F-DF80B56840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A07DD21D-566E-468A-AA20-C9EEBAEE630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850900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Процесс индексирования-2</a:t>
            </a:r>
            <a:endParaRPr lang="en-US" altLang="ru-RU" sz="3600"/>
          </a:p>
        </p:txBody>
      </p:sp>
      <p:sp>
        <p:nvSpPr>
          <p:cNvPr id="20483" name="Text Box 3">
            <a:extLst>
              <a:ext uri="{FF2B5EF4-FFF2-40B4-BE49-F238E27FC236}">
                <a16:creationId xmlns:a16="http://schemas.microsoft.com/office/drawing/2014/main" id="{17F9F182-8943-4D0A-B82C-A2C396B52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Извлечение текстов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Идентифицирует и сохраняет тексты для индексирования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Трансформация текстов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Трансформирует документы в индексные термы</a:t>
            </a:r>
            <a:endParaRPr lang="en-US" altLang="ru-RU" i="1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Создание индексов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Берет индексные термы и создает индексы для быстрого поиска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slide11">
            <a:hlinkClick r:id="" action="ppaction://media"/>
            <a:extLst>
              <a:ext uri="{FF2B5EF4-FFF2-40B4-BE49-F238E27FC236}">
                <a16:creationId xmlns:a16="http://schemas.microsoft.com/office/drawing/2014/main" id="{48C83E70-B829-4A70-A6CE-2313638AF8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95F1BB62-0F5F-4A09-8A25-E4AAEC7FEEC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56197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Извлечение текстов. Краулер</a:t>
            </a:r>
            <a:endParaRPr lang="en-US" altLang="ru-RU" sz="3600"/>
          </a:p>
        </p:txBody>
      </p:sp>
      <p:sp>
        <p:nvSpPr>
          <p:cNvPr id="22531" name="Text Box 3">
            <a:extLst>
              <a:ext uri="{FF2B5EF4-FFF2-40B4-BE49-F238E27FC236}">
                <a16:creationId xmlns:a16="http://schemas.microsoft.com/office/drawing/2014/main" id="{585065D6-4931-4509-B13A-242B27E7E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981075"/>
            <a:ext cx="8229600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400">
                <a:solidFill>
                  <a:srgbClr val="000000"/>
                </a:solidFill>
              </a:rPr>
              <a:t>Идентифицирует и извлекает документы для поисковой машины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400">
                <a:solidFill>
                  <a:srgbClr val="000000"/>
                </a:solidFill>
              </a:rPr>
              <a:t>Много типов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– </a:t>
            </a:r>
            <a:r>
              <a:rPr lang="ru-RU" altLang="ru-RU" sz="2400">
                <a:solidFill>
                  <a:srgbClr val="000000"/>
                </a:solidFill>
              </a:rPr>
              <a:t>интернет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 sz="2400">
                <a:solidFill>
                  <a:srgbClr val="000000"/>
                </a:solidFill>
              </a:rPr>
              <a:t>предприятие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 sz="2400">
                <a:solidFill>
                  <a:srgbClr val="000000"/>
                </a:solidFill>
              </a:rPr>
              <a:t>компьютер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400">
                <a:solidFill>
                  <a:srgbClr val="000000"/>
                </a:solidFill>
              </a:rPr>
              <a:t>Интернет-краулеры используют ссылки, чтобы найти документы</a:t>
            </a:r>
          </a:p>
          <a:p>
            <a:pPr lvl="4" eaLnBrk="1" hangingPunct="1">
              <a:spcBef>
                <a:spcPct val="0"/>
              </a:spcBef>
              <a:buFontTx/>
              <a:buChar char="•"/>
            </a:pPr>
            <a:r>
              <a:rPr lang="ru-RU" altLang="ru-RU" sz="1800">
                <a:solidFill>
                  <a:srgbClr val="000000"/>
                </a:solidFill>
              </a:rPr>
              <a:t>	</a:t>
            </a:r>
            <a:r>
              <a:rPr lang="ru-RU" altLang="ru-RU">
                <a:solidFill>
                  <a:srgbClr val="000000"/>
                </a:solidFill>
              </a:rPr>
              <a:t>Должны найти огромное количество веб-страниц 	(покрытие) и сохранять их в актуальном 	состоянии</a:t>
            </a:r>
            <a:endParaRPr lang="en-US" altLang="ru-RU">
              <a:solidFill>
                <a:srgbClr val="000000"/>
              </a:solidFill>
            </a:endParaRPr>
          </a:p>
          <a:p>
            <a:pPr lvl="2" eaLnBrk="1" hangingPunct="1">
              <a:spcBef>
                <a:spcPct val="0"/>
              </a:spcBef>
            </a:pPr>
            <a:r>
              <a:rPr lang="ru-RU" altLang="ru-RU" sz="2000">
                <a:solidFill>
                  <a:srgbClr val="000000"/>
                </a:solidFill>
              </a:rPr>
              <a:t>	Краулеры сайтов</a:t>
            </a:r>
            <a:endParaRPr lang="en-US" altLang="ru-RU" sz="2000" i="1">
              <a:solidFill>
                <a:srgbClr val="000000"/>
              </a:solidFill>
            </a:endParaRPr>
          </a:p>
          <a:p>
            <a:pPr lvl="2" eaLnBrk="1" hangingPunct="1">
              <a:spcBef>
                <a:spcPct val="0"/>
              </a:spcBef>
            </a:pPr>
            <a:r>
              <a:rPr lang="ru-RU" altLang="ru-RU" sz="2000">
                <a:solidFill>
                  <a:srgbClr val="000000"/>
                </a:solidFill>
              </a:rPr>
              <a:t>	</a:t>
            </a:r>
            <a:r>
              <a:rPr lang="en-US" altLang="ru-RU" sz="2000">
                <a:solidFill>
                  <a:srgbClr val="000000"/>
                </a:solidFill>
              </a:rPr>
              <a:t>T</a:t>
            </a:r>
            <a:r>
              <a:rPr lang="ru-RU" altLang="ru-RU" sz="2000">
                <a:solidFill>
                  <a:srgbClr val="000000"/>
                </a:solidFill>
              </a:rPr>
              <a:t>ематические краулеры для вертикального поиска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400">
                <a:solidFill>
                  <a:srgbClr val="000000"/>
                </a:solidFill>
              </a:rPr>
              <a:t>Краулеры документов для поиска по документам предприятия или компьютера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Используют ссылки и сканируют директории</a:t>
            </a:r>
            <a:endParaRPr lang="en-US" altLang="ru-RU">
              <a:solidFill>
                <a:srgbClr val="000000"/>
              </a:solidFill>
            </a:endParaRPr>
          </a:p>
        </p:txBody>
      </p:sp>
      <p:pic>
        <p:nvPicPr>
          <p:cNvPr id="2" name="slide12">
            <a:hlinkClick r:id="" action="ppaction://media"/>
            <a:extLst>
              <a:ext uri="{FF2B5EF4-FFF2-40B4-BE49-F238E27FC236}">
                <a16:creationId xmlns:a16="http://schemas.microsoft.com/office/drawing/2014/main" id="{57894901-AC74-4FF2-B144-3A9FD77CBB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B3991FD8-4B15-47BE-B8DD-0F1BBAFC62D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633412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Получение текстов-2</a:t>
            </a:r>
            <a:endParaRPr lang="en-US" altLang="ru-RU" sz="3600"/>
          </a:p>
        </p:txBody>
      </p:sp>
      <p:sp>
        <p:nvSpPr>
          <p:cNvPr id="24579" name="Text Box 3">
            <a:extLst>
              <a:ext uri="{FF2B5EF4-FFF2-40B4-BE49-F238E27FC236}">
                <a16:creationId xmlns:a16="http://schemas.microsoft.com/office/drawing/2014/main" id="{A2926D1B-A644-4BB5-881B-22EC0E53B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981075"/>
            <a:ext cx="84455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</a:rPr>
              <a:t>Фиды</a:t>
            </a:r>
            <a:r>
              <a:rPr lang="en-US" altLang="ru-RU" sz="2800">
                <a:solidFill>
                  <a:srgbClr val="000000"/>
                </a:solidFill>
              </a:rPr>
              <a:t> 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Потоки документов в реальном потоке времени</a:t>
            </a:r>
            <a:endParaRPr lang="en-US" altLang="ru-RU" sz="2400">
              <a:solidFill>
                <a:srgbClr val="000000"/>
              </a:solidFill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Новости, блоги, видео, радио</a:t>
            </a:r>
            <a:r>
              <a:rPr lang="en-US" altLang="ru-RU">
                <a:solidFill>
                  <a:srgbClr val="000000"/>
                </a:solidFill>
              </a:rPr>
              <a:t>, tv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ru-RU" sz="2400">
                <a:solidFill>
                  <a:srgbClr val="000000"/>
                </a:solidFill>
              </a:rPr>
              <a:t>RSS </a:t>
            </a:r>
            <a:r>
              <a:rPr lang="ru-RU" altLang="ru-RU" sz="2400">
                <a:solidFill>
                  <a:srgbClr val="000000"/>
                </a:solidFill>
              </a:rPr>
              <a:t>- стандарт</a:t>
            </a:r>
            <a:endParaRPr lang="en-US" altLang="ru-RU" sz="2400">
              <a:solidFill>
                <a:srgbClr val="000000"/>
              </a:solidFill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en-US" altLang="ru-RU">
                <a:solidFill>
                  <a:srgbClr val="000000"/>
                </a:solidFill>
              </a:rPr>
              <a:t>RSS </a:t>
            </a:r>
            <a:r>
              <a:rPr lang="ru-RU" altLang="ru-RU">
                <a:solidFill>
                  <a:srgbClr val="000000"/>
                </a:solidFill>
              </a:rPr>
              <a:t>читалка обеспечивает новые </a:t>
            </a:r>
            <a:r>
              <a:rPr lang="en-US" altLang="ru-RU">
                <a:solidFill>
                  <a:srgbClr val="000000"/>
                </a:solidFill>
              </a:rPr>
              <a:t>XML </a:t>
            </a:r>
            <a:r>
              <a:rPr lang="ru-RU" altLang="ru-RU">
                <a:solidFill>
                  <a:srgbClr val="000000"/>
                </a:solidFill>
              </a:rPr>
              <a:t>документы поисковой машине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endParaRPr lang="en-US" altLang="ru-RU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</a:rPr>
              <a:t>Конвертация</a:t>
            </a:r>
            <a:endParaRPr lang="en-US" altLang="ru-RU" sz="2800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Конвертирует форматы в текст плюс мета-данные</a:t>
            </a:r>
            <a:endParaRPr lang="en-US" altLang="ru-RU" sz="2400">
              <a:solidFill>
                <a:srgbClr val="000000"/>
              </a:solidFill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en-US" altLang="ru-RU">
                <a:solidFill>
                  <a:srgbClr val="000000"/>
                </a:solidFill>
              </a:rPr>
              <a:t>HTML, XML, Word, PDF, </a:t>
            </a:r>
            <a:r>
              <a:rPr lang="ru-RU" altLang="ru-RU">
                <a:solidFill>
                  <a:srgbClr val="000000"/>
                </a:solidFill>
              </a:rPr>
              <a:t>и др.</a:t>
            </a:r>
            <a:r>
              <a:rPr lang="en-US" altLang="ru-RU">
                <a:solidFill>
                  <a:srgbClr val="000000"/>
                </a:solidFill>
              </a:rPr>
              <a:t> → XML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Конвертирует кодировки для различных языков</a:t>
            </a:r>
            <a:endParaRPr lang="en-US" altLang="ru-RU" sz="2400">
              <a:solidFill>
                <a:srgbClr val="000000"/>
              </a:solidFill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Например, в кодировку </a:t>
            </a:r>
            <a:r>
              <a:rPr lang="en-US" altLang="ru-RU">
                <a:solidFill>
                  <a:srgbClr val="000000"/>
                </a:solidFill>
              </a:rPr>
              <a:t>UTF-8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866B4CEC-BA8A-4F37-A30F-A3963F59C96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77787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Получение текстов-3</a:t>
            </a:r>
            <a:endParaRPr lang="en-US" altLang="ru-RU" sz="3600"/>
          </a:p>
        </p:txBody>
      </p:sp>
      <p:sp>
        <p:nvSpPr>
          <p:cNvPr id="26627" name="Text Box 3">
            <a:extLst>
              <a:ext uri="{FF2B5EF4-FFF2-40B4-BE49-F238E27FC236}">
                <a16:creationId xmlns:a16="http://schemas.microsoft.com/office/drawing/2014/main" id="{A9182A47-53D5-4950-9841-CF05B99B1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96975"/>
            <a:ext cx="8229600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Хранилище документов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Хранит тексты, метаданные и другое содержание документов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Метаданные: тип, дата создания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Ссылки, текст ссылки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Обеспечивает быстрый доступ к содержанию документов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Порождение списка результатов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Эффективное хранение</a:t>
            </a: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</a:rPr>
              <a:t>не реляционная база данных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</p:txBody>
      </p:sp>
      <p:pic>
        <p:nvPicPr>
          <p:cNvPr id="2" name="slide14">
            <a:hlinkClick r:id="" action="ppaction://media"/>
            <a:extLst>
              <a:ext uri="{FF2B5EF4-FFF2-40B4-BE49-F238E27FC236}">
                <a16:creationId xmlns:a16="http://schemas.microsoft.com/office/drawing/2014/main" id="{168C2B3E-9EB7-4247-8A13-60F66402BE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BE8893A-A6D6-4975-B0C0-E82E0EC733E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31187" cy="692150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Преобразование текстов</a:t>
            </a:r>
            <a:endParaRPr lang="en-US" altLang="ru-RU" sz="3600"/>
          </a:p>
        </p:txBody>
      </p:sp>
      <p:sp>
        <p:nvSpPr>
          <p:cNvPr id="28675" name="Text Box 3">
            <a:extLst>
              <a:ext uri="{FF2B5EF4-FFF2-40B4-BE49-F238E27FC236}">
                <a16:creationId xmlns:a16="http://schemas.microsoft.com/office/drawing/2014/main" id="{80997CD2-FC02-414D-8612-F07CD4BAC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981075"/>
            <a:ext cx="864235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Анализатор (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Parser</a:t>
            </a:r>
            <a:r>
              <a:rPr lang="ru-RU" altLang="ru-RU">
                <a:solidFill>
                  <a:srgbClr val="000000"/>
                </a:solidFill>
              </a:rPr>
              <a:t>)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Обрабатывает последовательность токенов в документе, распознает структурные элементы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Заголовки, ссылки, подзаголовки и др.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i="1">
                <a:solidFill>
                  <a:srgbClr val="000000"/>
                </a:solidFill>
              </a:rPr>
              <a:t>Токенизатор распознает «слова» в тексте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Обработка капитализации, кавычек, дефисов ..</a:t>
            </a:r>
            <a:endParaRPr lang="ru-RU" altLang="ru-RU" sz="2800" i="1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i="1">
                <a:solidFill>
                  <a:srgbClr val="000000"/>
                </a:solidFill>
              </a:rPr>
              <a:t>Обработка структуры, задаваемой 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HTML, XML </a:t>
            </a:r>
            <a:endParaRPr lang="ru-RU" altLang="ru-RU">
              <a:solidFill>
                <a:srgbClr val="000000"/>
              </a:solidFill>
            </a:endParaRP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i="1">
                <a:solidFill>
                  <a:srgbClr val="000000"/>
                </a:solidFill>
              </a:rPr>
              <a:t>Теги: </a:t>
            </a:r>
            <a:r>
              <a:rPr lang="en-US" altLang="ru-RU" sz="2000">
                <a:solidFill>
                  <a:srgbClr val="000000"/>
                </a:solidFill>
                <a:latin typeface="Calibri" panose="020F0502020204030204" pitchFamily="34" charset="0"/>
              </a:rPr>
              <a:t> &lt;h2&gt; Overview &lt;/h2&gt;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Парсер использует синтаксис языка разметки идентифицировать структуру документа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DCB5F77-01DC-42B4-B52D-FD4C00CF3E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F062DDE1-5638-429F-A75B-62A1F4EBC4A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56197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Преобразование текстов-2</a:t>
            </a:r>
            <a:endParaRPr lang="en-US" altLang="ru-RU" sz="3600"/>
          </a:p>
        </p:txBody>
      </p:sp>
      <p:sp>
        <p:nvSpPr>
          <p:cNvPr id="30723" name="Text Box 3">
            <a:extLst>
              <a:ext uri="{FF2B5EF4-FFF2-40B4-BE49-F238E27FC236}">
                <a16:creationId xmlns:a16="http://schemas.microsoft.com/office/drawing/2014/main" id="{14A2C218-B948-4CAF-B586-BAD42C9C2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052513"/>
            <a:ext cx="8218487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Стоп-слова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Удаление наиболее частотных слов</a:t>
            </a: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</a:rPr>
              <a:t>Предлоги, союзы, артикли..</a:t>
            </a:r>
            <a:endParaRPr lang="en-US" altLang="ru-RU" sz="2800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Может быть проблемой для некоторых запросов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Стемминг (морф. анализ)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“computer”, “computers”, “computing”, “compute”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Обычно эффективен, но не для всех запросов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Разное действие для разных языков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E0F498C-4B0E-4312-8ADF-FE7189D312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61A44605-A39A-42A5-9FC7-A8EED6F243B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633412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Преобразование текстов-3</a:t>
            </a:r>
            <a:endParaRPr lang="en-US" altLang="ru-RU" sz="3600"/>
          </a:p>
        </p:txBody>
      </p:sp>
      <p:sp>
        <p:nvSpPr>
          <p:cNvPr id="32771" name="Text Box 3">
            <a:extLst>
              <a:ext uri="{FF2B5EF4-FFF2-40B4-BE49-F238E27FC236}">
                <a16:creationId xmlns:a16="http://schemas.microsoft.com/office/drawing/2014/main" id="{1F88A7E9-72F2-49B3-9D18-4C1A2936F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908050"/>
            <a:ext cx="89281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Анализ ссылок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Ссылки и тексты ссылок (анкор ссылки – якори)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Анализ ссылок важен для определения популярности сайта и сообщества, связанного с сайтом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Например, 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PageRank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Текст ссылки может значительно уточнить содержание связанных страниц, 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Значительное влияние на интернет-поиск</a:t>
            </a:r>
            <a:endParaRPr lang="en-US" altLang="ru-RU">
              <a:solidFill>
                <a:srgbClr val="000000"/>
              </a:solidFill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Меньше значимость в других поисковых приложениях</a:t>
            </a:r>
            <a:endParaRPr lang="en-US" altLang="ru-RU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FontTx/>
              <a:buNone/>
            </a:pP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8C093CE-24BC-444F-9F2C-7D92B67AA9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C17BFE96-4BE5-4BA7-9ECB-88B57AF99EC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56197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Преобразование текстов-4</a:t>
            </a:r>
            <a:endParaRPr lang="en-US" altLang="ru-RU" sz="3600"/>
          </a:p>
        </p:txBody>
      </p:sp>
      <p:sp>
        <p:nvSpPr>
          <p:cNvPr id="34819" name="Text Box 3">
            <a:extLst>
              <a:ext uri="{FF2B5EF4-FFF2-40B4-BE49-F238E27FC236}">
                <a16:creationId xmlns:a16="http://schemas.microsoft.com/office/drawing/2014/main" id="{3EBA0E17-EA26-40DF-9A5B-9B18F4538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981075"/>
            <a:ext cx="8291513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Извлечение информации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Идентифицирует семантические классы индексных термов, которые важны для конкретных приложений индекс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Например, распознавание имен людей, географических мест, компаний, дат…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Классификатор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Отнесение текста к категориям</a:t>
            </a: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</a:rPr>
              <a:t>Тематика, тональность, жанры и др.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ru-RU" altLang="ru-RU" sz="2800">
              <a:solidFill>
                <a:srgbClr val="000000"/>
              </a:solidFill>
            </a:endParaRP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</a:rPr>
              <a:t>Зависит от приложения</a:t>
            </a:r>
            <a:endParaRPr lang="en-US" altLang="ru-RU" sz="2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6EB1B63-896A-42C5-8A41-2A270E1C76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96838BCC-5A5F-4080-8A74-2AEE253AF67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56197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Создание индекса</a:t>
            </a:r>
            <a:endParaRPr lang="en-US" altLang="ru-RU" sz="3600"/>
          </a:p>
        </p:txBody>
      </p:sp>
      <p:sp>
        <p:nvSpPr>
          <p:cNvPr id="36867" name="Text Box 3">
            <a:extLst>
              <a:ext uri="{FF2B5EF4-FFF2-40B4-BE49-F238E27FC236}">
                <a16:creationId xmlns:a16="http://schemas.microsoft.com/office/drawing/2014/main" id="{6FE57684-FE62-47AA-BB73-F30E9C436D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8713788" cy="580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Статистика по документам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Собирает частоты и позиции слов и других признаков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Используется в ранжирующем алгоритме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Определение весов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Вычисляет веса для индексных термов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Используется в алгоритме ранжирования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например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>
                <a:solidFill>
                  <a:srgbClr val="000000"/>
                </a:solidFill>
              </a:rPr>
              <a:t>вес </a:t>
            </a:r>
            <a:r>
              <a:rPr lang="en-US" altLang="ru-RU" i="1">
                <a:solidFill>
                  <a:srgbClr val="000000"/>
                </a:solidFill>
                <a:latin typeface="Calibri" panose="020F0502020204030204" pitchFamily="34" charset="0"/>
              </a:rPr>
              <a:t>tf.idf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Комбинирование частоты слова в документе и инверсной подокументной частоты слова в коллекции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CE6A73E-B482-41A0-A5B5-3F347418CB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62B1CA4-A2BF-4922-9A4A-09640D3AB10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88913"/>
            <a:ext cx="8229600" cy="1152525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В прошлый лекции: основные  понятия  в информационном поиске</a:t>
            </a:r>
            <a:r>
              <a:rPr lang="ru-RU" altLang="ru-RU" sz="4000" dirty="0"/>
              <a:t> 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3B5C95D-6AE4-4D7C-88E8-0A8D8F087A3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defTabSz="457200" eaLnBrk="1" hangingPunct="1"/>
            <a:r>
              <a:rPr lang="en-US" altLang="ru-RU" dirty="0"/>
              <a:t>Users and Information Needs</a:t>
            </a:r>
            <a:r>
              <a:rPr lang="ru-RU" altLang="ru-RU" dirty="0"/>
              <a:t> – потребность пользователя, информационная потребность</a:t>
            </a:r>
          </a:p>
          <a:p>
            <a:pPr marL="0" indent="0" defTabSz="457200" eaLnBrk="1" hangingPunct="1"/>
            <a:endParaRPr lang="ru-RU" altLang="ru-RU" dirty="0"/>
          </a:p>
          <a:p>
            <a:pPr marL="0" indent="0" defTabSz="457200" eaLnBrk="1" hangingPunct="1"/>
            <a:r>
              <a:rPr lang="en-US" altLang="ru-RU" dirty="0"/>
              <a:t>Relevance</a:t>
            </a:r>
            <a:r>
              <a:rPr lang="ru-RU" altLang="ru-RU" dirty="0"/>
              <a:t> – релевантность</a:t>
            </a:r>
          </a:p>
          <a:p>
            <a:pPr marL="0" indent="0" defTabSz="457200" eaLnBrk="1" hangingPunct="1"/>
            <a:endParaRPr lang="en-US" altLang="ru-RU" dirty="0"/>
          </a:p>
          <a:p>
            <a:pPr marL="0" indent="0" defTabSz="457200" eaLnBrk="1" hangingPunct="1"/>
            <a:r>
              <a:rPr lang="en-US" altLang="ru-RU" dirty="0"/>
              <a:t>Evaluation</a:t>
            </a:r>
            <a:r>
              <a:rPr lang="ru-RU" altLang="ru-RU" dirty="0"/>
              <a:t>	- оценка качества</a:t>
            </a:r>
          </a:p>
          <a:p>
            <a:pPr marL="0" indent="0" defTabSz="457200" eaLnBrk="1" hangingPunct="1"/>
            <a:endParaRPr lang="en-US" altLang="ru-RU" dirty="0"/>
          </a:p>
          <a:p>
            <a:pPr marL="0" indent="0" defTabSz="457200" eaLnBrk="1" hangingPunct="1">
              <a:spcBef>
                <a:spcPts val="638"/>
              </a:spcBef>
            </a:pPr>
            <a:endParaRPr lang="ru-RU" altLang="ru-RU" b="1" dirty="0"/>
          </a:p>
        </p:txBody>
      </p:sp>
      <p:pic>
        <p:nvPicPr>
          <p:cNvPr id="2" name="slide2">
            <a:hlinkClick r:id="" action="ppaction://media"/>
            <a:extLst>
              <a:ext uri="{FF2B5EF4-FFF2-40B4-BE49-F238E27FC236}">
                <a16:creationId xmlns:a16="http://schemas.microsoft.com/office/drawing/2014/main" id="{51B083F4-BDC0-44D7-9374-FA59C454B1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D5412070-B8DC-42AF-BD34-3B391A59B9C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70643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Создание индекса-2</a:t>
            </a:r>
            <a:endParaRPr lang="en-US" altLang="ru-RU" sz="3600"/>
          </a:p>
        </p:txBody>
      </p:sp>
      <p:sp>
        <p:nvSpPr>
          <p:cNvPr id="38915" name="Text Box 3">
            <a:extLst>
              <a:ext uri="{FF2B5EF4-FFF2-40B4-BE49-F238E27FC236}">
                <a16:creationId xmlns:a16="http://schemas.microsoft.com/office/drawing/2014/main" id="{0344D735-BBB8-4164-B076-E14634895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447800"/>
            <a:ext cx="8229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Инвертирование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Преобразует матрицу документ-терм в данные терм-документ, необходимые  для индексирования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Сложно для большого числа документов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ru-RU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Формат инвертированного файла – для быстрой обработки запросов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Должен обрабатывать изменения индекса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Сжатие данных</a:t>
            </a:r>
            <a:endParaRPr lang="en-US" altLang="ru-RU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FontTx/>
              <a:buNone/>
            </a:pP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3FBF652-E817-4E4C-92B7-ACC8E78731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692547DA-824D-4F9F-9202-D006E0C0DA7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70643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Создание индекса-3</a:t>
            </a:r>
            <a:endParaRPr lang="en-US" altLang="ru-RU" sz="3600"/>
          </a:p>
        </p:txBody>
      </p:sp>
      <p:sp>
        <p:nvSpPr>
          <p:cNvPr id="40963" name="Text Box 3">
            <a:extLst>
              <a:ext uri="{FF2B5EF4-FFF2-40B4-BE49-F238E27FC236}">
                <a16:creationId xmlns:a16="http://schemas.microsoft.com/office/drawing/2014/main" id="{457ADFD6-3D7E-4147-B231-253C23AD9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268413"/>
            <a:ext cx="84359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Распределенное хранение индекса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Распределяет индексы по многим компьютерам и</a:t>
            </a:r>
            <a:r>
              <a:rPr lang="en-US" altLang="ru-RU">
                <a:solidFill>
                  <a:srgbClr val="000000"/>
                </a:solidFill>
              </a:rPr>
              <a:t>/</a:t>
            </a:r>
            <a:r>
              <a:rPr lang="ru-RU" altLang="ru-RU">
                <a:solidFill>
                  <a:srgbClr val="000000"/>
                </a:solidFill>
              </a:rPr>
              <a:t>или многим дата-центрам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Необходимо для быстрой обработки запросов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Много вариантов</a:t>
            </a:r>
            <a:endParaRPr lang="en-US" altLang="ru-RU">
              <a:solidFill>
                <a:srgbClr val="000000"/>
              </a:solidFill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Подокументное распределенное хранение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>
                <a:solidFill>
                  <a:srgbClr val="000000"/>
                </a:solidFill>
              </a:rPr>
              <a:t>распределенное хранение термов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>
                <a:solidFill>
                  <a:srgbClr val="000000"/>
                </a:solidFill>
              </a:rPr>
              <a:t>повтор данных 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  <a:buFontTx/>
              <a:buNone/>
            </a:pPr>
            <a:r>
              <a:rPr lang="ru-RU" altLang="ru-RU" sz="2800" i="1">
                <a:solidFill>
                  <a:srgbClr val="000000"/>
                </a:solidFill>
              </a:rPr>
              <a:t>Особое направление исследований: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Distributed IR</a:t>
            </a:r>
            <a:r>
              <a:rPr lang="ru-RU" altLang="ru-RU" sz="2800" i="1">
                <a:solidFill>
                  <a:srgbClr val="000000"/>
                </a:solidFill>
              </a:rPr>
              <a:t> – распределенный информационный поиск</a:t>
            </a:r>
            <a:endParaRPr lang="en-US" altLang="ru-RU" sz="2800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FontTx/>
              <a:buNone/>
            </a:pPr>
            <a:endParaRPr lang="en-US" altLang="ru-RU" sz="2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FAE7FA3-F64D-4331-A6D8-340CBA16F0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7944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70DDF3EE-5490-4CC5-8F4F-41754815009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70643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Подсистема 2. Обработка запроса</a:t>
            </a:r>
            <a:endParaRPr lang="en-US" altLang="ru-RU" sz="3600"/>
          </a:p>
        </p:txBody>
      </p:sp>
      <p:pic>
        <p:nvPicPr>
          <p:cNvPr id="43011" name="Picture 3">
            <a:extLst>
              <a:ext uri="{FF2B5EF4-FFF2-40B4-BE49-F238E27FC236}">
                <a16:creationId xmlns:a16="http://schemas.microsoft.com/office/drawing/2014/main" id="{E8828973-B897-4187-8FA0-1392D9BBC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52600"/>
            <a:ext cx="7286625" cy="400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slide22">
            <a:hlinkClick r:id="" action="ppaction://media"/>
            <a:extLst>
              <a:ext uri="{FF2B5EF4-FFF2-40B4-BE49-F238E27FC236}">
                <a16:creationId xmlns:a16="http://schemas.microsoft.com/office/drawing/2014/main" id="{38C16446-DC45-4C79-BD69-9A3F56D218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78AA3641-0E0A-4EBF-9AA2-3C30CBDB707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633412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Обработка запроса</a:t>
            </a:r>
            <a:endParaRPr lang="en-US" altLang="ru-RU" sz="3600"/>
          </a:p>
        </p:txBody>
      </p:sp>
      <p:sp>
        <p:nvSpPr>
          <p:cNvPr id="45059" name="Text Box 3">
            <a:extLst>
              <a:ext uri="{FF2B5EF4-FFF2-40B4-BE49-F238E27FC236}">
                <a16:creationId xmlns:a16="http://schemas.microsoft.com/office/drawing/2014/main" id="{1F39F11E-F15E-4CC4-B876-4479EA3D5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25538"/>
            <a:ext cx="8291513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</a:rPr>
              <a:t>Взаимодействие с пользователем</a:t>
            </a:r>
            <a:endParaRPr lang="en-US" altLang="ru-RU" dirty="0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</a:rPr>
              <a:t>Поддерживает создание и уточнение запроса, показ результатов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 dirty="0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</a:rPr>
              <a:t>Ранжирование</a:t>
            </a:r>
            <a:endParaRPr lang="en-US" altLang="ru-RU" dirty="0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</a:rPr>
              <a:t>Использует запрос и индексы для порождения ранжированного списка документов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 dirty="0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</a:rPr>
              <a:t>Оценка качества</a:t>
            </a:r>
            <a:endParaRPr lang="en-US" altLang="ru-RU" dirty="0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</a:rPr>
              <a:t>Мониторит и измеряет качество поиска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slide23">
            <a:hlinkClick r:id="" action="ppaction://media"/>
            <a:extLst>
              <a:ext uri="{FF2B5EF4-FFF2-40B4-BE49-F238E27FC236}">
                <a16:creationId xmlns:a16="http://schemas.microsoft.com/office/drawing/2014/main" id="{0B4A3238-12BC-43CE-BE2C-3E3D1E90D2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B255C29D-17E1-43E6-9A5E-552A8DCC37A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362950" cy="72072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Взаимодействие с пользователем</a:t>
            </a:r>
            <a:endParaRPr lang="en-US" altLang="ru-RU" sz="3600"/>
          </a:p>
        </p:txBody>
      </p:sp>
      <p:sp>
        <p:nvSpPr>
          <p:cNvPr id="47107" name="Text Box 3">
            <a:extLst>
              <a:ext uri="{FF2B5EF4-FFF2-40B4-BE49-F238E27FC236}">
                <a16:creationId xmlns:a16="http://schemas.microsoft.com/office/drawing/2014/main" id="{EECC452F-C0E1-4D0D-A6E9-2AE77A71B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125538"/>
            <a:ext cx="8424862" cy="550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400">
                <a:solidFill>
                  <a:srgbClr val="000000"/>
                </a:solidFill>
              </a:rPr>
              <a:t>Ввод запроса</a:t>
            </a:r>
            <a:endParaRPr lang="en-US" altLang="ru-RU" sz="2400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Интерфейс и парсер для языка запросов</a:t>
            </a:r>
            <a:endParaRPr lang="en-US" altLang="ru-RU" sz="2400" i="1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Большинство интернет запросов – простые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ru-RU" altLang="ru-RU" sz="2400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Язык запросов нужен для описания сложных запросов и результатов трансформации запросов (работа т.н. колдунщиков запросов) 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Булевские запросы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Специализированные языки запросов для информационно-поисковых систем (</a:t>
            </a:r>
            <a:r>
              <a:rPr lang="en-US" altLang="ru-RU">
                <a:solidFill>
                  <a:srgbClr val="000000"/>
                </a:solidFill>
              </a:rPr>
              <a:t>Indri, Galago)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>
                <a:solidFill>
                  <a:srgbClr val="000000"/>
                </a:solidFill>
              </a:rPr>
              <a:t>Сходны с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 SQL </a:t>
            </a:r>
            <a:r>
              <a:rPr lang="ru-RU" altLang="ru-RU">
                <a:solidFill>
                  <a:srgbClr val="000000"/>
                </a:solidFill>
              </a:rPr>
              <a:t>языками, используемыми в базах данных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3D47147-F33F-4D7F-B06A-C343EA5580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ECEEDA58-8DBD-4B70-B151-22253BF7531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88913"/>
            <a:ext cx="8231188" cy="93662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Взаимодействие с пользователем-2</a:t>
            </a:r>
            <a:endParaRPr lang="en-US" altLang="ru-RU" sz="3600"/>
          </a:p>
        </p:txBody>
      </p:sp>
      <p:sp>
        <p:nvSpPr>
          <p:cNvPr id="49155" name="Text Box 3">
            <a:extLst>
              <a:ext uri="{FF2B5EF4-FFF2-40B4-BE49-F238E27FC236}">
                <a16:creationId xmlns:a16="http://schemas.microsoft.com/office/drawing/2014/main" id="{996DADB0-F502-4BB8-935B-1168542E7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268413"/>
            <a:ext cx="8291512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Трансформация запросов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Улучшает исходный запрос</a:t>
            </a: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</a:rPr>
              <a:t>Спеллчекинг</a:t>
            </a: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</a:rPr>
              <a:t>Подсказка запроса</a:t>
            </a:r>
            <a:endParaRPr lang="en-US" altLang="ru-RU" sz="28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Автоматическое расширение запроса – пополнение его дополнительными словами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ru-RU" i="1">
                <a:solidFill>
                  <a:srgbClr val="000000"/>
                </a:solidFill>
              </a:rPr>
              <a:t>R</a:t>
            </a:r>
            <a:r>
              <a:rPr lang="en-US" altLang="ru-RU" i="1">
                <a:solidFill>
                  <a:srgbClr val="000000"/>
                </a:solidFill>
                <a:latin typeface="Calibri" panose="020F0502020204030204" pitchFamily="34" charset="0"/>
              </a:rPr>
              <a:t>elevance feedback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  - </a:t>
            </a:r>
            <a:r>
              <a:rPr lang="ru-RU" altLang="ru-RU">
                <a:solidFill>
                  <a:srgbClr val="000000"/>
                </a:solidFill>
              </a:rPr>
              <a:t>автоматизированная технология с участием пользователя</a:t>
            </a: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</a:rPr>
              <a:t>Пользователь размечает релевантные документы</a:t>
            </a:r>
            <a:endParaRPr lang="en-US" altLang="ru-RU" sz="2800">
              <a:solidFill>
                <a:srgbClr val="000000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B077D5D-AC5D-4C29-87AE-1DC3160731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D69B5B28-7729-400F-AAB4-72BC85D3F46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114458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Взаимодействие с пользователем-3</a:t>
            </a:r>
            <a:endParaRPr lang="en-US" altLang="ru-RU" sz="3600"/>
          </a:p>
        </p:txBody>
      </p:sp>
      <p:sp>
        <p:nvSpPr>
          <p:cNvPr id="51203" name="Text Box 3">
            <a:extLst>
              <a:ext uri="{FF2B5EF4-FFF2-40B4-BE49-F238E27FC236}">
                <a16:creationId xmlns:a16="http://schemas.microsoft.com/office/drawing/2014/main" id="{61F9ECDF-2682-4FA4-8E65-55FB670FC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371600"/>
            <a:ext cx="84359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Выдача результатов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Строит поисковую выдачу (</a:t>
            </a:r>
            <a:r>
              <a:rPr lang="en-US" altLang="ru-RU">
                <a:solidFill>
                  <a:srgbClr val="000000"/>
                </a:solidFill>
              </a:rPr>
              <a:t>SERP)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Порождает сниппеты, чтобы отразить соответствие документа запросу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i="1">
                <a:solidFill>
                  <a:srgbClr val="000000"/>
                </a:solidFill>
              </a:rPr>
              <a:t>Подсвечивает важные слова 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Показывает релевантную рекламу – основной источник прибыли Интернет-поисковых систем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Может обеспечивать кластеризацию результатов и другие виды визуализации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DC186EB-3679-4CF4-B952-9BDA22DEBB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C6DD2D19-703E-46C0-90BD-5D86312CE98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77787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Ранжирование</a:t>
            </a:r>
            <a:endParaRPr lang="en-US" altLang="ru-RU" sz="3600"/>
          </a:p>
        </p:txBody>
      </p:sp>
      <p:sp>
        <p:nvSpPr>
          <p:cNvPr id="53251" name="Text Box 3">
            <a:extLst>
              <a:ext uri="{FF2B5EF4-FFF2-40B4-BE49-F238E27FC236}">
                <a16:creationId xmlns:a16="http://schemas.microsoft.com/office/drawing/2014/main" id="{60CD2702-727D-483E-9FB5-F305A7F6B4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Присваивание веса соответствия документа запросам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Веса использует алгоритм ранжирования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Базовый компонент поисковой машины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Базовое вычисление веса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>
                <a:solidFill>
                  <a:srgbClr val="000000"/>
                </a:solidFill>
                <a:latin typeface="Symbol" panose="05050102010706020507" pitchFamily="18" charset="2"/>
              </a:rPr>
              <a:t>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 qi di 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qi </a:t>
            </a:r>
            <a:r>
              <a:rPr lang="ru-RU" altLang="ru-RU">
                <a:solidFill>
                  <a:srgbClr val="000000"/>
                </a:solidFill>
              </a:rPr>
              <a:t>и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 di </a:t>
            </a:r>
            <a:r>
              <a:rPr lang="ru-RU" altLang="ru-RU">
                <a:solidFill>
                  <a:srgbClr val="000000"/>
                </a:solidFill>
              </a:rPr>
              <a:t>– веса слова запроса и документа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Много вариантов алгоритмов вычисления весов и ранжирования</a:t>
            </a:r>
            <a:endParaRPr lang="en-US" altLang="ru-RU">
              <a:solidFill>
                <a:srgbClr val="000000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5A3733F-268D-4BA3-9435-34D43E358D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657209EE-08FF-424E-9092-F10450615E5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114458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Ранжирование-2</a:t>
            </a:r>
            <a:endParaRPr lang="en-US" altLang="ru-RU" sz="3600"/>
          </a:p>
        </p:txBody>
      </p:sp>
      <p:sp>
        <p:nvSpPr>
          <p:cNvPr id="55299" name="Text Box 3">
            <a:extLst>
              <a:ext uri="{FF2B5EF4-FFF2-40B4-BE49-F238E27FC236}">
                <a16:creationId xmlns:a16="http://schemas.microsoft.com/office/drawing/2014/main" id="{204539F4-4FB2-41AD-8734-39095889D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Оптимизация выполнения запроса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Ранжирующие алгоритмы должны позволять эффективное исполнение</a:t>
            </a:r>
            <a:endParaRPr lang="en-US" altLang="ru-RU">
              <a:solidFill>
                <a:srgbClr val="000000"/>
              </a:solidFill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Распределенное выполнение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Обработка запросов в распределенной среде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i="1">
                <a:solidFill>
                  <a:srgbClr val="000000"/>
                </a:solidFill>
              </a:rPr>
              <a:t>Брокер запросов рассылает запросы и собирает результаты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i="1">
                <a:solidFill>
                  <a:srgbClr val="000000"/>
                </a:solidFill>
              </a:rPr>
              <a:t>Кэширование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2BE8116-C1F2-42BF-A55F-F03FF20A0F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4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F6A2421E-B3C4-4F91-9E1C-E46CDF05B5B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/>
              <a:t>Поисковые системы разного уровня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2F087588-7416-47A7-8CD1-A448867AFF40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116013" y="3886200"/>
            <a:ext cx="72009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ru-RU">
                <a:solidFill>
                  <a:srgbClr val="898989"/>
                </a:solidFill>
              </a:rPr>
              <a:t>Russir, 2009</a:t>
            </a:r>
          </a:p>
          <a:p>
            <a:pPr marL="0" indent="0" algn="ctr" eaLnBrk="1" hangingPunct="1">
              <a:buFontTx/>
              <a:buNone/>
            </a:pPr>
            <a:r>
              <a:rPr lang="ru-RU" altLang="ru-RU">
                <a:solidFill>
                  <a:srgbClr val="898989"/>
                </a:solidFill>
              </a:rPr>
              <a:t>Курс  </a:t>
            </a:r>
            <a:r>
              <a:rPr lang="en-US" altLang="ru-RU">
                <a:solidFill>
                  <a:srgbClr val="898989"/>
                </a:solidFill>
              </a:rPr>
              <a:t>“Enterprise and Desktop Search”</a:t>
            </a:r>
          </a:p>
          <a:p>
            <a:pPr marL="0" indent="0" algn="ctr" eaLnBrk="1" hangingPunct="1">
              <a:buFontTx/>
              <a:buNone/>
            </a:pPr>
            <a:r>
              <a:rPr lang="ru-RU" altLang="ru-RU">
                <a:solidFill>
                  <a:srgbClr val="898989"/>
                </a:solidFill>
              </a:rPr>
              <a:t>(Дмитриев и др.)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8A23658-E72B-4DF7-9BD1-E6DCD1EE49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DB0D0061-69DB-465B-9D67-7A02E8201FB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114458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200"/>
              <a:t>Информационный поиск и </a:t>
            </a:r>
            <a:br>
              <a:rPr lang="ru-RU" altLang="ru-RU" sz="3200"/>
            </a:br>
            <a:r>
              <a:rPr lang="ru-RU" altLang="ru-RU" sz="3200"/>
              <a:t>поисковые машины-2</a:t>
            </a:r>
            <a:endParaRPr lang="en-US" altLang="ru-RU" sz="320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DF43994-08BF-4783-9358-D0B1EC253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514600"/>
            <a:ext cx="2644775" cy="3506788"/>
          </a:xfrm>
          <a:prstGeom prst="rect">
            <a:avLst/>
          </a:prstGeom>
          <a:noFill/>
          <a:ln w="64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5000" rIns="90000" bIns="45000"/>
          <a:lstStyle>
            <a:lvl1pPr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000">
                <a:solidFill>
                  <a:srgbClr val="000000"/>
                </a:solidFill>
              </a:rPr>
              <a:t>Релевантность</a:t>
            </a:r>
            <a:endParaRPr lang="en-US" altLang="ru-RU" sz="200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ru-RU" sz="1800" i="1">
                <a:solidFill>
                  <a:srgbClr val="000000"/>
                </a:solidFill>
                <a:latin typeface="Calibri" panose="020F0502020204030204" pitchFamily="34" charset="0"/>
              </a:rPr>
              <a:t>    -</a:t>
            </a:r>
            <a:r>
              <a:rPr lang="ru-RU" altLang="ru-RU" sz="1800" i="1">
                <a:solidFill>
                  <a:srgbClr val="000000"/>
                </a:solidFill>
              </a:rPr>
              <a:t>Эффективное ранжирование</a:t>
            </a:r>
            <a:r>
              <a:rPr lang="en-US" altLang="ru-RU" sz="1800" i="1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ru-RU" altLang="ru-RU" sz="1800" i="1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US" altLang="ru-RU" sz="1800" i="1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000">
                <a:solidFill>
                  <a:srgbClr val="000000"/>
                </a:solidFill>
              </a:rPr>
              <a:t>Оценка качество</a:t>
            </a:r>
            <a:endParaRPr lang="en-US" altLang="ru-RU" sz="2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ru-RU" sz="1800" i="1">
                <a:solidFill>
                  <a:srgbClr val="000000"/>
                </a:solidFill>
                <a:latin typeface="Calibri" panose="020F0502020204030204" pitchFamily="34" charset="0"/>
              </a:rPr>
              <a:t>    -</a:t>
            </a:r>
            <a:r>
              <a:rPr lang="ru-RU" altLang="ru-RU" sz="1800" i="1">
                <a:solidFill>
                  <a:srgbClr val="000000"/>
                </a:solidFill>
              </a:rPr>
              <a:t>Тестирование и измерение</a:t>
            </a:r>
          </a:p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US" altLang="ru-RU" sz="1800" i="1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000">
                <a:solidFill>
                  <a:srgbClr val="000000"/>
                </a:solidFill>
              </a:rPr>
              <a:t>Потребности пользователя</a:t>
            </a:r>
            <a:endParaRPr lang="en-US" altLang="ru-RU" sz="200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ru-RU" sz="2000">
                <a:solidFill>
                  <a:srgbClr val="000000"/>
                </a:solidFill>
                <a:latin typeface="Calibri" panose="020F0502020204030204" pitchFamily="34" charset="0"/>
              </a:rPr>
              <a:t>   </a:t>
            </a:r>
            <a:r>
              <a:rPr lang="en-US" altLang="ru-RU" sz="1800" i="1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ru-RU" altLang="ru-RU" sz="1800" i="1">
                <a:solidFill>
                  <a:srgbClr val="000000"/>
                </a:solidFill>
              </a:rPr>
              <a:t>Взаимодействие с пользователем</a:t>
            </a:r>
            <a:endParaRPr lang="en-US" altLang="ru-RU" sz="1800" i="1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US" altLang="ru-RU" sz="1800" i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CD658389-7FA0-4A04-B803-79A55E58C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2362200"/>
            <a:ext cx="3429000" cy="4079875"/>
          </a:xfrm>
          <a:prstGeom prst="rect">
            <a:avLst/>
          </a:prstGeom>
          <a:noFill/>
          <a:ln w="64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5000" rIns="90000" bIns="45000"/>
          <a:lstStyle>
            <a:lvl1pPr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000" dirty="0">
                <a:solidFill>
                  <a:srgbClr val="000000"/>
                </a:solidFill>
              </a:rPr>
              <a:t>Исполнение</a:t>
            </a:r>
            <a:r>
              <a:rPr lang="en-US" altLang="ru-RU" sz="2000" dirty="0">
                <a:solidFill>
                  <a:srgbClr val="000000"/>
                </a:solidFill>
              </a:rPr>
              <a:t> </a:t>
            </a:r>
            <a:r>
              <a:rPr lang="ru-RU" altLang="ru-RU" sz="2000" dirty="0">
                <a:solidFill>
                  <a:srgbClr val="000000"/>
                </a:solidFill>
              </a:rPr>
              <a:t>запроса</a:t>
            </a:r>
            <a:endParaRPr lang="en-US" altLang="ru-RU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    </a:t>
            </a:r>
            <a:r>
              <a:rPr lang="en-US" altLang="ru-RU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ru-RU" altLang="ru-RU" sz="1800" i="1" dirty="0">
                <a:solidFill>
                  <a:srgbClr val="000000"/>
                </a:solidFill>
              </a:rPr>
              <a:t>Эффективный поиск и индексирование</a:t>
            </a:r>
            <a:r>
              <a:rPr lang="en-US" altLang="ru-RU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ru-RU" altLang="ru-RU" sz="1800" i="1" dirty="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000" dirty="0">
                <a:solidFill>
                  <a:srgbClr val="000000"/>
                </a:solidFill>
              </a:rPr>
              <a:t>Включение новых данных</a:t>
            </a:r>
            <a:endParaRPr lang="en-US" altLang="ru-RU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ru-RU" sz="2000" i="1" dirty="0">
                <a:solidFill>
                  <a:srgbClr val="000000"/>
                </a:solidFill>
                <a:latin typeface="Calibri" panose="020F0502020204030204" pitchFamily="34" charset="0"/>
              </a:rPr>
              <a:t>    </a:t>
            </a:r>
            <a:r>
              <a:rPr lang="en-US" altLang="ru-RU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ru-RU" altLang="ru-RU" sz="1800" i="1" dirty="0">
                <a:solidFill>
                  <a:srgbClr val="000000"/>
                </a:solidFill>
              </a:rPr>
              <a:t>Покрытие и свежесть </a:t>
            </a: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000" dirty="0">
                <a:solidFill>
                  <a:srgbClr val="000000"/>
                </a:solidFill>
              </a:rPr>
              <a:t>Масштабируемость</a:t>
            </a:r>
            <a:endParaRPr lang="en-US" altLang="ru-RU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   </a:t>
            </a:r>
            <a:r>
              <a:rPr lang="en-US" altLang="ru-RU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ru-RU" altLang="ru-RU" sz="1800" i="1" dirty="0">
                <a:solidFill>
                  <a:srgbClr val="000000"/>
                </a:solidFill>
              </a:rPr>
              <a:t>Рост  данных и пользователей</a:t>
            </a:r>
            <a:endParaRPr lang="en-US" altLang="ru-RU" sz="1800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000" dirty="0">
                <a:solidFill>
                  <a:srgbClr val="000000"/>
                </a:solidFill>
              </a:rPr>
              <a:t>Адаптивность</a:t>
            </a:r>
            <a:endParaRPr lang="en-US" altLang="ru-RU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  </a:t>
            </a:r>
            <a:r>
              <a:rPr lang="en-US" altLang="ru-RU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ru-RU" altLang="ru-RU" sz="1800" i="1" dirty="0">
                <a:solidFill>
                  <a:srgbClr val="000000"/>
                </a:solidFill>
              </a:rPr>
              <a:t>Настройка на приложения</a:t>
            </a:r>
            <a:endParaRPr lang="en-US" altLang="ru-RU" sz="1800" i="1" dirty="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000" dirty="0">
                <a:solidFill>
                  <a:srgbClr val="000000"/>
                </a:solidFill>
              </a:rPr>
              <a:t>Специфические проблемы</a:t>
            </a:r>
            <a:endParaRPr lang="en-US" altLang="ru-RU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ru-RU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   -</a:t>
            </a:r>
            <a:r>
              <a:rPr lang="ru-RU" altLang="ru-RU" sz="1800" i="1" dirty="0">
                <a:solidFill>
                  <a:srgbClr val="000000"/>
                </a:solidFill>
              </a:rPr>
              <a:t>например, спам</a:t>
            </a:r>
            <a:endParaRPr lang="en-US" altLang="ru-RU" sz="1800" i="1" dirty="0">
              <a:solidFill>
                <a:srgbClr val="000000"/>
              </a:solidFill>
            </a:endParaRPr>
          </a:p>
          <a:p>
            <a:pPr eaLnBrk="1" hangingPunct="1">
              <a:lnSpc>
                <a:spcPct val="65000"/>
              </a:lnSpc>
              <a:spcBef>
                <a:spcPts val="14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US" altLang="ru-RU" sz="1800" i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125" name="AutoShape 5">
            <a:extLst>
              <a:ext uri="{FF2B5EF4-FFF2-40B4-BE49-F238E27FC236}">
                <a16:creationId xmlns:a16="http://schemas.microsoft.com/office/drawing/2014/main" id="{9C5917A7-D9B3-4932-8643-203F65A07A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3352800"/>
            <a:ext cx="976313" cy="485775"/>
          </a:xfrm>
          <a:prstGeom prst="rightArrow">
            <a:avLst>
              <a:gd name="adj1" fmla="val 100000"/>
              <a:gd name="adj2" fmla="val 200980"/>
            </a:avLst>
          </a:prstGeom>
          <a:noFill/>
          <a:ln w="64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61AEE09B-E7E2-4C51-9A02-0A136151F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1844675"/>
            <a:ext cx="28336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48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400">
                <a:solidFill>
                  <a:srgbClr val="000000"/>
                </a:solidFill>
              </a:rPr>
              <a:t>Информационный поиск</a:t>
            </a:r>
            <a:endParaRPr lang="en-US" altLang="ru-RU" sz="2400">
              <a:solidFill>
                <a:srgbClr val="000000"/>
              </a:solidFill>
            </a:endParaRPr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3ACB01A3-4F2D-41CB-A297-B6C099A10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1844675"/>
            <a:ext cx="20415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48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65000"/>
              </a:lnSpc>
              <a:spcBef>
                <a:spcPts val="90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400">
                <a:solidFill>
                  <a:srgbClr val="000000"/>
                </a:solidFill>
              </a:rPr>
              <a:t>Поисковые машины</a:t>
            </a:r>
            <a:endParaRPr lang="en-US" altLang="ru-RU" sz="2400">
              <a:solidFill>
                <a:srgbClr val="000000"/>
              </a:solidFill>
            </a:endParaRPr>
          </a:p>
        </p:txBody>
      </p:sp>
      <p:pic>
        <p:nvPicPr>
          <p:cNvPr id="2" name="slide3">
            <a:hlinkClick r:id="" action="ppaction://media"/>
            <a:extLst>
              <a:ext uri="{FF2B5EF4-FFF2-40B4-BE49-F238E27FC236}">
                <a16:creationId xmlns:a16="http://schemas.microsoft.com/office/drawing/2014/main" id="{DB7231E7-172E-4073-8CC6-31C68AD5E7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>
            <a:extLst>
              <a:ext uri="{FF2B5EF4-FFF2-40B4-BE49-F238E27FC236}">
                <a16:creationId xmlns:a16="http://schemas.microsoft.com/office/drawing/2014/main" id="{0D59D804-D213-47CD-98AD-5EB659672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350"/>
            <a:ext cx="9267825" cy="741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7481F5A-854E-4163-8CC0-DD306F6124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056F7D6C-4D5E-446E-844A-97573555B5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1052513"/>
          </a:xfrm>
        </p:spPr>
        <p:txBody>
          <a:bodyPr/>
          <a:lstStyle/>
          <a:p>
            <a:pPr eaLnBrk="1" hangingPunct="1"/>
            <a:r>
              <a:rPr lang="ru-RU" altLang="ru-RU" sz="3600"/>
              <a:t>Интернет-поиск vs. Корпоративный поиск</a:t>
            </a:r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DFBDE048-B00D-459E-B131-A79AA955EB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8964613" cy="5543550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Интернет-поиск</a:t>
            </a:r>
          </a:p>
          <a:p>
            <a:pPr lvl="1" eaLnBrk="1" hangingPunct="1"/>
            <a:r>
              <a:rPr lang="ru-RU" altLang="ru-RU" sz="2000" dirty="0"/>
              <a:t>Собирает результаты по общедоступному Интернету</a:t>
            </a:r>
            <a:endParaRPr lang="en-US" altLang="ru-RU" sz="2000" dirty="0"/>
          </a:p>
          <a:p>
            <a:pPr lvl="1" eaLnBrk="1" hangingPunct="1"/>
            <a:r>
              <a:rPr lang="ru-RU" altLang="ru-RU" sz="2000" dirty="0"/>
              <a:t>Большие объемы</a:t>
            </a:r>
          </a:p>
          <a:p>
            <a:pPr lvl="1" eaLnBrk="1" hangingPunct="1"/>
            <a:r>
              <a:rPr lang="ru-RU" altLang="ru-RU" sz="2000" dirty="0"/>
              <a:t>Проблема ранжирования  результатов</a:t>
            </a:r>
          </a:p>
          <a:p>
            <a:pPr lvl="1" eaLnBrk="1" hangingPunct="1"/>
            <a:r>
              <a:rPr lang="ru-RU" altLang="ru-RU" sz="2000" dirty="0"/>
              <a:t>Громадная индустрия – Интернет-реклама</a:t>
            </a:r>
          </a:p>
          <a:p>
            <a:pPr lvl="1" eaLnBrk="1" hangingPunct="1"/>
            <a:r>
              <a:rPr lang="ru-RU" altLang="ru-RU" sz="2000" dirty="0"/>
              <a:t>Активные исследования: хорошее качество</a:t>
            </a:r>
            <a:endParaRPr lang="ru-RU" altLang="ru-RU" sz="2400" dirty="0"/>
          </a:p>
          <a:p>
            <a:pPr eaLnBrk="1" hangingPunct="1"/>
            <a:r>
              <a:rPr lang="ru-RU" altLang="ru-RU" sz="2400" dirty="0"/>
              <a:t>Корпоративный поиск</a:t>
            </a:r>
          </a:p>
          <a:p>
            <a:pPr lvl="1" eaLnBrk="1" hangingPunct="1"/>
            <a:r>
              <a:rPr lang="ru-RU" altLang="ru-RU" sz="2000" dirty="0"/>
              <a:t>Собирает информацию разных форматов  из совокупности хранилищ </a:t>
            </a:r>
          </a:p>
          <a:p>
            <a:pPr lvl="1" eaLnBrk="1" hangingPunct="1"/>
            <a:r>
              <a:rPr lang="ru-RU" altLang="ru-RU" sz="2000" dirty="0"/>
              <a:t>Ранжирование документов разного типа</a:t>
            </a:r>
          </a:p>
          <a:p>
            <a:pPr lvl="1" eaLnBrk="1" hangingPunct="1"/>
            <a:r>
              <a:rPr lang="ru-RU" altLang="ru-RU" sz="2000" dirty="0"/>
              <a:t>Относительно малый объем исследований</a:t>
            </a:r>
          </a:p>
          <a:p>
            <a:pPr lvl="1" eaLnBrk="1" hangingPunct="1"/>
            <a:r>
              <a:rPr lang="ru-RU" altLang="ru-RU" sz="2000" dirty="0"/>
              <a:t>Хуже качество поиска – сложнее проводить сравнительные исследования</a:t>
            </a:r>
          </a:p>
          <a:p>
            <a:pPr lvl="1" eaLnBrk="1" hangingPunct="1"/>
            <a:r>
              <a:rPr lang="ru-RU" altLang="ru-RU" sz="2000" dirty="0"/>
              <a:t>Активная сфера исследований</a:t>
            </a:r>
          </a:p>
        </p:txBody>
      </p:sp>
      <p:pic>
        <p:nvPicPr>
          <p:cNvPr id="2" name="slide31">
            <a:hlinkClick r:id="" action="ppaction://media"/>
            <a:extLst>
              <a:ext uri="{FF2B5EF4-FFF2-40B4-BE49-F238E27FC236}">
                <a16:creationId xmlns:a16="http://schemas.microsoft.com/office/drawing/2014/main" id="{1876F5F8-A354-4044-A1F0-43299D8763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>
            <a:extLst>
              <a:ext uri="{FF2B5EF4-FFF2-40B4-BE49-F238E27FC236}">
                <a16:creationId xmlns:a16="http://schemas.microsoft.com/office/drawing/2014/main" id="{AC4747AF-E0A3-4A54-A389-909C224D9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0"/>
            <a:ext cx="8780462" cy="702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9B021A6-F6DB-40C5-8254-E392D3847B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3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>
            <a:extLst>
              <a:ext uri="{FF2B5EF4-FFF2-40B4-BE49-F238E27FC236}">
                <a16:creationId xmlns:a16="http://schemas.microsoft.com/office/drawing/2014/main" id="{9B7830FB-3D6B-47A1-A259-CA58AEF20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0"/>
            <a:ext cx="8777287" cy="702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C124CB0-863F-43A5-88B9-332EC22E84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>
            <a:extLst>
              <a:ext uri="{FF2B5EF4-FFF2-40B4-BE49-F238E27FC236}">
                <a16:creationId xmlns:a16="http://schemas.microsoft.com/office/drawing/2014/main" id="{28FB1BCF-50A9-459C-BAE7-B28846CD6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80463" cy="702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FB8008C-EC41-437F-9574-6DB53EBDD2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>
            <a:extLst>
              <a:ext uri="{FF2B5EF4-FFF2-40B4-BE49-F238E27FC236}">
                <a16:creationId xmlns:a16="http://schemas.microsoft.com/office/drawing/2014/main" id="{E532B1BA-6CC9-4383-9926-127FF50D1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163513"/>
            <a:ext cx="8777287" cy="702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670FA7F-118A-4BC5-872F-5CC69A27F6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4">
            <a:extLst>
              <a:ext uri="{FF2B5EF4-FFF2-40B4-BE49-F238E27FC236}">
                <a16:creationId xmlns:a16="http://schemas.microsoft.com/office/drawing/2014/main" id="{00192D6E-6BAD-4D11-95B1-930ECAC95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8777288" cy="702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F60263E-916B-4E81-8850-B7D083D9D3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3">
            <a:extLst>
              <a:ext uri="{FF2B5EF4-FFF2-40B4-BE49-F238E27FC236}">
                <a16:creationId xmlns:a16="http://schemas.microsoft.com/office/drawing/2014/main" id="{6C50B6CA-4A5D-46D2-AD8D-49F0B4A83C8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/>
              <a:t>Предметно-ориентированный поиск</a:t>
            </a:r>
          </a:p>
        </p:txBody>
      </p:sp>
      <p:sp>
        <p:nvSpPr>
          <p:cNvPr id="65539" name="Подзаголовок 4">
            <a:extLst>
              <a:ext uri="{FF2B5EF4-FFF2-40B4-BE49-F238E27FC236}">
                <a16:creationId xmlns:a16="http://schemas.microsoft.com/office/drawing/2014/main" id="{1E50ED47-9195-44FF-840F-3D29432871EF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>
                <a:solidFill>
                  <a:srgbClr val="898989"/>
                </a:solidFill>
              </a:rPr>
              <a:t>(</a:t>
            </a:r>
            <a:r>
              <a:rPr lang="en-US" altLang="ru-RU">
                <a:solidFill>
                  <a:srgbClr val="898989"/>
                </a:solidFill>
              </a:rPr>
              <a:t>Domain-Specific Search)</a:t>
            </a:r>
            <a:endParaRPr lang="ru-RU" altLang="ru-RU">
              <a:solidFill>
                <a:srgbClr val="898989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9796965-C44B-476A-96CA-5D3D159918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>
            <a:extLst>
              <a:ext uri="{FF2B5EF4-FFF2-40B4-BE49-F238E27FC236}">
                <a16:creationId xmlns:a16="http://schemas.microsoft.com/office/drawing/2014/main" id="{3FF13167-7424-41DD-A097-E487DFF2FD0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/>
              <a:t>Предметные области поиска</a:t>
            </a:r>
          </a:p>
        </p:txBody>
      </p:sp>
      <p:sp>
        <p:nvSpPr>
          <p:cNvPr id="66563" name="Содержимое 2">
            <a:extLst>
              <a:ext uri="{FF2B5EF4-FFF2-40B4-BE49-F238E27FC236}">
                <a16:creationId xmlns:a16="http://schemas.microsoft.com/office/drawing/2014/main" id="{44851902-4C99-415B-9C3C-C901AC85A6F8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Медицинский поиск</a:t>
            </a:r>
          </a:p>
          <a:p>
            <a:pPr eaLnBrk="1" hangingPunct="1"/>
            <a:r>
              <a:rPr lang="ru-RU" altLang="ru-RU"/>
              <a:t>Патентный поиск</a:t>
            </a:r>
          </a:p>
          <a:p>
            <a:pPr eaLnBrk="1" hangingPunct="1"/>
            <a:r>
              <a:rPr lang="ru-RU" altLang="ru-RU"/>
              <a:t>Поиск научных публикаций</a:t>
            </a:r>
          </a:p>
          <a:p>
            <a:pPr eaLnBrk="1" hangingPunct="1"/>
            <a:r>
              <a:rPr lang="ru-RU" altLang="ru-RU"/>
              <a:t>Поиск по законодательству</a:t>
            </a:r>
          </a:p>
          <a:p>
            <a:pPr eaLnBrk="1" hangingPunct="1"/>
            <a:r>
              <a:rPr lang="ru-RU" altLang="ru-RU"/>
              <a:t>Поиск по химическим документам</a:t>
            </a:r>
          </a:p>
          <a:p>
            <a:pPr eaLnBrk="1" hangingPunct="1"/>
            <a:r>
              <a:rPr lang="ru-RU" altLang="ru-RU"/>
              <a:t>…</a:t>
            </a:r>
          </a:p>
          <a:p>
            <a:pPr lvl="1" eaLnBrk="1" hangingPunct="1"/>
            <a:endParaRPr lang="ru-RU" altLang="ru-RU"/>
          </a:p>
        </p:txBody>
      </p:sp>
      <p:pic>
        <p:nvPicPr>
          <p:cNvPr id="2" name="slide38">
            <a:hlinkClick r:id="" action="ppaction://media"/>
            <a:extLst>
              <a:ext uri="{FF2B5EF4-FFF2-40B4-BE49-F238E27FC236}">
                <a16:creationId xmlns:a16="http://schemas.microsoft.com/office/drawing/2014/main" id="{AADEAE9E-8F40-42DB-BF2D-EEC996125E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>
            <a:extLst>
              <a:ext uri="{FF2B5EF4-FFF2-40B4-BE49-F238E27FC236}">
                <a16:creationId xmlns:a16="http://schemas.microsoft.com/office/drawing/2014/main" id="{B225975C-69D6-4EED-8148-F0BB20180CF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Поиск научной литературы</a:t>
            </a:r>
          </a:p>
        </p:txBody>
      </p:sp>
      <p:sp>
        <p:nvSpPr>
          <p:cNvPr id="67587" name="Содержимое 2">
            <a:extLst>
              <a:ext uri="{FF2B5EF4-FFF2-40B4-BE49-F238E27FC236}">
                <a16:creationId xmlns:a16="http://schemas.microsoft.com/office/drawing/2014/main" id="{E261509A-3FF6-48DD-8B5D-570596B51A42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Рост публикаций</a:t>
            </a:r>
          </a:p>
          <a:p>
            <a:pPr eaLnBrk="1" hangingPunct="1"/>
            <a:r>
              <a:rPr lang="ru-RU" altLang="ru-RU" dirty="0"/>
              <a:t>Устаревание</a:t>
            </a:r>
          </a:p>
          <a:p>
            <a:pPr eaLnBrk="1" hangingPunct="1"/>
            <a:r>
              <a:rPr lang="ru-RU" altLang="ru-RU" dirty="0"/>
              <a:t>Проблема литературы до интернетовской эпохи</a:t>
            </a:r>
          </a:p>
          <a:p>
            <a:pPr eaLnBrk="1" hangingPunct="1"/>
            <a:r>
              <a:rPr lang="ru-RU" altLang="ru-RU" dirty="0"/>
              <a:t>Цитаты, которые можно использовать как ссылки в Интернет-поиске</a:t>
            </a:r>
          </a:p>
          <a:p>
            <a:pPr lvl="1" eaLnBrk="1" hangingPunct="1"/>
            <a:r>
              <a:rPr lang="ru-RU" altLang="ru-RU" dirty="0"/>
              <a:t>Большое количество ссылок на работу – фактор значимости работы</a:t>
            </a:r>
          </a:p>
          <a:p>
            <a:pPr lvl="1" eaLnBrk="1" hangingPunct="1"/>
            <a:r>
              <a:rPr lang="ru-RU" altLang="ru-RU" dirty="0"/>
              <a:t>наукометрия</a:t>
            </a:r>
          </a:p>
          <a:p>
            <a:pPr eaLnBrk="1" hangingPunct="1"/>
            <a:endParaRPr lang="ru-RU" altLang="ru-RU" dirty="0"/>
          </a:p>
        </p:txBody>
      </p:sp>
      <p:pic>
        <p:nvPicPr>
          <p:cNvPr id="2" name="slideЗ9">
            <a:hlinkClick r:id="" action="ppaction://media"/>
            <a:extLst>
              <a:ext uri="{FF2B5EF4-FFF2-40B4-BE49-F238E27FC236}">
                <a16:creationId xmlns:a16="http://schemas.microsoft.com/office/drawing/2014/main" id="{4CC16843-21F3-4546-8ED8-3DCF4B14DA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7FCC0FAA-CE69-48EA-85B3-12A376292A9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99377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200"/>
              <a:t>Особенности работы </a:t>
            </a:r>
            <a:br>
              <a:rPr lang="ru-RU" altLang="ru-RU" sz="3200"/>
            </a:br>
            <a:r>
              <a:rPr lang="ru-RU" altLang="ru-RU" sz="3200"/>
              <a:t>поисковых машин</a:t>
            </a:r>
            <a:endParaRPr lang="en-US" altLang="ru-RU" sz="3200"/>
          </a:p>
        </p:txBody>
      </p:sp>
      <p:sp>
        <p:nvSpPr>
          <p:cNvPr id="7171" name="Text Box 3">
            <a:extLst>
              <a:ext uri="{FF2B5EF4-FFF2-40B4-BE49-F238E27FC236}">
                <a16:creationId xmlns:a16="http://schemas.microsoft.com/office/drawing/2014/main" id="{453ADCB2-1BE3-44CD-8477-D89B927847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</a:rPr>
              <a:t>Выполнение запроса (</a:t>
            </a:r>
            <a:r>
              <a:rPr lang="en-US" altLang="ru-RU" dirty="0">
                <a:solidFill>
                  <a:srgbClr val="000000"/>
                </a:solidFill>
              </a:rPr>
              <a:t>p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erformance)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</a:rPr>
              <a:t>Измерение и улучшение эффективности поиска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 dirty="0">
                <a:solidFill>
                  <a:srgbClr val="000000"/>
                </a:solidFill>
              </a:rPr>
              <a:t>Уменьшение времени ответа, увеличение скорости индексирования</a:t>
            </a:r>
            <a:endParaRPr lang="en-US" altLang="ru-RU" dirty="0">
              <a:solidFill>
                <a:srgbClr val="000000"/>
              </a:solidFill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endParaRPr lang="en-US" altLang="ru-RU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i="1" dirty="0">
                <a:solidFill>
                  <a:srgbClr val="000000"/>
                </a:solidFill>
              </a:rPr>
              <a:t>Индексы – это структуры данных, которые необходимы, чтобы уменьшить время ответа системы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 dirty="0">
                <a:solidFill>
                  <a:srgbClr val="000000"/>
                </a:solidFill>
              </a:rPr>
              <a:t>Важнейший вопрос для поисковых систем</a:t>
            </a:r>
            <a:endParaRPr lang="en-US" altLang="ru-RU" dirty="0">
              <a:solidFill>
                <a:srgbClr val="000000"/>
              </a:solidFill>
            </a:endParaRPr>
          </a:p>
        </p:txBody>
      </p:sp>
      <p:pic>
        <p:nvPicPr>
          <p:cNvPr id="2" name="slide4">
            <a:hlinkClick r:id="" action="ppaction://media"/>
            <a:extLst>
              <a:ext uri="{FF2B5EF4-FFF2-40B4-BE49-F238E27FC236}">
                <a16:creationId xmlns:a16="http://schemas.microsoft.com/office/drawing/2014/main" id="{583AB24D-985E-4778-85BA-F4386F9FA2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0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>
            <a:extLst>
              <a:ext uri="{FF2B5EF4-FFF2-40B4-BE49-F238E27FC236}">
                <a16:creationId xmlns:a16="http://schemas.microsoft.com/office/drawing/2014/main" id="{C065317C-BDDF-46EF-8E0F-73CEE09B7BE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Причины цитирования</a:t>
            </a:r>
            <a:br>
              <a:rPr lang="ru-RU" altLang="ru-RU" sz="3600"/>
            </a:br>
            <a:r>
              <a:rPr lang="ru-RU" altLang="ru-RU" sz="3600"/>
              <a:t> в научной работе</a:t>
            </a:r>
          </a:p>
        </p:txBody>
      </p:sp>
      <p:sp>
        <p:nvSpPr>
          <p:cNvPr id="68611" name="Содержимое 2">
            <a:extLst>
              <a:ext uri="{FF2B5EF4-FFF2-40B4-BE49-F238E27FC236}">
                <a16:creationId xmlns:a16="http://schemas.microsoft.com/office/drawing/2014/main" id="{B1DD0FDF-0569-4AE9-971B-6FAF2AC11F1E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altLang="ru-RU" sz="2800"/>
              <a:t>Affirmational – </a:t>
            </a:r>
            <a:r>
              <a:rPr lang="ru-RU" altLang="ru-RU" sz="2800"/>
              <a:t>базируется на цитируемой работе</a:t>
            </a:r>
          </a:p>
          <a:p>
            <a:pPr eaLnBrk="1" hangingPunct="1"/>
            <a:r>
              <a:rPr lang="en-US" altLang="ru-RU" sz="2800"/>
              <a:t>Assumptive – </a:t>
            </a:r>
            <a:r>
              <a:rPr lang="ru-RU" altLang="ru-RU" sz="2800"/>
              <a:t>цитаты основоположников</a:t>
            </a:r>
          </a:p>
          <a:p>
            <a:pPr eaLnBrk="1" hangingPunct="1"/>
            <a:r>
              <a:rPr lang="en-US" altLang="ru-RU" sz="2800"/>
              <a:t>Conceptual – </a:t>
            </a:r>
            <a:r>
              <a:rPr lang="ru-RU" altLang="ru-RU" sz="2800"/>
              <a:t>используются понятия, определения</a:t>
            </a:r>
          </a:p>
          <a:p>
            <a:pPr eaLnBrk="1" hangingPunct="1"/>
            <a:r>
              <a:rPr lang="en-US" altLang="ru-RU" sz="2800"/>
              <a:t>Contrastive – </a:t>
            </a:r>
            <a:r>
              <a:rPr lang="ru-RU" altLang="ru-RU" sz="2800"/>
              <a:t>сравнение с близкими, но не совпадающими подходами</a:t>
            </a:r>
          </a:p>
          <a:p>
            <a:pPr eaLnBrk="1" hangingPunct="1"/>
            <a:r>
              <a:rPr lang="en-US" altLang="ru-RU" sz="2800"/>
              <a:t>Methodological – </a:t>
            </a:r>
            <a:r>
              <a:rPr lang="ru-RU" altLang="ru-RU" sz="2800"/>
              <a:t>используется метод, оборудование, инструменты</a:t>
            </a:r>
          </a:p>
          <a:p>
            <a:pPr eaLnBrk="1" hangingPunct="1"/>
            <a:r>
              <a:rPr lang="en-US" altLang="ru-RU" sz="2800"/>
              <a:t>Negational – </a:t>
            </a:r>
            <a:r>
              <a:rPr lang="ru-RU" altLang="ru-RU" sz="2800"/>
              <a:t>подвергает сомнению </a:t>
            </a:r>
          </a:p>
          <a:p>
            <a:pPr eaLnBrk="1" hangingPunct="1"/>
            <a:r>
              <a:rPr lang="ru-RU" altLang="ru-RU" sz="2800"/>
              <a:t>и др.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DFFCCCE-875B-4341-8D16-EE669C25FA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3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>
            <a:extLst>
              <a:ext uri="{FF2B5EF4-FFF2-40B4-BE49-F238E27FC236}">
                <a16:creationId xmlns:a16="http://schemas.microsoft.com/office/drawing/2014/main" id="{687DB832-2606-41FC-B1D8-296D3AB3D3F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Анализ ссылок в публикациях</a:t>
            </a:r>
          </a:p>
        </p:txBody>
      </p:sp>
      <p:sp>
        <p:nvSpPr>
          <p:cNvPr id="69635" name="Содержимое 2">
            <a:extLst>
              <a:ext uri="{FF2B5EF4-FFF2-40B4-BE49-F238E27FC236}">
                <a16:creationId xmlns:a16="http://schemas.microsoft.com/office/drawing/2014/main" id="{084B8D66-869F-4465-9E63-89821D7B5F6A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57200" y="1071563"/>
            <a:ext cx="8401050" cy="5429250"/>
          </a:xfrm>
        </p:spPr>
        <p:txBody>
          <a:bodyPr/>
          <a:lstStyle/>
          <a:p>
            <a:pPr eaLnBrk="1" hangingPunct="1"/>
            <a:r>
              <a:rPr lang="ru-RU" altLang="ru-RU"/>
              <a:t>Количество ссылок на работу</a:t>
            </a:r>
            <a:endParaRPr lang="en-US" altLang="ru-RU"/>
          </a:p>
          <a:p>
            <a:pPr lvl="1" eaLnBrk="1" hangingPunct="1"/>
            <a:r>
              <a:rPr lang="ru-RU" altLang="ru-RU"/>
              <a:t>Импакт-фактор работы</a:t>
            </a:r>
          </a:p>
          <a:p>
            <a:pPr eaLnBrk="1" hangingPunct="1"/>
            <a:r>
              <a:rPr lang="ru-RU" altLang="ru-RU"/>
              <a:t>Сходство работ на основе ссылок</a:t>
            </a:r>
          </a:p>
          <a:p>
            <a:pPr lvl="1" eaLnBrk="1" hangingPunct="1"/>
            <a:r>
              <a:rPr lang="ru-RU" altLang="ru-RU"/>
              <a:t>Если работа А цитирует работы В и С, то, возможно, имеется сходство между работами В и С</a:t>
            </a:r>
          </a:p>
          <a:p>
            <a:pPr lvl="1" eaLnBrk="1" hangingPunct="1"/>
            <a:r>
              <a:rPr lang="ru-RU" altLang="ru-RU"/>
              <a:t>Если работы В и С цитируют одну и ту же работу А, то возможно есть сходство между этими работами</a:t>
            </a:r>
          </a:p>
          <a:p>
            <a:pPr lvl="1" eaLnBrk="1" hangingPunct="1"/>
            <a:r>
              <a:rPr lang="ru-RU" altLang="ru-RU"/>
              <a:t>Если таких совпадений много, то связь между работами </a:t>
            </a:r>
          </a:p>
          <a:p>
            <a:pPr eaLnBrk="1" hangingPunct="1"/>
            <a:endParaRPr lang="ru-RU" altLang="ru-RU"/>
          </a:p>
        </p:txBody>
      </p:sp>
      <p:pic>
        <p:nvPicPr>
          <p:cNvPr id="2" name="slide41">
            <a:hlinkClick r:id="" action="ppaction://media"/>
            <a:extLst>
              <a:ext uri="{FF2B5EF4-FFF2-40B4-BE49-F238E27FC236}">
                <a16:creationId xmlns:a16="http://schemas.microsoft.com/office/drawing/2014/main" id="{ABCDC3D9-1BC1-43DA-9F1E-F192257310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>
            <a:extLst>
              <a:ext uri="{FF2B5EF4-FFF2-40B4-BE49-F238E27FC236}">
                <a16:creationId xmlns:a16="http://schemas.microsoft.com/office/drawing/2014/main" id="{2080159A-2437-4A32-BF55-D6B62572CEB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Системы поиска</a:t>
            </a:r>
            <a:br>
              <a:rPr lang="en-US" altLang="ru-RU" sz="3600"/>
            </a:br>
            <a:r>
              <a:rPr lang="ru-RU" altLang="ru-RU" sz="3600"/>
              <a:t> научной литературы</a:t>
            </a:r>
          </a:p>
        </p:txBody>
      </p:sp>
      <p:sp>
        <p:nvSpPr>
          <p:cNvPr id="70659" name="Содержимое 2">
            <a:extLst>
              <a:ext uri="{FF2B5EF4-FFF2-40B4-BE49-F238E27FC236}">
                <a16:creationId xmlns:a16="http://schemas.microsoft.com/office/drawing/2014/main" id="{E1F9CF9A-E459-42E4-8320-41BB5D4EC3F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altLang="ru-RU"/>
              <a:t>CiteCeer</a:t>
            </a:r>
          </a:p>
          <a:p>
            <a:pPr eaLnBrk="1" hangingPunct="1"/>
            <a:r>
              <a:rPr lang="en-US" altLang="ru-RU"/>
              <a:t>ScienceDirect</a:t>
            </a:r>
          </a:p>
          <a:p>
            <a:pPr eaLnBrk="1" hangingPunct="1"/>
            <a:r>
              <a:rPr lang="en-US" altLang="ru-RU"/>
              <a:t>Google Scholar</a:t>
            </a:r>
          </a:p>
          <a:p>
            <a:pPr eaLnBrk="1" hangingPunct="1"/>
            <a:r>
              <a:rPr lang="en-US" altLang="ru-RU"/>
              <a:t>IEEE Xplore</a:t>
            </a:r>
          </a:p>
          <a:p>
            <a:pPr eaLnBrk="1" hangingPunct="1"/>
            <a:r>
              <a:rPr lang="en-US" altLang="ru-RU"/>
              <a:t>Scopus</a:t>
            </a:r>
          </a:p>
          <a:p>
            <a:pPr eaLnBrk="1" hangingPunct="1"/>
            <a:r>
              <a:rPr lang="en-US" altLang="ru-RU"/>
              <a:t>Microsoft Academic Search</a:t>
            </a:r>
            <a:endParaRPr lang="ru-RU" altLang="ru-RU"/>
          </a:p>
        </p:txBody>
      </p:sp>
      <p:pic>
        <p:nvPicPr>
          <p:cNvPr id="2" name="slide42">
            <a:hlinkClick r:id="" action="ppaction://media"/>
            <a:extLst>
              <a:ext uri="{FF2B5EF4-FFF2-40B4-BE49-F238E27FC236}">
                <a16:creationId xmlns:a16="http://schemas.microsoft.com/office/drawing/2014/main" id="{6939E9C6-677A-4AFE-B5A7-2533A2FE57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Box 2">
            <a:extLst>
              <a:ext uri="{FF2B5EF4-FFF2-40B4-BE49-F238E27FC236}">
                <a16:creationId xmlns:a16="http://schemas.microsoft.com/office/drawing/2014/main" id="{B091AD6F-DE0F-46E7-9EDF-6D9A68455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938" y="0"/>
            <a:ext cx="67151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Поиск  научных публикаций в </a:t>
            </a:r>
            <a:r>
              <a:rPr lang="en-US" altLang="ru-RU" sz="2800"/>
              <a:t>Google.Scholar</a:t>
            </a:r>
            <a:endParaRPr lang="ru-RU" altLang="ru-RU" sz="2800"/>
          </a:p>
        </p:txBody>
      </p:sp>
      <p:pic>
        <p:nvPicPr>
          <p:cNvPr id="71683" name="Рисунок 1">
            <a:extLst>
              <a:ext uri="{FF2B5EF4-FFF2-40B4-BE49-F238E27FC236}">
                <a16:creationId xmlns:a16="http://schemas.microsoft.com/office/drawing/2014/main" id="{462468C1-4084-4035-A02E-340896115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43">
            <a:hlinkClick r:id="" action="ppaction://media"/>
            <a:extLst>
              <a:ext uri="{FF2B5EF4-FFF2-40B4-BE49-F238E27FC236}">
                <a16:creationId xmlns:a16="http://schemas.microsoft.com/office/drawing/2014/main" id="{CA6E118C-84B8-4D35-9E9D-7CF952E080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>
            <a:extLst>
              <a:ext uri="{FF2B5EF4-FFF2-40B4-BE49-F238E27FC236}">
                <a16:creationId xmlns:a16="http://schemas.microsoft.com/office/drawing/2014/main" id="{CBEB7A52-4AB5-4738-B5F7-E33C0ED6BF3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ru-RU" altLang="ru-RU" sz="3200"/>
              <a:t>Рекомендуемые исследователю  работы, на основе его последних публикаций</a:t>
            </a:r>
          </a:p>
        </p:txBody>
      </p:sp>
      <p:pic>
        <p:nvPicPr>
          <p:cNvPr id="73731" name="Picture 2">
            <a:extLst>
              <a:ext uri="{FF2B5EF4-FFF2-40B4-BE49-F238E27FC236}">
                <a16:creationId xmlns:a16="http://schemas.microsoft.com/office/drawing/2014/main" id="{1EB1F54A-CB73-46C2-8E74-38EA9BFA6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8786813" cy="557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D1EDFAE-1A16-4D57-93B7-E40B0DB088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>
            <a:extLst>
              <a:ext uri="{FF2B5EF4-FFF2-40B4-BE49-F238E27FC236}">
                <a16:creationId xmlns:a16="http://schemas.microsoft.com/office/drawing/2014/main" id="{BB213242-3653-403E-A72E-ED57EB0D19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Заключение</a:t>
            </a:r>
          </a:p>
        </p:txBody>
      </p:sp>
      <p:sp>
        <p:nvSpPr>
          <p:cNvPr id="74755" name="Объект 2">
            <a:extLst>
              <a:ext uri="{FF2B5EF4-FFF2-40B4-BE49-F238E27FC236}">
                <a16:creationId xmlns:a16="http://schemas.microsoft.com/office/drawing/2014/main" id="{E459FD43-5EC7-475A-A11A-B2ED47D18F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/>
              <a:t>Архитектура поисковой машины</a:t>
            </a:r>
          </a:p>
          <a:p>
            <a:pPr lvl="1"/>
            <a:r>
              <a:rPr lang="ru-RU" altLang="ru-RU"/>
              <a:t>Подсистема индексирования документов</a:t>
            </a:r>
          </a:p>
          <a:p>
            <a:pPr lvl="1"/>
            <a:r>
              <a:rPr lang="ru-RU" altLang="ru-RU"/>
              <a:t>Подсистема взаимодействия с пользователем и поиска документов на запрос</a:t>
            </a:r>
          </a:p>
          <a:p>
            <a:endParaRPr lang="ru-RU" altLang="ru-RU" sz="2800"/>
          </a:p>
          <a:p>
            <a:r>
              <a:rPr lang="ru-RU" altLang="ru-RU" sz="2800"/>
              <a:t>Поисковые системы разного уровня и предметной направленности</a:t>
            </a:r>
          </a:p>
        </p:txBody>
      </p:sp>
      <p:pic>
        <p:nvPicPr>
          <p:cNvPr id="2" name="slide46">
            <a:hlinkClick r:id="" action="ppaction://media"/>
            <a:extLst>
              <a:ext uri="{FF2B5EF4-FFF2-40B4-BE49-F238E27FC236}">
                <a16:creationId xmlns:a16="http://schemas.microsoft.com/office/drawing/2014/main" id="{ECCF3212-A6C0-4A65-82AF-934AEEA307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BBCB136-31F8-43A0-A436-F21221F2E43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075613" cy="101123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200"/>
              <a:t>Особенности работы </a:t>
            </a:r>
            <a:br>
              <a:rPr lang="ru-RU" altLang="ru-RU" sz="3200"/>
            </a:br>
            <a:r>
              <a:rPr lang="ru-RU" altLang="ru-RU" sz="3200"/>
              <a:t>поисковых машин - 2</a:t>
            </a:r>
            <a:endParaRPr lang="en-US" altLang="ru-RU" sz="3200"/>
          </a:p>
        </p:txBody>
      </p:sp>
      <p:sp>
        <p:nvSpPr>
          <p:cNvPr id="9219" name="Text Box 3">
            <a:extLst>
              <a:ext uri="{FF2B5EF4-FFF2-40B4-BE49-F238E27FC236}">
                <a16:creationId xmlns:a16="http://schemas.microsoft.com/office/drawing/2014/main" id="{73122C3F-4FBC-4A48-8CE1-4116DDC74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41438"/>
            <a:ext cx="8229600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Динамические данные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«Коллекции» данных для наиболее востребованных приложений постоянно меняются: обновляются, удаляются, пополняются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Например, веб-страницы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 sz="2400">
              <a:solidFill>
                <a:srgbClr val="000000"/>
              </a:solidFill>
            </a:endParaRP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>
                <a:solidFill>
                  <a:srgbClr val="000000"/>
                </a:solidFill>
              </a:rPr>
              <a:t>Типичные меры: покрытие (сколько проиндексировано)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>
                <a:solidFill>
                  <a:srgbClr val="000000"/>
                </a:solidFill>
              </a:rPr>
              <a:t>и новизна (</a:t>
            </a:r>
            <a:r>
              <a:rPr lang="en-US" altLang="ru-RU" i="1">
                <a:solidFill>
                  <a:srgbClr val="000000"/>
                </a:solidFill>
                <a:latin typeface="Calibri" panose="020F0502020204030204" pitchFamily="34" charset="0"/>
              </a:rPr>
              <a:t>freshness</a:t>
            </a:r>
            <a:r>
              <a:rPr lang="ru-RU" altLang="ru-RU" i="1">
                <a:solidFill>
                  <a:srgbClr val="000000"/>
                </a:solidFill>
              </a:rPr>
              <a:t>)</a:t>
            </a:r>
            <a:r>
              <a:rPr lang="en-US" altLang="ru-RU" i="1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ru-RU" altLang="ru-RU">
                <a:solidFill>
                  <a:srgbClr val="000000"/>
                </a:solidFill>
              </a:rPr>
              <a:t>насколько недавно проиндексировано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Необходимо одновременно менять индексы и обрабатывать запросы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spcAft>
                <a:spcPts val="1425"/>
              </a:spcAft>
              <a:buFontTx/>
              <a:buNone/>
            </a:pPr>
            <a:endParaRPr lang="en-US" altLang="ru-RU" sz="2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slide5">
            <a:hlinkClick r:id="" action="ppaction://media"/>
            <a:extLst>
              <a:ext uri="{FF2B5EF4-FFF2-40B4-BE49-F238E27FC236}">
                <a16:creationId xmlns:a16="http://schemas.microsoft.com/office/drawing/2014/main" id="{69881AE5-733F-472F-9BFD-79B2B08F46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CCB1D821-868C-42AE-BF55-4C517E1430B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114458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200"/>
              <a:t>Особенности работы </a:t>
            </a:r>
            <a:br>
              <a:rPr lang="ru-RU" altLang="ru-RU" sz="3200"/>
            </a:br>
            <a:r>
              <a:rPr lang="ru-RU" altLang="ru-RU" sz="3200"/>
              <a:t>поисковых машин-3</a:t>
            </a:r>
            <a:endParaRPr lang="en-US" altLang="ru-RU" sz="3200"/>
          </a:p>
        </p:txBody>
      </p:sp>
      <p:sp>
        <p:nvSpPr>
          <p:cNvPr id="11267" name="Text Box 3">
            <a:extLst>
              <a:ext uri="{FF2B5EF4-FFF2-40B4-BE49-F238E27FC236}">
                <a16:creationId xmlns:a16="http://schemas.microsoft.com/office/drawing/2014/main" id="{2F69E517-C0C3-4F0E-A31A-656C89D54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Масштабируемость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Миллионы пользователей и терабайты документов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Используется распределенная обработка</a:t>
            </a:r>
            <a:endParaRPr lang="en-US" altLang="ru-RU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</a:rPr>
              <a:t>Адаптивность</a:t>
            </a:r>
            <a:endParaRPr lang="en-US" altLang="ru-RU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</a:rPr>
              <a:t>Изменение и настройка компонентов поисковой машины, таких как алгоритм ранжирования, методы индексирования, интерфейсы для различных приложений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slide6">
            <a:hlinkClick r:id="" action="ppaction://media"/>
            <a:extLst>
              <a:ext uri="{FF2B5EF4-FFF2-40B4-BE49-F238E27FC236}">
                <a16:creationId xmlns:a16="http://schemas.microsoft.com/office/drawing/2014/main" id="{94FEDD29-9A30-41A7-A804-CF5054034F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B064686E-B58B-4BD4-A83F-89432AEAF83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1188" cy="635000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Поисковый спам</a:t>
            </a:r>
            <a:endParaRPr lang="en-US" altLang="ru-RU" sz="3600"/>
          </a:p>
        </p:txBody>
      </p:sp>
      <p:sp>
        <p:nvSpPr>
          <p:cNvPr id="13315" name="Text Box 3">
            <a:extLst>
              <a:ext uri="{FF2B5EF4-FFF2-40B4-BE49-F238E27FC236}">
                <a16:creationId xmlns:a16="http://schemas.microsoft.com/office/drawing/2014/main" id="{92460BAC-CF26-4034-9BA4-BFA6CF360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25538"/>
            <a:ext cx="8496300" cy="527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</a:rPr>
              <a:t>Для веб поиска одним из важных направлений работы является борьба с поисковым спамом</a:t>
            </a:r>
            <a:endParaRPr lang="en-US" altLang="ru-RU" sz="28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</a:rPr>
              <a:t>Важно для качества поисковых результатов</a:t>
            </a:r>
            <a:endParaRPr lang="en-US" altLang="ru-RU" sz="28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</a:rPr>
              <a:t>Много видов спама</a:t>
            </a:r>
          </a:p>
          <a:p>
            <a:pPr lvl="1" eaLnBrk="1" hangingPunct="1">
              <a:spcBef>
                <a:spcPts val="63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</a:rPr>
              <a:t>Порождение текстов похожих на естественные</a:t>
            </a:r>
          </a:p>
          <a:p>
            <a:pPr lvl="1" eaLnBrk="1" hangingPunct="1">
              <a:spcBef>
                <a:spcPts val="63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</a:rPr>
              <a:t>Ссылочный спам и др.</a:t>
            </a:r>
          </a:p>
          <a:p>
            <a:pPr lvl="1" eaLnBrk="1" hangingPunct="1">
              <a:spcBef>
                <a:spcPts val="63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 dirty="0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</a:rPr>
              <a:t>Новая область информационного поиска</a:t>
            </a:r>
            <a:r>
              <a:rPr lang="en-US" altLang="ru-RU" sz="2800" dirty="0">
                <a:solidFill>
                  <a:srgbClr val="000000"/>
                </a:solidFill>
              </a:rPr>
              <a:t> </a:t>
            </a:r>
            <a:r>
              <a:rPr lang="ru-RU" altLang="ru-RU" sz="2800" dirty="0">
                <a:solidFill>
                  <a:srgbClr val="000000"/>
                </a:solidFill>
              </a:rPr>
              <a:t>- </a:t>
            </a:r>
            <a:r>
              <a:rPr lang="en-US" altLang="ru-RU" sz="2800" i="1" dirty="0">
                <a:solidFill>
                  <a:srgbClr val="000000"/>
                </a:solidFill>
              </a:rPr>
              <a:t>adversarial IR</a:t>
            </a:r>
            <a:r>
              <a:rPr lang="en-US" altLang="ru-RU" sz="2800" dirty="0">
                <a:solidFill>
                  <a:srgbClr val="000000"/>
                </a:solidFill>
              </a:rPr>
              <a:t>, </a:t>
            </a:r>
            <a:endParaRPr lang="ru-RU" altLang="ru-RU" sz="2800" dirty="0">
              <a:solidFill>
                <a:srgbClr val="000000"/>
              </a:solidFill>
            </a:endParaRPr>
          </a:p>
          <a:p>
            <a:pPr lvl="1" eaLnBrk="1" hangingPunct="1">
              <a:spcBef>
                <a:spcPts val="63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</a:rPr>
              <a:t>Спамеры  -  противники с различными целями</a:t>
            </a:r>
            <a:endParaRPr lang="en-US" altLang="ru-RU" sz="2400" dirty="0">
              <a:solidFill>
                <a:srgbClr val="000000"/>
              </a:solidFill>
            </a:endParaRPr>
          </a:p>
        </p:txBody>
      </p:sp>
      <p:pic>
        <p:nvPicPr>
          <p:cNvPr id="3" name="slide7">
            <a:hlinkClick r:id="" action="ppaction://media"/>
            <a:extLst>
              <a:ext uri="{FF2B5EF4-FFF2-40B4-BE49-F238E27FC236}">
                <a16:creationId xmlns:a16="http://schemas.microsoft.com/office/drawing/2014/main" id="{EC98BA16-6E51-451B-B4D0-6B4A84CC1A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1DFEF4C-6FBD-4550-ADBD-8771923020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 lIns="90000" tIns="45000" rIns="90000" bIns="45000"/>
          <a:lstStyle/>
          <a:p>
            <a:pPr defTabSz="457200" eaLnBrk="1" hangingPunct="1">
              <a:buClr>
                <a:srgbClr val="000000"/>
              </a:buClr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altLang="ru-RU">
                <a:solidFill>
                  <a:srgbClr val="000000"/>
                </a:solidFill>
                <a:latin typeface="Calibri" panose="020F0502020204030204" pitchFamily="34" charset="0"/>
              </a:rPr>
              <a:t>Архитектура поисковых машин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10EDC72A-5094-4694-BFBE-45039C5ECE1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Основные компоненты поисковых машин</a:t>
            </a:r>
          </a:p>
        </p:txBody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BB828450-0C5F-45F5-A461-CCFF53DB2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n-US" altLang="ru-RU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slide8">
            <a:hlinkClick r:id="" action="ppaction://media"/>
            <a:extLst>
              <a:ext uri="{FF2B5EF4-FFF2-40B4-BE49-F238E27FC236}">
                <a16:creationId xmlns:a16="http://schemas.microsoft.com/office/drawing/2014/main" id="{CB97312A-FAE1-4688-8FFC-B883AEA008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id="{9590DC23-46B6-40BA-8A13-1C1CDDCF57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Основные подсистемы </a:t>
            </a:r>
            <a:br>
              <a:rPr lang="en-US" altLang="ru-RU" sz="3200"/>
            </a:br>
            <a:r>
              <a:rPr lang="ru-RU" altLang="ru-RU" sz="3200"/>
              <a:t>поисковой машины</a:t>
            </a:r>
          </a:p>
        </p:txBody>
      </p:sp>
      <p:sp>
        <p:nvSpPr>
          <p:cNvPr id="17411" name="Объект 2">
            <a:extLst>
              <a:ext uri="{FF2B5EF4-FFF2-40B4-BE49-F238E27FC236}">
                <a16:creationId xmlns:a16="http://schemas.microsoft.com/office/drawing/2014/main" id="{0FE7D390-0C70-4CE7-868B-BD3739D421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/>
              <a:t>Подсистема сбора и индексирования документов</a:t>
            </a:r>
          </a:p>
          <a:p>
            <a:endParaRPr lang="ru-RU" altLang="ru-RU"/>
          </a:p>
          <a:p>
            <a:r>
              <a:rPr lang="ru-RU" altLang="ru-RU"/>
              <a:t>Подсистема взаимодействия с пользователем для выполнения его запросов.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4E59732-81D1-4011-ABF3-13008DB959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1313</Words>
  <Application>Microsoft Office PowerPoint</Application>
  <PresentationFormat>Экран (4:3)</PresentationFormat>
  <Paragraphs>324</Paragraphs>
  <Slides>45</Slides>
  <Notes>25</Notes>
  <HiddenSlides>0</HiddenSlides>
  <MMClips>44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0" baseType="lpstr">
      <vt:lpstr>Arial</vt:lpstr>
      <vt:lpstr>Calibri</vt:lpstr>
      <vt:lpstr>Symbol</vt:lpstr>
      <vt:lpstr>Times New Roman</vt:lpstr>
      <vt:lpstr>Оформление по умолчанию</vt:lpstr>
      <vt:lpstr>Search engines Поисковые машины, информационно-поисковые системы, ИПС</vt:lpstr>
      <vt:lpstr>В прошлый лекции: основные  понятия  в информационном поиске </vt:lpstr>
      <vt:lpstr>Информационный поиск и  поисковые машины-2</vt:lpstr>
      <vt:lpstr>Особенности работы  поисковых машин</vt:lpstr>
      <vt:lpstr>Особенности работы  поисковых машин - 2</vt:lpstr>
      <vt:lpstr>Особенности работы  поисковых машин-3</vt:lpstr>
      <vt:lpstr>Поисковый спам</vt:lpstr>
      <vt:lpstr>Архитектура поисковых машин</vt:lpstr>
      <vt:lpstr>Основные подсистемы  поисковой машины</vt:lpstr>
      <vt:lpstr>Подсистема1. Процесс индексирования</vt:lpstr>
      <vt:lpstr>Процесс индексирования-2</vt:lpstr>
      <vt:lpstr>Извлечение текстов. Краулер</vt:lpstr>
      <vt:lpstr>Получение текстов-2</vt:lpstr>
      <vt:lpstr>Получение текстов-3</vt:lpstr>
      <vt:lpstr>Преобразование текстов</vt:lpstr>
      <vt:lpstr>Преобразование текстов-2</vt:lpstr>
      <vt:lpstr>Преобразование текстов-3</vt:lpstr>
      <vt:lpstr>Преобразование текстов-4</vt:lpstr>
      <vt:lpstr>Создание индекса</vt:lpstr>
      <vt:lpstr>Создание индекса-2</vt:lpstr>
      <vt:lpstr>Создание индекса-3</vt:lpstr>
      <vt:lpstr>Подсистема 2. Обработка запроса</vt:lpstr>
      <vt:lpstr>Обработка запроса</vt:lpstr>
      <vt:lpstr>Взаимодействие с пользователем</vt:lpstr>
      <vt:lpstr>Взаимодействие с пользователем-2</vt:lpstr>
      <vt:lpstr>Взаимодействие с пользователем-3</vt:lpstr>
      <vt:lpstr>Ранжирование</vt:lpstr>
      <vt:lpstr>Ранжирование-2</vt:lpstr>
      <vt:lpstr>Поисковые системы разного уровня</vt:lpstr>
      <vt:lpstr>Презентация PowerPoint</vt:lpstr>
      <vt:lpstr>Интернет-поиск vs. Корпоративный поиск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Предметно-ориентированный поиск</vt:lpstr>
      <vt:lpstr>Предметные области поиска</vt:lpstr>
      <vt:lpstr>Поиск научной литературы</vt:lpstr>
      <vt:lpstr>Причины цитирования  в научной работе</vt:lpstr>
      <vt:lpstr>Анализ ссылок в публикациях</vt:lpstr>
      <vt:lpstr>Системы поиска  научной литературы</vt:lpstr>
      <vt:lpstr>Презентация PowerPoint</vt:lpstr>
      <vt:lpstr>Рекомендуемые исследователю  работы, на основе его последних публикаций</vt:lpstr>
      <vt:lpstr>Заключение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Search engines Поисковые машины, информационно-поисковые системы, ИПС</dc:title>
  <dc:creator>louk</dc:creator>
  <cp:lastModifiedBy>Наталья Лукашевич</cp:lastModifiedBy>
  <cp:revision>42</cp:revision>
  <dcterms:created xsi:type="dcterms:W3CDTF">2013-03-12T11:54:25Z</dcterms:created>
  <dcterms:modified xsi:type="dcterms:W3CDTF">2019-06-16T17:33:55Z</dcterms:modified>
</cp:coreProperties>
</file>