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429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8" r:id="rId12"/>
    <p:sldId id="335" r:id="rId13"/>
    <p:sldId id="339" r:id="rId14"/>
    <p:sldId id="340" r:id="rId15"/>
    <p:sldId id="341" r:id="rId16"/>
    <p:sldId id="342" r:id="rId17"/>
    <p:sldId id="343" r:id="rId18"/>
    <p:sldId id="260" r:id="rId19"/>
    <p:sldId id="390" r:id="rId20"/>
    <p:sldId id="389" r:id="rId21"/>
    <p:sldId id="405" r:id="rId22"/>
    <p:sldId id="363" r:id="rId23"/>
    <p:sldId id="427" r:id="rId24"/>
    <p:sldId id="428" r:id="rId25"/>
    <p:sldId id="417" r:id="rId26"/>
    <p:sldId id="346" r:id="rId27"/>
    <p:sldId id="404" r:id="rId28"/>
    <p:sldId id="364" r:id="rId29"/>
    <p:sldId id="395" r:id="rId30"/>
    <p:sldId id="396" r:id="rId31"/>
    <p:sldId id="392" r:id="rId32"/>
    <p:sldId id="393" r:id="rId33"/>
    <p:sldId id="406" r:id="rId34"/>
    <p:sldId id="407" r:id="rId35"/>
    <p:sldId id="409" r:id="rId36"/>
    <p:sldId id="408" r:id="rId37"/>
    <p:sldId id="419" r:id="rId38"/>
    <p:sldId id="410" r:id="rId39"/>
    <p:sldId id="411" r:id="rId40"/>
    <p:sldId id="358" r:id="rId41"/>
    <p:sldId id="269" r:id="rId42"/>
    <p:sldId id="267" r:id="rId43"/>
    <p:sldId id="402" r:id="rId44"/>
    <p:sldId id="320" r:id="rId45"/>
    <p:sldId id="418" r:id="rId46"/>
    <p:sldId id="366" r:id="rId47"/>
    <p:sldId id="359" r:id="rId48"/>
    <p:sldId id="397" r:id="rId49"/>
    <p:sldId id="398" r:id="rId5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9900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47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1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9FF9E6A-7525-416C-AD7E-FFBCC9024E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0C45341-15E3-4588-8863-E9BEC7F8B35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8DC505BC-81DA-41D5-A63C-E178212F615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642B4DE6-6DE9-4B76-A83A-0DD615AC44E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9EE24ACB-5DC0-4A60-AE8B-1527F2A82F8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C6B36A68-D242-445F-8012-4F5F108447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126C742-673C-4542-9382-0DBEEF18FD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1FCEC601-33B1-476B-BE49-DD8600F30D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C3C58EA-0417-43AD-9138-C450F3A6CCB9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95833ED8-832A-4D42-8CD7-4D18EB684A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CB27E29E-C060-4922-817E-164A15D7DF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0D0A1854-B55D-46A9-A5B0-95F557D07C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92E5E1-BA23-4F20-9B6E-38CEA4C5980A}" type="slidenum">
              <a:rPr lang="ru-RU" altLang="ru-RU" smtClean="0"/>
              <a:pPr/>
              <a:t>12</a:t>
            </a:fld>
            <a:endParaRPr lang="ru-RU" altLang="ru-RU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7C9FB330-5C3A-4B08-A228-AF6E92D1BD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12CC839F-FA26-4F49-9610-05B9EEBC00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8CB35D05-A036-4824-8629-67F31F4F3D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43B5EEF-B915-4EA2-8351-6552A3C21455}" type="slidenum">
              <a:rPr lang="ru-RU" altLang="ru-RU" smtClean="0"/>
              <a:pPr/>
              <a:t>14</a:t>
            </a:fld>
            <a:endParaRPr lang="ru-RU" altLang="ru-RU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5566D55D-3AA4-47CA-9C3B-786EB080BF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03CD2F3F-EBAB-4A40-9303-7341B52501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9F6E2F2C-7C47-4E6F-A8CF-152B92AC74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C3E7528-ADF4-4149-B595-85179DE1427E}" type="slidenum">
              <a:rPr lang="ru-RU" altLang="ru-RU" smtClean="0"/>
              <a:pPr/>
              <a:t>15</a:t>
            </a:fld>
            <a:endParaRPr lang="ru-RU" altLang="ru-RU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9E07C7B0-9AF9-4037-BD1F-EE07C5A928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47552F47-9A4A-480B-8A61-B839B0D829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C3A93DAB-DF7F-4569-969A-426BFED28E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9D7071B-8B23-41DF-9EC4-148A9C97E09A}" type="slidenum">
              <a:rPr lang="ru-RU" altLang="ru-RU" smtClean="0"/>
              <a:pPr/>
              <a:t>16</a:t>
            </a:fld>
            <a:endParaRPr lang="ru-RU" altLang="ru-RU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29722DE6-184A-4598-B260-E8D8594BF0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1ACBF48A-BE33-41BA-BACB-E25D5F6A89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7363CD71-4027-4155-AD44-5ABB0CDCFF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C2C9B40-1E7E-4882-BD60-53FD98D8A690}" type="slidenum">
              <a:rPr lang="ru-RU" altLang="ru-RU" smtClean="0"/>
              <a:pPr/>
              <a:t>17</a:t>
            </a:fld>
            <a:endParaRPr lang="ru-RU" altLang="ru-RU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DA2A26ED-533C-4331-86B0-D5F0C45750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A423646E-AA2C-44BB-BC9D-CBC4C08819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54599538-A6A4-4C44-BEDE-70FFF625D4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2AA9642-DEE9-42AB-8EB3-F269DB25CB56}" type="slidenum">
              <a:rPr lang="ru-RU" altLang="ru-RU" smtClean="0"/>
              <a:pPr/>
              <a:t>35</a:t>
            </a:fld>
            <a:endParaRPr lang="ru-RU" altLang="ru-RU"/>
          </a:p>
        </p:txBody>
      </p:sp>
      <p:sp>
        <p:nvSpPr>
          <p:cNvPr id="53251" name="Slide Image Placeholder 1">
            <a:extLst>
              <a:ext uri="{FF2B5EF4-FFF2-40B4-BE49-F238E27FC236}">
                <a16:creationId xmlns:a16="http://schemas.microsoft.com/office/drawing/2014/main" id="{67531F0E-1FC2-4CAF-AD6A-E9B1767F16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Notes Placeholder 2">
            <a:extLst>
              <a:ext uri="{FF2B5EF4-FFF2-40B4-BE49-F238E27FC236}">
                <a16:creationId xmlns:a16="http://schemas.microsoft.com/office/drawing/2014/main" id="{20E1BC06-D160-4421-85F2-A39FAB1AA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53253" name="Slide Number Placeholder 3">
            <a:extLst>
              <a:ext uri="{FF2B5EF4-FFF2-40B4-BE49-F238E27FC236}">
                <a16:creationId xmlns:a16="http://schemas.microsoft.com/office/drawing/2014/main" id="{A9580238-903A-41B2-8F36-97C180FACC78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3361298-0FBE-4420-844B-0646FADDF306}" type="slidenum">
              <a:rPr lang="en-US" altLang="ru-RU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35</a:t>
            </a:fld>
            <a:endParaRPr lang="en-US" altLang="ru-RU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B923FE64-C662-4CA6-A5DC-1A01B5FA63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75E765-913C-4BAC-9D3B-4CCFD635BBA9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606FADD8-787F-42A6-8530-2EB6815F47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A9DDB88C-A5EC-4401-9C0F-ADA2A037C6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473B5E7-16D9-48BF-A403-97D8B0831F3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9F68EA-3A03-4105-9A01-65854D6B2FC4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98B65450-A838-4C9C-876C-BD64BC5995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B5779B1C-214A-46AC-B9D3-AA16E68E72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25EF8C7D-123C-46BA-8A64-63C93EF8A9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6A56C5B-DEA1-40E2-B1D8-E4F6BC005D18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1835FF0E-69EF-493C-909C-5C5DA63241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C618072B-A8A8-44F4-B511-A192914416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615C54AD-219D-4C1C-9C18-9BBF14BE07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BF7181E-FCCC-4100-B162-D0FCCCF1C1D8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B0734BAA-8AA9-489A-9C17-EB32EBB3F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599180A5-7FCA-4D72-99CC-1616A23823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71097B1E-7E6A-4B6A-A70E-68036D47DF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D8D9811-A5B2-453E-8321-00807E8034F7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ABDAA318-E8B3-49EF-A35E-82C195FD05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83DA5F63-15CF-403A-9FDC-4F92F45B66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46FA054B-8ECF-4F02-8FD4-B9982AF326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6E733C-EBF3-40BF-833E-E83F5131F669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3427AD22-E422-43EB-8FBD-9F742D516B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D86E890-DF72-4355-825E-5740BED61D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31C62F2-056B-4D17-9522-0606EAD439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1D2EEF5-BDA7-479B-A5B3-961C7BE369DE}" type="slidenum">
              <a:rPr lang="ru-RU" altLang="ru-RU" smtClean="0"/>
              <a:pPr/>
              <a:t>10</a:t>
            </a:fld>
            <a:endParaRPr lang="ru-RU" altLang="ru-RU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EDA71B-34CB-4C5B-A7D9-98C581B994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41987D1-45EC-49C6-B08D-23867888FF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52AF5A17-939C-4671-944F-ADCAD91AAF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501B42-BE29-4D47-A32B-F0B71A9D6358}" type="slidenum">
              <a:rPr lang="ru-RU" altLang="ru-RU" smtClean="0"/>
              <a:pPr/>
              <a:t>11</a:t>
            </a:fld>
            <a:endParaRPr lang="ru-RU" altLang="ru-RU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3213E9D2-C183-4DC1-8466-EB3A5A3672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821C8526-3305-4B25-94CA-54031D8C72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1C6F04-91D5-4DAE-A0F5-3AD37EC4EA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3915DE0-D501-44A8-9D03-4665935B7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E6FF745-DCC3-42CB-A1FB-209C09D112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641A6-BD41-4840-89FB-A02F9B4215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230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B715B8-4EA5-4D3C-9BB1-644422C9A3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9B8BE5D-7DB0-4AF0-8701-57336330A9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026ADE9-9C0E-428F-AC4E-EBB63637D1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281F7-4CE9-4552-B11D-C433B54B67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021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222A569-F98A-470E-BB46-5E3B4853DC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5D802AD-804B-4472-AF77-821BB9E9D1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D668FB7-F32D-4FE3-8485-DDAA7B9B25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B6495-0E55-4D9D-AECD-76919C5916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468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D8508A6-F92D-4BB2-87CD-04DE1C4E52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FEFF660-B3FE-49C9-9B5C-F83CFF4DC4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71F1CB9-DFF4-4F1E-B911-CF5BF82C86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B66AE-9F53-4D1C-90CE-8871E220D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6483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4635C53-F956-4C87-987C-94B8E40D55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390DA83-E3DE-4937-B47E-1F32447451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EA448E3-FFBB-45B4-9CC8-37F2A79A60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8303A-1A5A-41AC-A91B-E8437643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1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09A9ADB-1131-4C50-8911-4CA2D7AB15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4200900-C22D-40C6-9AFF-1E992152AF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531B80C-0B13-4D02-8557-0CB01187A7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F0269-4047-4178-A6CF-2BD4A988BD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035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1FEE1C-8FA7-4EFA-BA7F-DB719D8573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6538A2-887A-4041-BEF0-370A9074F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131173-2808-4A9D-9AAD-34BD4F0357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5AC2F-EDAF-4BAE-9936-7E47ADDD5C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1847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F649A2A-1B71-4141-B0DC-A95CAF1829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70BA8C3-939C-49F9-88DE-6BCD01FEA4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CD5FA1C-682A-4648-97A1-4DC46E3851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10EA7-0B92-4D17-9B63-7B0E3C0AB9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622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B90B1F1-8E54-4765-AB36-066744E40D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97FCF23-FCEF-4A07-953E-6225CD908D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DFE92C5-C3E7-449B-846D-715E29BC13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5E4F2F-5B8A-44BD-A665-93460B6380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0457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C0A167C-B206-4A90-86FE-6CAAA08F428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BDA4DF5-4D6A-4FD7-B199-58483C1989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5AFA1F5-21D5-4D89-B038-7C12D6DBB4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64CEC-333F-4A02-846C-1E6C10E8ED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0175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A293E16-0368-41A2-876F-CC9C5FF72E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4514FD-6FFA-47EA-B3A1-26E2E88900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650D194-8A3E-4A5E-B0D5-7162900E03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E03B6-FFB2-42FB-AA9B-B01ED754F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939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AF4C87-DFA7-4B36-9F21-F1285AFD0C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9E4CE4-CFFE-4B31-924C-A0BCADBD4A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ED3B56-003B-4F51-AF63-DAE15C86BF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53047-015E-47CD-AA12-A08922D6D1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6157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336F16A-10E6-484E-AFDF-8F78C6AAC7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19829D9-BACA-46A5-B45A-49C45D299D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36A0F97-6E6D-40BF-9668-372662BB290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DB69619-FE77-48EF-BB43-BBF8F3D7CC9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614F4AA-36FB-42B5-94C7-645BA212C33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7DBE71C3-6A89-479F-A942-3895721D42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png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miem.hse.ru/clschool/the_book" TargetMode="External"/><Relationship Id="rId2" Type="http://schemas.openxmlformats.org/officeDocument/2006/relationships/hyperlink" Target="http://nlp.stanford.edu/IR-book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ublications.hse.ru/mirror/pubs/share/folder/gcd5r3mn96/direct/50492942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0%B5%D0%BC%D0%BF%D0%B8%D0%BE%D0%BD%D0%B0%D1%82_%D0%98%D1%82%D0%B0%D0%BB%D0%B8%D0%B8_%D0%BF%D0%BE_%D1%84%D1%83%D1%82%D0%B1%D0%BE%D0%BB%D1%83_1908" TargetMode="External"/><Relationship Id="rId2" Type="http://schemas.openxmlformats.org/officeDocument/2006/relationships/hyperlink" Target="https://ru.wikipedia.org/wiki/%D0%91%D0%B5%D1%80%D1%82%D0%B8%D0%BD%D0%B5%D1%82%D1%82%D0%B8,_%D0%9C%D0%B0%D1%80%D1%87%D0%B5%D0%BB%D0%BB%D0%B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4%D0%B5%D1%85%D1%82%D0%BE%D0%B2%D0%B0%D0%BD%D0%B8%D0%B5_%D0%BD%D0%B0_%D0%BB%D0%B5%D1%82%D0%BD%D0%B8%D1%85_%D0%9E%D0%BB%D0%B8%D0%BC%D0%BF%D0%B8%D0%B9%D1%81%D0%BA%D0%B8%D1%85_%D0%B8%D0%B3%D1%80%D0%B0%D1%85_1908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35D73BD-D2D9-4BBF-AD3E-F23B3AA3DD9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88913"/>
            <a:ext cx="7847013" cy="4392612"/>
          </a:xfrm>
        </p:spPr>
        <p:txBody>
          <a:bodyPr/>
          <a:lstStyle/>
          <a:p>
            <a:r>
              <a:rPr lang="ru-RU" altLang="ru-RU" sz="2000" dirty="0"/>
              <a:t>МОСКОВСКИЙ ГОСУДАРСТВЕННЫЙ УНИВЕРСИТЕТ ИМЕНИ М.В. ЛОМОНОСОВА</a:t>
            </a:r>
            <a:br>
              <a:rPr lang="ru-RU" altLang="ru-RU" sz="2000" dirty="0"/>
            </a:br>
            <a:r>
              <a:rPr lang="ru-RU" altLang="ru-RU" sz="2000" dirty="0"/>
              <a:t>ЦЕНТР ХРАНЕНИЯ И АНАЛИЗА БОЛЬШИХ ДАННЫХ </a:t>
            </a:r>
            <a:br>
              <a:rPr lang="ru-RU" altLang="ru-RU" sz="2000" dirty="0"/>
            </a:br>
            <a:r>
              <a:rPr lang="ru-RU" altLang="ru-RU" sz="2000" dirty="0"/>
              <a:t>(ЦХАБД)</a:t>
            </a:r>
            <a:br>
              <a:rPr lang="ru-RU" altLang="ru-RU" sz="2000" dirty="0"/>
            </a:br>
            <a:br>
              <a:rPr lang="ru-RU" altLang="ru-RU" sz="2000" dirty="0"/>
            </a:br>
            <a:r>
              <a:rPr lang="ru-RU" altLang="ru-RU" sz="2000" dirty="0"/>
              <a:t>ТЕХНОЛОГИИ ХРАНЕНИЯ И АНАЛИЗА БОЛЬШИХ ДАННЫХ</a:t>
            </a:r>
            <a:br>
              <a:rPr lang="ru-RU" altLang="ru-RU" sz="2000" dirty="0"/>
            </a:br>
            <a:br>
              <a:rPr lang="ru-RU" altLang="ru-RU" sz="2000" dirty="0"/>
            </a:br>
            <a:r>
              <a:rPr lang="ru-RU" altLang="ru-RU" sz="2000" dirty="0"/>
              <a:t>Курс лекций</a:t>
            </a:r>
            <a:br>
              <a:rPr lang="ru-RU" altLang="ru-RU" sz="2800" dirty="0"/>
            </a:br>
            <a:r>
              <a:rPr lang="ru-RU" altLang="ru-RU" sz="2800" dirty="0">
                <a:solidFill>
                  <a:srgbClr val="800080"/>
                </a:solidFill>
              </a:rPr>
              <a:t>Анализ больших текстовых данных и информационный поиск</a:t>
            </a:r>
            <a:br>
              <a:rPr lang="ru-RU" altLang="ru-RU" sz="2800" dirty="0">
                <a:solidFill>
                  <a:srgbClr val="800080"/>
                </a:solidFill>
              </a:rPr>
            </a:br>
            <a:br>
              <a:rPr lang="ru-RU" altLang="ru-RU" sz="2800" dirty="0">
                <a:solidFill>
                  <a:srgbClr val="800080"/>
                </a:solidFill>
              </a:rPr>
            </a:br>
            <a:r>
              <a:rPr lang="ru-RU" altLang="ru-RU" sz="2000" dirty="0"/>
              <a:t>УЧЕБНО-МЕТОДИЧЕСКИЙ КОМПЛЕКТ</a:t>
            </a:r>
            <a:br>
              <a:rPr lang="ru-RU" altLang="ru-RU" sz="2800" dirty="0"/>
            </a:br>
            <a:endParaRPr lang="ru-RU" altLang="ru-RU" sz="2800" dirty="0">
              <a:solidFill>
                <a:srgbClr val="800080"/>
              </a:solidFill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860D53E-C034-4DBD-B3F1-ABFC48FB30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28625" y="4868863"/>
            <a:ext cx="8031163" cy="1655762"/>
          </a:xfrm>
        </p:spPr>
        <p:txBody>
          <a:bodyPr/>
          <a:lstStyle/>
          <a:p>
            <a:pPr algn="l"/>
            <a:r>
              <a:rPr lang="ru-RU" altLang="ru-RU" sz="2000" dirty="0"/>
              <a:t>Авторский   коллектив под руководством:</a:t>
            </a:r>
          </a:p>
          <a:p>
            <a:pPr algn="l"/>
            <a:r>
              <a:rPr lang="ru-RU" altLang="ru-RU" sz="2000" dirty="0"/>
              <a:t>Научного сотрудника   ЦХАБД, </a:t>
            </a:r>
          </a:p>
          <a:p>
            <a:pPr algn="l"/>
            <a:r>
              <a:rPr lang="ru-RU" altLang="ru-RU" sz="2000" dirty="0"/>
              <a:t>Ведущего научного сотрудника НИВЦ МГУ</a:t>
            </a:r>
          </a:p>
          <a:p>
            <a:pPr algn="l"/>
            <a:r>
              <a:rPr lang="ru-RU" altLang="ru-RU" sz="2000" dirty="0"/>
              <a:t>Лукашевич Натальи Валентиновны</a:t>
            </a:r>
          </a:p>
          <a:p>
            <a:pPr algn="l"/>
            <a:endParaRPr lang="en-US" altLang="ru-RU" sz="2000" dirty="0"/>
          </a:p>
          <a:p>
            <a:pPr algn="l" eaLnBrk="1" hangingPunct="1">
              <a:lnSpc>
                <a:spcPct val="80000"/>
              </a:lnSpc>
            </a:pPr>
            <a:endParaRPr lang="en-US" altLang="ru-RU" sz="2000" dirty="0"/>
          </a:p>
          <a:p>
            <a:pPr algn="l" eaLnBrk="1" hangingPunct="1">
              <a:lnSpc>
                <a:spcPct val="80000"/>
              </a:lnSpc>
            </a:pPr>
            <a:endParaRPr lang="ru-RU" altLang="ru-RU" sz="1600" dirty="0"/>
          </a:p>
        </p:txBody>
      </p:sp>
      <p:pic>
        <p:nvPicPr>
          <p:cNvPr id="3" name="slide1">
            <a:hlinkClick r:id="" action="ppaction://media"/>
            <a:extLst>
              <a:ext uri="{FF2B5EF4-FFF2-40B4-BE49-F238E27FC236}">
                <a16:creationId xmlns:a16="http://schemas.microsoft.com/office/drawing/2014/main" id="{1ABA892E-228D-40BE-97DC-1D8F31014E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0ACD4A8-956D-4293-B309-7453E524D2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1144587"/>
          </a:xfrm>
          <a:noFill/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Другие исходные данные (нетексты)</a:t>
            </a:r>
            <a:endParaRPr lang="en-US" altLang="ru-RU" sz="3600"/>
          </a:p>
        </p:txBody>
      </p:sp>
      <p:sp>
        <p:nvSpPr>
          <p:cNvPr id="19459" name="Text Box 3">
            <a:extLst>
              <a:ext uri="{FF2B5EF4-FFF2-40B4-BE49-F238E27FC236}">
                <a16:creationId xmlns:a16="http://schemas.microsoft.com/office/drawing/2014/main" id="{DA53F7B1-CF6E-4691-9072-C4C7E3AE6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56593"/>
            <a:ext cx="849630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Поиск по нетекстовым данным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видео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фото, музыка, речь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Их содержание также трудно описывать и сравнивать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Текст может использоваться для описания 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теги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Подходы, созданные для классического информационного поиска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являются </a:t>
            </a:r>
            <a:r>
              <a:rPr lang="ru-RU" altLang="ru-RU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приемлимыми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и для нетекстовых данных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10">
            <a:hlinkClick r:id="" action="ppaction://media"/>
            <a:extLst>
              <a:ext uri="{FF2B5EF4-FFF2-40B4-BE49-F238E27FC236}">
                <a16:creationId xmlns:a16="http://schemas.microsoft.com/office/drawing/2014/main" id="{FAE01D04-DE46-4EA5-A942-FC9548EA6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52611F55-0F38-4AF4-9A6D-5E93BD944E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497887" cy="1341438"/>
          </a:xfrm>
        </p:spPr>
        <p:txBody>
          <a:bodyPr lIns="90000" tIns="45000" rIns="90000" bIns="45000"/>
          <a:lstStyle/>
          <a:p>
            <a:pPr defTabSz="457200" eaLnBrk="1" hangingPunct="1">
              <a:lnSpc>
                <a:spcPct val="8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 dirty="0"/>
              <a:t>Задачи, связанные с поиском информации</a:t>
            </a:r>
            <a:endParaRPr lang="en-US" altLang="ru-RU" sz="3200" dirty="0"/>
          </a:p>
        </p:txBody>
      </p:sp>
      <p:sp>
        <p:nvSpPr>
          <p:cNvPr id="21507" name="Text Box 3">
            <a:extLst>
              <a:ext uri="{FF2B5EF4-FFF2-40B4-BE49-F238E27FC236}">
                <a16:creationId xmlns:a16="http://schemas.microsoft.com/office/drawing/2014/main" id="{5BC01027-3D83-465D-91DE-C68D96D1E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412875"/>
            <a:ext cx="8569325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Ad-hoc </a:t>
            </a: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поиск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Найти релевантный документ в ответ на произвольный запрос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Фильтрация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Отобрать нужные пользователю документы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Классификация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Проставить рубрики документам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Ответы на вопрос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Дать ответ на заданный вопрос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000" dirty="0">
                <a:solidFill>
                  <a:srgbClr val="000000"/>
                </a:solidFill>
              </a:rPr>
              <a:t>Визуализация выдаваемой информации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0000"/>
                </a:solidFill>
              </a:rPr>
              <a:t>Аннотации (рефераты) и др.</a:t>
            </a:r>
            <a:endParaRPr lang="en-US" altLang="ru-RU" sz="2000" dirty="0">
              <a:solidFill>
                <a:srgbClr val="000000"/>
              </a:solidFill>
            </a:endParaRPr>
          </a:p>
        </p:txBody>
      </p:sp>
      <p:pic>
        <p:nvPicPr>
          <p:cNvPr id="2" name="slide11">
            <a:hlinkClick r:id="" action="ppaction://media"/>
            <a:extLst>
              <a:ext uri="{FF2B5EF4-FFF2-40B4-BE49-F238E27FC236}">
                <a16:creationId xmlns:a16="http://schemas.microsoft.com/office/drawing/2014/main" id="{4666C158-CE2A-41A0-9AFC-2EAC8D9B8F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FF33AD53-98D1-485B-87D1-FF6C3CDD2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0825" y="115888"/>
            <a:ext cx="8642350" cy="130333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Измерения информационного поиска</a:t>
            </a:r>
            <a:endParaRPr lang="en-US" altLang="ru-RU" sz="3200"/>
          </a:p>
        </p:txBody>
      </p:sp>
      <p:graphicFrame>
        <p:nvGraphicFramePr>
          <p:cNvPr id="13343" name="Group 31">
            <a:extLst>
              <a:ext uri="{FF2B5EF4-FFF2-40B4-BE49-F238E27FC236}">
                <a16:creationId xmlns:a16="http://schemas.microsoft.com/office/drawing/2014/main" id="{3BA3B0D5-6F2D-41F7-8B0E-E2D89CB2E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044946"/>
              </p:ext>
            </p:extLst>
          </p:nvPr>
        </p:nvGraphicFramePr>
        <p:xfrm>
          <a:off x="755650" y="1628775"/>
          <a:ext cx="7777163" cy="5442216"/>
        </p:xfrm>
        <a:graphic>
          <a:graphicData uri="http://schemas.openxmlformats.org/drawingml/2006/table">
            <a:tbl>
              <a:tblPr/>
              <a:tblGrid>
                <a:gridCol w="2592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2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2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91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Содержание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Приложения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Задачи</a:t>
                      </a:r>
                      <a:endParaRPr kumimoji="0" 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0762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Текста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Веб-поиск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Поиск по запросу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91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Картинки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Предметно-ориент.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поиск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Фильтрация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12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Видео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Корпоративный поиск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Классификация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832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Сканы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Десктопный поиск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Ответы на вопросы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91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Аудио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Поиск на форумах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Автоматическое аннотирование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14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Музыка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Поиск патентов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91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723900" algn="l"/>
                          <a:tab pos="1447800" algn="l"/>
                          <a:tab pos="2171700" algn="l"/>
                          <a:tab pos="2895600" algn="l"/>
                          <a:tab pos="3619500" algn="l"/>
                          <a:tab pos="4343400" algn="l"/>
                          <a:tab pos="5067300" algn="l"/>
                          <a:tab pos="5791200" algn="l"/>
                          <a:tab pos="6515100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5" marB="4572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" name="slide12">
            <a:hlinkClick r:id="" action="ppaction://media"/>
            <a:extLst>
              <a:ext uri="{FF2B5EF4-FFF2-40B4-BE49-F238E27FC236}">
                <a16:creationId xmlns:a16="http://schemas.microsoft.com/office/drawing/2014/main" id="{B1A6371B-7FDF-486F-8524-73B23594AC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C9BBE28F-2146-4742-86C8-2FB4D55C60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152525"/>
          </a:xfrm>
        </p:spPr>
        <p:txBody>
          <a:bodyPr/>
          <a:lstStyle/>
          <a:p>
            <a:pPr eaLnBrk="1" hangingPunct="1"/>
            <a:r>
              <a:rPr lang="ru-RU" altLang="ru-RU" sz="3200"/>
              <a:t>Важные понятия</a:t>
            </a:r>
            <a:br>
              <a:rPr lang="ru-RU" altLang="ru-RU" sz="3200"/>
            </a:br>
            <a:r>
              <a:rPr lang="ru-RU" altLang="ru-RU" sz="3200"/>
              <a:t> в информационном поиске 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BB84BEAD-5E85-438D-8C81-B1F458905C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defTabSz="457200" eaLnBrk="1" hangingPunct="1"/>
            <a:r>
              <a:rPr lang="en-US" altLang="ru-RU"/>
              <a:t>Relevance</a:t>
            </a:r>
            <a:r>
              <a:rPr lang="ru-RU" altLang="ru-RU"/>
              <a:t> – релевантность</a:t>
            </a:r>
          </a:p>
          <a:p>
            <a:pPr marL="0" indent="0" defTabSz="457200" eaLnBrk="1" hangingPunct="1"/>
            <a:endParaRPr lang="en-US" altLang="ru-RU"/>
          </a:p>
          <a:p>
            <a:pPr marL="0" indent="0" defTabSz="457200" eaLnBrk="1" hangingPunct="1"/>
            <a:r>
              <a:rPr lang="en-US" altLang="ru-RU"/>
              <a:t>Evaluation</a:t>
            </a:r>
            <a:r>
              <a:rPr lang="ru-RU" altLang="ru-RU"/>
              <a:t>	- оценка качества</a:t>
            </a:r>
          </a:p>
          <a:p>
            <a:pPr marL="0" indent="0" defTabSz="457200" eaLnBrk="1" hangingPunct="1"/>
            <a:endParaRPr lang="en-US" altLang="ru-RU"/>
          </a:p>
          <a:p>
            <a:pPr marL="0" indent="0" defTabSz="457200" eaLnBrk="1" hangingPunct="1">
              <a:spcBef>
                <a:spcPts val="638"/>
              </a:spcBef>
            </a:pPr>
            <a:r>
              <a:rPr lang="en-US" altLang="ru-RU"/>
              <a:t>Users and Information Needs</a:t>
            </a:r>
            <a:r>
              <a:rPr lang="ru-RU" altLang="ru-RU"/>
              <a:t> – потребность пользователя, информационная потребность</a:t>
            </a:r>
          </a:p>
          <a:p>
            <a:pPr marL="0" indent="0" defTabSz="457200" eaLnBrk="1" hangingPunct="1">
              <a:spcBef>
                <a:spcPts val="638"/>
              </a:spcBef>
            </a:pPr>
            <a:endParaRPr lang="ru-RU" altLang="ru-RU" b="1"/>
          </a:p>
        </p:txBody>
      </p:sp>
      <p:pic>
        <p:nvPicPr>
          <p:cNvPr id="2" name="slide13">
            <a:hlinkClick r:id="" action="ppaction://media"/>
            <a:extLst>
              <a:ext uri="{FF2B5EF4-FFF2-40B4-BE49-F238E27FC236}">
                <a16:creationId xmlns:a16="http://schemas.microsoft.com/office/drawing/2014/main" id="{D6381EE7-6F84-4302-8A18-7ABF76EE37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3107659C-5071-4CE3-89C9-C64E1412E9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633412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Релевантность</a:t>
            </a:r>
            <a:endParaRPr lang="en-US" altLang="ru-RU" sz="3600"/>
          </a:p>
        </p:txBody>
      </p:sp>
      <p:sp>
        <p:nvSpPr>
          <p:cNvPr id="26627" name="Text Box 3">
            <a:extLst>
              <a:ext uri="{FF2B5EF4-FFF2-40B4-BE49-F238E27FC236}">
                <a16:creationId xmlns:a16="http://schemas.microsoft.com/office/drawing/2014/main" id="{D6B84672-F4BC-4187-8D14-1FEAE532E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052513"/>
            <a:ext cx="8424863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29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u="sng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Что это?</a:t>
            </a:r>
            <a:endParaRPr lang="en-US" altLang="ru-RU" u="sng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Простое 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 упрощающее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определение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Релевантный документ содержит информацию, которую искал пользователь, когда задавал запрос поисковой машине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На релевантность оказывают влияние много различных факторов: задача, контекст, опыт пользователя, новизна, стиль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Тематическая релевантность</a:t>
            </a:r>
            <a:r>
              <a:rPr lang="en-US" altLang="ru-RU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отражение заданной темы)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vs. 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пользовательская релевантность</a:t>
            </a:r>
            <a:r>
              <a:rPr lang="en-US" altLang="ru-RU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все остальные факторы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slide14">
            <a:hlinkClick r:id="" action="ppaction://media"/>
            <a:extLst>
              <a:ext uri="{FF2B5EF4-FFF2-40B4-BE49-F238E27FC236}">
                <a16:creationId xmlns:a16="http://schemas.microsoft.com/office/drawing/2014/main" id="{887E24E7-D9E3-4769-80C6-4EBAE3EE72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CA57A136-47EF-46D4-820E-47FBD55107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31188" cy="647700"/>
          </a:xfrm>
          <a:noFill/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Релевантность и модели поиска</a:t>
            </a:r>
            <a:endParaRPr lang="en-US" altLang="ru-RU" sz="3600"/>
          </a:p>
        </p:txBody>
      </p:sp>
      <p:sp>
        <p:nvSpPr>
          <p:cNvPr id="28675" name="Text Box 3">
            <a:extLst>
              <a:ext uri="{FF2B5EF4-FFF2-40B4-BE49-F238E27FC236}">
                <a16:creationId xmlns:a16="http://schemas.microsoft.com/office/drawing/2014/main" id="{C7C32BD7-0DC5-4C2D-843D-936DBFD88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52338"/>
            <a:ext cx="843597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29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1413" indent="-2270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Модели поиска отражают «взгляд» на релевантность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Ранжирующие алгоритмы, используемые в поисковых машинах базируются на моделях поиска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Большинство моделей описывают статистические свойства текстов (а не лингвистические)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Простые признаки текстов такие, как слова в отличие от синтаксического разбора и учета предложений</a:t>
            </a:r>
          </a:p>
          <a:p>
            <a:pPr lvl="2" eaLnBrk="1" hangingPunct="1">
              <a:spcBef>
                <a:spcPts val="488"/>
              </a:spcBef>
              <a:buClr>
                <a:srgbClr val="000000"/>
              </a:buClr>
              <a:buSzPct val="7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Лингвистические признаки могут быть частью статистической модели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15">
            <a:hlinkClick r:id="" action="ppaction://media"/>
            <a:extLst>
              <a:ext uri="{FF2B5EF4-FFF2-40B4-BE49-F238E27FC236}">
                <a16:creationId xmlns:a16="http://schemas.microsoft.com/office/drawing/2014/main" id="{3D11BDF3-0881-48D0-940E-56ABFDA44B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AAEA6DC0-6EFC-4A8C-9EC9-71ADE6D8AE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91513" cy="1081087"/>
          </a:xfrm>
          <a:noFill/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Оценка качества поиска </a:t>
            </a:r>
            <a:r>
              <a:rPr lang="en-US" altLang="ru-RU" sz="3600"/>
              <a:t>(evaluation</a:t>
            </a:r>
            <a:r>
              <a:rPr lang="en-US" altLang="ru-RU" sz="4000"/>
              <a:t>)</a:t>
            </a:r>
          </a:p>
        </p:txBody>
      </p:sp>
      <p:sp>
        <p:nvSpPr>
          <p:cNvPr id="30723" name="Text Box 3">
            <a:extLst>
              <a:ext uri="{FF2B5EF4-FFF2-40B4-BE49-F238E27FC236}">
                <a16:creationId xmlns:a16="http://schemas.microsoft.com/office/drawing/2014/main" id="{B728D041-6E6F-425B-B7E9-28D18124C1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57338"/>
            <a:ext cx="8496300" cy="48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2900" defTabSz="457200">
              <a:spcBef>
                <a:spcPct val="20000"/>
              </a:spcBef>
              <a:buChar char="•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22250" defTabSz="457200">
              <a:spcBef>
                <a:spcPct val="20000"/>
              </a:spcBef>
              <a:buChar char="–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12788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Экспериментальные процедуры и меры для сравнения результатов работы систем с ожиданиями пользователей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Метода оценки качества поиска сейчас используются во многих областях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Типично используются тестовые коллекции документов, запросов, и оценки релевантности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Полнота и точность – простые примеры оценки качества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16">
            <a:hlinkClick r:id="" action="ppaction://media"/>
            <a:extLst>
              <a:ext uri="{FF2B5EF4-FFF2-40B4-BE49-F238E27FC236}">
                <a16:creationId xmlns:a16="http://schemas.microsoft.com/office/drawing/2014/main" id="{FBA6C871-2FC4-41F8-841F-1AC91E04FA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978F33AE-DB0F-4649-9B14-3371133FC9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31188" cy="1081087"/>
          </a:xfrm>
          <a:noFill/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Пользователи и информационная потребность</a:t>
            </a:r>
            <a:endParaRPr lang="en-US" altLang="ru-RU" sz="3200"/>
          </a:p>
        </p:txBody>
      </p:sp>
      <p:sp>
        <p:nvSpPr>
          <p:cNvPr id="32771" name="Text Box 3">
            <a:extLst>
              <a:ext uri="{FF2B5EF4-FFF2-40B4-BE49-F238E27FC236}">
                <a16:creationId xmlns:a16="http://schemas.microsoft.com/office/drawing/2014/main" id="{06B77508-9907-4924-8DBD-187A601BB9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23702"/>
            <a:ext cx="8723313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29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Оценка качества поиска – является 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“</a:t>
            </a:r>
            <a:r>
              <a:rPr lang="ru-RU" altLang="ru-RU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пользователецентричной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”</a:t>
            </a:r>
            <a:endParaRPr lang="ru-RU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Ключевые слова – это слишком бедное описание действительных информационных потребностей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Взаимодействие и контекст – важны для понимания потребности пользователя</a:t>
            </a:r>
          </a:p>
          <a:p>
            <a:pPr lvl="1" eaLnBrk="1" hangingPunct="1">
              <a:spcBef>
                <a:spcPts val="300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Методы уточнения запроса: расширение запроса, предложение запроса,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altLang="ru-RU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relevance feedback 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17">
            <a:hlinkClick r:id="" action="ppaction://media"/>
            <a:extLst>
              <a:ext uri="{FF2B5EF4-FFF2-40B4-BE49-F238E27FC236}">
                <a16:creationId xmlns:a16="http://schemas.microsoft.com/office/drawing/2014/main" id="{F52419BD-FAAD-4442-B46A-0B6B789534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43C22E39-D4F7-4979-BDDE-85A96AD6F7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71909"/>
            <a:ext cx="9144000" cy="14128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Информационный поиск: </a:t>
            </a:r>
            <a:br>
              <a:rPr lang="ru-RU" altLang="ru-RU" sz="3200">
                <a:solidFill>
                  <a:schemeClr val="tx1"/>
                </a:solidFill>
              </a:rPr>
            </a:br>
            <a:r>
              <a:rPr lang="ru-RU" altLang="ru-RU" sz="3200">
                <a:solidFill>
                  <a:schemeClr val="tx1"/>
                </a:solidFill>
              </a:rPr>
              <a:t>основные проблемы</a:t>
            </a:r>
            <a:endParaRPr lang="en-US" altLang="ru-RU" sz="3200">
              <a:solidFill>
                <a:schemeClr val="tx1"/>
              </a:solidFill>
            </a:endParaRP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6ED34F54-C96F-4443-92C8-41C736B553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440259"/>
            <a:ext cx="8686800" cy="5445125"/>
          </a:xfrm>
        </p:spPr>
        <p:txBody>
          <a:bodyPr/>
          <a:lstStyle/>
          <a:p>
            <a:pPr eaLnBrk="1" hangingPunct="1">
              <a:spcBef>
                <a:spcPct val="25000"/>
              </a:spcBef>
              <a:buClr>
                <a:schemeClr val="tx1"/>
              </a:buClr>
            </a:pPr>
            <a:r>
              <a:rPr lang="ru-RU" altLang="ru-RU" sz="2800" dirty="0"/>
              <a:t>Построение представления содержания документа</a:t>
            </a:r>
          </a:p>
          <a:p>
            <a:pPr eaLnBrk="1" hangingPunct="1">
              <a:spcBef>
                <a:spcPct val="25000"/>
              </a:spcBef>
              <a:buClr>
                <a:schemeClr val="tx1"/>
              </a:buClr>
            </a:pPr>
            <a:r>
              <a:rPr lang="ru-RU" altLang="ru-RU" sz="2800" dirty="0"/>
              <a:t>Построение описания потребности пользователя</a:t>
            </a:r>
          </a:p>
          <a:p>
            <a:pPr eaLnBrk="1" hangingPunct="1">
              <a:spcBef>
                <a:spcPct val="25000"/>
              </a:spcBef>
              <a:buClr>
                <a:schemeClr val="tx1"/>
              </a:buClr>
            </a:pPr>
            <a:r>
              <a:rPr lang="ru-RU" altLang="ru-RU" sz="2800" dirty="0"/>
              <a:t>Сравнение представления </a:t>
            </a:r>
            <a:br>
              <a:rPr lang="en-US" altLang="ru-RU" sz="2800" dirty="0"/>
            </a:br>
            <a:r>
              <a:rPr lang="ru-RU" altLang="ru-RU" sz="2800" dirty="0"/>
              <a:t>содержания документа и</a:t>
            </a:r>
            <a:r>
              <a:rPr lang="en-US" altLang="ru-RU" sz="2800" dirty="0"/>
              <a:t> </a:t>
            </a:r>
            <a:r>
              <a:rPr lang="ru-RU" altLang="ru-RU" sz="2800" dirty="0"/>
              <a:t>представления потребности пользователя</a:t>
            </a:r>
          </a:p>
          <a:p>
            <a:pPr eaLnBrk="1" hangingPunct="1">
              <a:spcBef>
                <a:spcPct val="25000"/>
              </a:spcBef>
              <a:buClr>
                <a:schemeClr val="tx1"/>
              </a:buClr>
            </a:pPr>
            <a:r>
              <a:rPr lang="ru-RU" altLang="ru-RU" sz="2800" dirty="0"/>
              <a:t>Оценка эффективности </a:t>
            </a:r>
            <a:br>
              <a:rPr lang="en-US" altLang="ru-RU" sz="2800" dirty="0"/>
            </a:br>
            <a:r>
              <a:rPr lang="ru-RU" altLang="ru-RU" sz="2800" dirty="0"/>
              <a:t>информационного поиска</a:t>
            </a:r>
          </a:p>
          <a:p>
            <a:pPr eaLnBrk="1" hangingPunct="1">
              <a:spcBef>
                <a:spcPct val="25000"/>
              </a:spcBef>
              <a:buClr>
                <a:schemeClr val="tx1"/>
              </a:buClr>
            </a:pPr>
            <a:endParaRPr lang="ru-RU" altLang="ru-RU" sz="2800" dirty="0"/>
          </a:p>
        </p:txBody>
      </p:sp>
      <p:pic>
        <p:nvPicPr>
          <p:cNvPr id="2" name="slide18">
            <a:hlinkClick r:id="" action="ppaction://media"/>
            <a:extLst>
              <a:ext uri="{FF2B5EF4-FFF2-40B4-BE49-F238E27FC236}">
                <a16:creationId xmlns:a16="http://schemas.microsoft.com/office/drawing/2014/main" id="{2796EE65-C24C-4012-8A08-7EB9270B48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>
            <a:extLst>
              <a:ext uri="{FF2B5EF4-FFF2-40B4-BE49-F238E27FC236}">
                <a16:creationId xmlns:a16="http://schemas.microsoft.com/office/drawing/2014/main" id="{E38DCF0C-FE7F-4A64-922F-2AFAEB27CB3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Конкретные приложения</a:t>
            </a:r>
          </a:p>
        </p:txBody>
      </p:sp>
      <p:sp>
        <p:nvSpPr>
          <p:cNvPr id="35843" name="Rectangle 5">
            <a:extLst>
              <a:ext uri="{FF2B5EF4-FFF2-40B4-BE49-F238E27FC236}">
                <a16:creationId xmlns:a16="http://schemas.microsoft.com/office/drawing/2014/main" id="{A38B1F0A-3736-47EC-A3EB-43F2BDF2EE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slide19">
            <a:hlinkClick r:id="" action="ppaction://media"/>
            <a:extLst>
              <a:ext uri="{FF2B5EF4-FFF2-40B4-BE49-F238E27FC236}">
                <a16:creationId xmlns:a16="http://schemas.microsoft.com/office/drawing/2014/main" id="{F6680B3D-1689-4769-A2AA-5C7DAC3267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:a16="http://schemas.microsoft.com/office/drawing/2014/main" id="{8B2F066D-D101-4C48-96D5-A8B632B861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>
                <a:solidFill>
                  <a:schemeClr val="tx1"/>
                </a:solidFill>
              </a:rPr>
              <a:t>Большие текстовые данные</a:t>
            </a:r>
          </a:p>
        </p:txBody>
      </p:sp>
      <p:sp>
        <p:nvSpPr>
          <p:cNvPr id="4099" name="Объект 2">
            <a:extLst>
              <a:ext uri="{FF2B5EF4-FFF2-40B4-BE49-F238E27FC236}">
                <a16:creationId xmlns:a16="http://schemas.microsoft.com/office/drawing/2014/main" id="{7AED0B43-6F73-40DA-BF4D-B29B1CF235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r>
              <a:rPr lang="ru-RU" altLang="ru-RU" sz="2800" dirty="0"/>
              <a:t>Большие объемы электронной текстовой информации</a:t>
            </a:r>
          </a:p>
          <a:p>
            <a:pPr lvl="1"/>
            <a:r>
              <a:rPr lang="ru-RU" altLang="ru-RU" sz="2400" dirty="0"/>
              <a:t>Особенность – неструктурированные данные</a:t>
            </a:r>
          </a:p>
          <a:p>
            <a:pPr lvl="1"/>
            <a:r>
              <a:rPr lang="ru-RU" altLang="ru-RU" sz="2400" dirty="0"/>
              <a:t>Требуются специализированные методы</a:t>
            </a:r>
          </a:p>
          <a:p>
            <a:pPr lvl="1"/>
            <a:endParaRPr lang="ru-RU" altLang="ru-RU" dirty="0"/>
          </a:p>
          <a:p>
            <a:r>
              <a:rPr lang="ru-RU" altLang="ru-RU" sz="2800" dirty="0"/>
              <a:t>Важнейшие задачи</a:t>
            </a:r>
          </a:p>
          <a:p>
            <a:pPr lvl="1"/>
            <a:r>
              <a:rPr lang="ru-RU" altLang="ru-RU" sz="2400" dirty="0"/>
              <a:t>Поиск информации: Интернет-поиск</a:t>
            </a:r>
          </a:p>
          <a:p>
            <a:pPr lvl="1"/>
            <a:r>
              <a:rPr lang="ru-RU" altLang="ru-RU" sz="2400" dirty="0"/>
              <a:t>Текстовая аналитика: системы принятия решений</a:t>
            </a:r>
          </a:p>
        </p:txBody>
      </p:sp>
      <p:pic>
        <p:nvPicPr>
          <p:cNvPr id="3" name="slide2">
            <a:hlinkClick r:id="" action="ppaction://media"/>
            <a:extLst>
              <a:ext uri="{FF2B5EF4-FFF2-40B4-BE49-F238E27FC236}">
                <a16:creationId xmlns:a16="http://schemas.microsoft.com/office/drawing/2014/main" id="{55C60BF3-D612-4CF5-A41D-093D3C4445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>
            <a:extLst>
              <a:ext uri="{FF2B5EF4-FFF2-40B4-BE49-F238E27FC236}">
                <a16:creationId xmlns:a16="http://schemas.microsoft.com/office/drawing/2014/main" id="{20B4E8CC-4C57-4F20-99EF-E549A6B230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200"/>
              <a:t>Интернет-поиск</a:t>
            </a:r>
          </a:p>
        </p:txBody>
      </p:sp>
      <p:pic>
        <p:nvPicPr>
          <p:cNvPr id="36867" name="Picture 5">
            <a:extLst>
              <a:ext uri="{FF2B5EF4-FFF2-40B4-BE49-F238E27FC236}">
                <a16:creationId xmlns:a16="http://schemas.microsoft.com/office/drawing/2014/main" id="{25CF5E9B-536D-4674-9027-991D515C5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1075"/>
            <a:ext cx="8713787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20">
            <a:hlinkClick r:id="" action="ppaction://media"/>
            <a:extLst>
              <a:ext uri="{FF2B5EF4-FFF2-40B4-BE49-F238E27FC236}">
                <a16:creationId xmlns:a16="http://schemas.microsoft.com/office/drawing/2014/main" id="{B04378C8-4A75-4C22-B188-4F62F06AA4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7944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BA7651C8-5561-4BCA-92E6-8DABBA0DB4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Подзадачи информационного поиска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CFFF2A94-3377-4ADE-87A4-4C4F518FD6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sz="2800" dirty="0"/>
              <a:t>Исправление опечаток в запросе</a:t>
            </a:r>
          </a:p>
          <a:p>
            <a:pPr eaLnBrk="1" hangingPunct="1"/>
            <a:r>
              <a:rPr lang="ru-RU" altLang="ru-RU" sz="2800" dirty="0"/>
              <a:t>Расширение запроса</a:t>
            </a:r>
          </a:p>
          <a:p>
            <a:pPr eaLnBrk="1" hangingPunct="1"/>
            <a:r>
              <a:rPr lang="ru-RU" altLang="ru-RU" sz="2800" dirty="0"/>
              <a:t>Диверсификация выдачи поисковой системы</a:t>
            </a:r>
          </a:p>
          <a:p>
            <a:pPr eaLnBrk="1" hangingPunct="1"/>
            <a:r>
              <a:rPr lang="ru-RU" altLang="ru-RU" sz="2800" dirty="0"/>
              <a:t>Гипертекст и ссылки</a:t>
            </a:r>
          </a:p>
          <a:p>
            <a:pPr eaLnBrk="1" hangingPunct="1"/>
            <a:r>
              <a:rPr lang="ru-RU" altLang="ru-RU" sz="2800" dirty="0" err="1"/>
              <a:t>Логи</a:t>
            </a:r>
            <a:r>
              <a:rPr lang="ru-RU" altLang="ru-RU" sz="2800" dirty="0"/>
              <a:t> запросов</a:t>
            </a:r>
          </a:p>
          <a:p>
            <a:pPr eaLnBrk="1" hangingPunct="1"/>
            <a:r>
              <a:rPr lang="ru-RU" altLang="ru-RU" sz="2800" dirty="0"/>
              <a:t>Клики</a:t>
            </a:r>
          </a:p>
          <a:p>
            <a:pPr eaLnBrk="1" hangingPunct="1"/>
            <a:r>
              <a:rPr lang="ru-RU" altLang="ru-RU" sz="2800" dirty="0"/>
              <a:t>Определение дубликатов</a:t>
            </a:r>
          </a:p>
          <a:p>
            <a:pPr eaLnBrk="1" hangingPunct="1"/>
            <a:r>
              <a:rPr lang="ru-RU" altLang="ru-RU" sz="2800" dirty="0"/>
              <a:t>Поисковый спам и др.</a:t>
            </a:r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</p:txBody>
      </p:sp>
      <p:pic>
        <p:nvPicPr>
          <p:cNvPr id="2" name="slide21">
            <a:hlinkClick r:id="" action="ppaction://media"/>
            <a:extLst>
              <a:ext uri="{FF2B5EF4-FFF2-40B4-BE49-F238E27FC236}">
                <a16:creationId xmlns:a16="http://schemas.microsoft.com/office/drawing/2014/main" id="{11CC02BD-94C9-4CE2-B94D-C72213AAEF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37FA456A-F7F2-4481-A53F-4A98B4FDC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147050" cy="981075"/>
          </a:xfrm>
        </p:spPr>
        <p:txBody>
          <a:bodyPr/>
          <a:lstStyle/>
          <a:p>
            <a:pPr eaLnBrk="1" hangingPunct="1"/>
            <a:r>
              <a:rPr lang="ru-RU" altLang="ru-RU" sz="3200"/>
              <a:t>Диверсификация выдачи </a:t>
            </a:r>
            <a:br>
              <a:rPr lang="ru-RU" altLang="ru-RU" sz="3200"/>
            </a:br>
            <a:r>
              <a:rPr lang="ru-RU" altLang="ru-RU" sz="3200"/>
              <a:t>поисковой системы</a:t>
            </a:r>
          </a:p>
        </p:txBody>
      </p:sp>
      <p:pic>
        <p:nvPicPr>
          <p:cNvPr id="38915" name="Picture 3">
            <a:extLst>
              <a:ext uri="{FF2B5EF4-FFF2-40B4-BE49-F238E27FC236}">
                <a16:creationId xmlns:a16="http://schemas.microsoft.com/office/drawing/2014/main" id="{9149CC8C-FF82-47C8-9212-385594FAA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25538"/>
            <a:ext cx="8280400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22">
            <a:hlinkClick r:id="" action="ppaction://media"/>
            <a:extLst>
              <a:ext uri="{FF2B5EF4-FFF2-40B4-BE49-F238E27FC236}">
                <a16:creationId xmlns:a16="http://schemas.microsoft.com/office/drawing/2014/main" id="{381006A9-89A9-4313-A1F6-A9DE34FBDA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70497E9-AA7A-4012-91A4-6301D65DA7A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/>
              <a:t>Вертикальный поиск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98617AAA-8B68-425B-BD55-6F302E93BD1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341438"/>
            <a:ext cx="8228012" cy="4783137"/>
          </a:xfrm>
        </p:spPr>
        <p:txBody>
          <a:bodyPr/>
          <a:lstStyle/>
          <a:p>
            <a:pPr eaLnBrk="1" hangingPunct="1">
              <a:spcAft>
                <a:spcPts val="1400"/>
              </a:spcAft>
            </a:pPr>
            <a:r>
              <a:rPr lang="ru-RU" altLang="ru-RU" sz="2400"/>
              <a:t>Вертикальный поиск - тематический поиск в Интернет: книги, недвижимость, новости, карты и др.</a:t>
            </a:r>
          </a:p>
          <a:p>
            <a:pPr eaLnBrk="1" hangingPunct="1">
              <a:spcAft>
                <a:spcPts val="1400"/>
              </a:spcAft>
            </a:pPr>
            <a:r>
              <a:rPr lang="ru-RU" altLang="ru-RU" sz="2400"/>
              <a:t>Современные поисковые системы – включают элементы вертикального поиска: некоторые запросы направляют на соответствующие вертикали</a:t>
            </a:r>
          </a:p>
          <a:p>
            <a:pPr eaLnBrk="1" hangingPunct="1">
              <a:spcAft>
                <a:spcPts val="1400"/>
              </a:spcAft>
            </a:pPr>
            <a:r>
              <a:rPr lang="ru-RU" altLang="ru-RU" sz="2400"/>
              <a:t>Яндекс: поисковые колдунщики</a:t>
            </a:r>
          </a:p>
          <a:p>
            <a:pPr eaLnBrk="1" hangingPunct="1">
              <a:spcAft>
                <a:spcPts val="1400"/>
              </a:spcAft>
            </a:pPr>
            <a:r>
              <a:rPr lang="ru-RU" altLang="ru-RU" sz="2400"/>
              <a:t>Вертикали Яндекса: погода, конвертер валют, википедия, новости, маркет, картинки, видео, музыка, вакансии  и др.</a:t>
            </a:r>
          </a:p>
          <a:p>
            <a:pPr eaLnBrk="1" hangingPunct="1">
              <a:spcAft>
                <a:spcPts val="1400"/>
              </a:spcAft>
            </a:pPr>
            <a:r>
              <a:rPr lang="ru-RU" altLang="ru-RU" sz="2400"/>
              <a:t>http://help.yandex.ru/search/?id=1111313</a:t>
            </a:r>
          </a:p>
        </p:txBody>
      </p:sp>
      <p:pic>
        <p:nvPicPr>
          <p:cNvPr id="2" name="slide23">
            <a:hlinkClick r:id="" action="ppaction://media"/>
            <a:extLst>
              <a:ext uri="{FF2B5EF4-FFF2-40B4-BE49-F238E27FC236}">
                <a16:creationId xmlns:a16="http://schemas.microsoft.com/office/drawing/2014/main" id="{F17B4A19-4BF3-4300-BC48-1377A6447B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9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>
            <a:extLst>
              <a:ext uri="{FF2B5EF4-FFF2-40B4-BE49-F238E27FC236}">
                <a16:creationId xmlns:a16="http://schemas.microsoft.com/office/drawing/2014/main" id="{C9D77DED-020F-473B-86FA-6471AC034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25834"/>
            <a:ext cx="8413750" cy="655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>
            <a:extLst>
              <a:ext uri="{FF2B5EF4-FFF2-40B4-BE49-F238E27FC236}">
                <a16:creationId xmlns:a16="http://schemas.microsoft.com/office/drawing/2014/main" id="{7205FCDD-9BB9-4885-9DB0-B0839A57F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-133350"/>
            <a:ext cx="5545137" cy="11525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>
              <a:lnSpc>
                <a:spcPct val="124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altLang="ru-RU" sz="2800">
                <a:cs typeface="Arial" panose="020B0604020202020204" pitchFamily="34" charset="0"/>
              </a:rPr>
              <a:t>Вертикальный поиск по новостям</a:t>
            </a:r>
          </a:p>
        </p:txBody>
      </p:sp>
      <p:pic>
        <p:nvPicPr>
          <p:cNvPr id="2" name="slide24">
            <a:hlinkClick r:id="" action="ppaction://media"/>
            <a:extLst>
              <a:ext uri="{FF2B5EF4-FFF2-40B4-BE49-F238E27FC236}">
                <a16:creationId xmlns:a16="http://schemas.microsoft.com/office/drawing/2014/main" id="{BF36B22E-F711-4645-B49B-025C252B60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E167405-302C-45D6-90D2-BAF57FC800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Расширение запросов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28B63BF0-2314-4DDC-A43F-A6B9944AD9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/>
            <a:r>
              <a:rPr lang="ru-RU" altLang="ru-RU" dirty="0"/>
              <a:t>Слова запроса могут не совпадать со словами релевантного документа</a:t>
            </a:r>
          </a:p>
          <a:p>
            <a:pPr eaLnBrk="1" hangingPunct="1"/>
            <a:r>
              <a:rPr lang="ru-RU" altLang="ru-RU" dirty="0"/>
              <a:t>Как искать?</a:t>
            </a:r>
          </a:p>
          <a:p>
            <a:pPr lvl="1" eaLnBrk="1" hangingPunct="1"/>
            <a:r>
              <a:rPr lang="ru-RU" altLang="ru-RU" dirty="0"/>
              <a:t>Подсказки</a:t>
            </a:r>
          </a:p>
          <a:p>
            <a:pPr lvl="1" eaLnBrk="1" hangingPunct="1"/>
            <a:r>
              <a:rPr lang="ru-RU" altLang="ru-RU" dirty="0"/>
              <a:t>Расширение запроса, т.е. поиск не только по словам запроса, но и по близким по смыслу к словам запроса</a:t>
            </a:r>
          </a:p>
          <a:p>
            <a:pPr lvl="2" eaLnBrk="1" hangingPunct="1"/>
            <a:r>
              <a:rPr lang="ru-RU" altLang="ru-RU" dirty="0"/>
              <a:t>Тезаурусы – специальные лингвистические ресурсы</a:t>
            </a:r>
          </a:p>
          <a:p>
            <a:pPr lvl="2" eaLnBrk="1" hangingPunct="1"/>
            <a:r>
              <a:rPr lang="ru-RU" altLang="ru-RU" dirty="0"/>
              <a:t>Автоматически полученные взаимосвязи</a:t>
            </a:r>
          </a:p>
          <a:p>
            <a:pPr lvl="1" eaLnBrk="1" hangingPunct="1"/>
            <a:endParaRPr lang="ru-RU" altLang="ru-RU" dirty="0"/>
          </a:p>
        </p:txBody>
      </p:sp>
      <p:pic>
        <p:nvPicPr>
          <p:cNvPr id="2" name="slide25">
            <a:hlinkClick r:id="" action="ppaction://media"/>
            <a:extLst>
              <a:ext uri="{FF2B5EF4-FFF2-40B4-BE49-F238E27FC236}">
                <a16:creationId xmlns:a16="http://schemas.microsoft.com/office/drawing/2014/main" id="{754B04DB-E950-474D-B499-DFA28715C6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>
            <a:extLst>
              <a:ext uri="{FF2B5EF4-FFF2-40B4-BE49-F238E27FC236}">
                <a16:creationId xmlns:a16="http://schemas.microsoft.com/office/drawing/2014/main" id="{43DDAE3D-A1C1-40E6-B01C-B05A582E8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-776214"/>
            <a:ext cx="9432925" cy="802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26">
            <a:hlinkClick r:id="" action="ppaction://media"/>
            <a:extLst>
              <a:ext uri="{FF2B5EF4-FFF2-40B4-BE49-F238E27FC236}">
                <a16:creationId xmlns:a16="http://schemas.microsoft.com/office/drawing/2014/main" id="{61643D33-6EC1-4BFA-B333-B826064577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EE439CBB-6D16-4FD0-BACD-8FBBB0A75F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Исправление опечаток в запросе</a:t>
            </a:r>
          </a:p>
        </p:txBody>
      </p:sp>
      <p:pic>
        <p:nvPicPr>
          <p:cNvPr id="44035" name="Picture 3">
            <a:extLst>
              <a:ext uri="{FF2B5EF4-FFF2-40B4-BE49-F238E27FC236}">
                <a16:creationId xmlns:a16="http://schemas.microsoft.com/office/drawing/2014/main" id="{073F6DFE-2BB4-44B7-BEA6-B0DC6A8CDD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4910"/>
            <a:ext cx="8770938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27">
            <a:hlinkClick r:id="" action="ppaction://media"/>
            <a:extLst>
              <a:ext uri="{FF2B5EF4-FFF2-40B4-BE49-F238E27FC236}">
                <a16:creationId xmlns:a16="http://schemas.microsoft.com/office/drawing/2014/main" id="{C1A30762-BB40-4C75-8D9A-27A31F7A73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ижний колонтитул 6">
            <a:extLst>
              <a:ext uri="{FF2B5EF4-FFF2-40B4-BE49-F238E27FC236}">
                <a16:creationId xmlns:a16="http://schemas.microsoft.com/office/drawing/2014/main" id="{CC841EB0-5723-46BC-A399-FD382264BD67}"/>
              </a:ext>
            </a:extLst>
          </p:cNvPr>
          <p:cNvSpPr txBox="1">
            <a:spLocks noGrp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45059" name="Номер слайда 7">
            <a:extLst>
              <a:ext uri="{FF2B5EF4-FFF2-40B4-BE49-F238E27FC236}">
                <a16:creationId xmlns:a16="http://schemas.microsoft.com/office/drawing/2014/main" id="{2CFB9E46-A038-404D-98CB-38537241B89A}"/>
              </a:ext>
            </a:extLst>
          </p:cNvPr>
          <p:cNvSpPr txBox="1">
            <a:spLocks noGrp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FD85CF1-B266-4FAA-88B2-112A66829EAC}" type="slidenum">
              <a:rPr lang="ru-RU" altLang="en-US" sz="1200">
                <a:latin typeface="Times New Roman" panose="02020603050405020304" pitchFamily="18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ru-RU" altLang="en-US" sz="1200">
              <a:latin typeface="Times New Roman" panose="02020603050405020304" pitchFamily="18" charset="0"/>
            </a:endParaRPr>
          </a:p>
        </p:txBody>
      </p:sp>
      <p:sp>
        <p:nvSpPr>
          <p:cNvPr id="45060" name="Rectangle 2">
            <a:extLst>
              <a:ext uri="{FF2B5EF4-FFF2-40B4-BE49-F238E27FC236}">
                <a16:creationId xmlns:a16="http://schemas.microsoft.com/office/drawing/2014/main" id="{A90ED883-0DC4-4E3D-A169-CC070CACF5D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8229600" cy="1008062"/>
          </a:xfrm>
        </p:spPr>
        <p:txBody>
          <a:bodyPr anchor="t"/>
          <a:lstStyle/>
          <a:p>
            <a:pPr eaLnBrk="1" hangingPunct="1"/>
            <a:r>
              <a:rPr lang="ru-RU" altLang="ru-RU" sz="3200"/>
              <a:t>Вопросно-ответный поиск</a:t>
            </a:r>
            <a:r>
              <a:rPr lang="en-US" altLang="ru-RU" sz="2500"/>
              <a:t> </a:t>
            </a:r>
            <a:endParaRPr lang="ru-RU" altLang="ru-RU" sz="2500"/>
          </a:p>
        </p:txBody>
      </p:sp>
      <p:sp>
        <p:nvSpPr>
          <p:cNvPr id="45061" name="Rectangle 3">
            <a:extLst>
              <a:ext uri="{FF2B5EF4-FFF2-40B4-BE49-F238E27FC236}">
                <a16:creationId xmlns:a16="http://schemas.microsoft.com/office/drawing/2014/main" id="{100D2244-5127-4249-927D-8B2308ABCABD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84213" y="981075"/>
            <a:ext cx="7920037" cy="51847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dirty="0"/>
              <a:t>Ответы на вопросы – </a:t>
            </a:r>
            <a:br>
              <a:rPr lang="ru-RU" altLang="ru-RU" sz="2400" dirty="0"/>
            </a:br>
            <a:r>
              <a:rPr lang="ru-RU" altLang="ru-RU" sz="2400" dirty="0"/>
              <a:t>сравнительно новая задача, актуальная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dirty="0"/>
              <a:t>           (но и забытое старое направление, 70 гг.) </a:t>
            </a:r>
          </a:p>
          <a:p>
            <a:pPr eaLnBrk="1" hangingPunct="1"/>
            <a:r>
              <a:rPr lang="ru-RU" altLang="ru-RU" sz="2400" dirty="0"/>
              <a:t>Нужен не документ или </a:t>
            </a:r>
            <a:r>
              <a:rPr lang="ru-RU" altLang="ru-RU" sz="2400" dirty="0" err="1"/>
              <a:t>сниппет</a:t>
            </a:r>
            <a:r>
              <a:rPr lang="ru-RU" altLang="ru-RU" sz="2400" dirty="0"/>
              <a:t>, </a:t>
            </a:r>
            <a:br>
              <a:rPr lang="ru-RU" altLang="ru-RU" sz="2400" dirty="0"/>
            </a:br>
            <a:r>
              <a:rPr lang="ru-RU" altLang="ru-RU" sz="2400" dirty="0"/>
              <a:t>а ответ на конкретный вопрос , </a:t>
            </a:r>
            <a:br>
              <a:rPr lang="ru-RU" altLang="ru-RU" sz="2400" dirty="0"/>
            </a:br>
            <a:r>
              <a:rPr lang="ru-RU" altLang="ru-RU" sz="2400" dirty="0"/>
              <a:t>         например:      </a:t>
            </a:r>
            <a:r>
              <a:rPr lang="ru-RU" altLang="ru-RU" sz="2400" i="1" dirty="0">
                <a:solidFill>
                  <a:schemeClr val="accent2"/>
                </a:solidFill>
              </a:rPr>
              <a:t>Кто придумал вилку?</a:t>
            </a:r>
          </a:p>
          <a:p>
            <a:pPr eaLnBrk="1" hangingPunct="1"/>
            <a:r>
              <a:rPr lang="ru-RU" altLang="ru-RU" sz="2400" dirty="0"/>
              <a:t>Примерная стратегия построения ответа: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dirty="0"/>
              <a:t>   - определение типа вопроса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dirty="0"/>
              <a:t>   - построение запроса к интернет-поисковику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dirty="0"/>
              <a:t>   - извлечение из найденных документов нужной информации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sz="2400" dirty="0"/>
              <a:t>   - построение фразы ответа</a:t>
            </a:r>
          </a:p>
        </p:txBody>
      </p:sp>
      <p:pic>
        <p:nvPicPr>
          <p:cNvPr id="2" name="slide28">
            <a:hlinkClick r:id="" action="ppaction://media"/>
            <a:extLst>
              <a:ext uri="{FF2B5EF4-FFF2-40B4-BE49-F238E27FC236}">
                <a16:creationId xmlns:a16="http://schemas.microsoft.com/office/drawing/2014/main" id="{B495AEBE-0769-4A33-80E7-1063D2BBB5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>
            <a:extLst>
              <a:ext uri="{FF2B5EF4-FFF2-40B4-BE49-F238E27FC236}">
                <a16:creationId xmlns:a16="http://schemas.microsoft.com/office/drawing/2014/main" id="{91CAA4B1-BCE5-4D6D-BC6A-C700A5861F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46083" name="Picture 6">
            <a:extLst>
              <a:ext uri="{FF2B5EF4-FFF2-40B4-BE49-F238E27FC236}">
                <a16:creationId xmlns:a16="http://schemas.microsoft.com/office/drawing/2014/main" id="{611E20B5-B5B5-493F-8CCF-B8CF72A47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4384"/>
            <a:ext cx="8485187" cy="673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29">
            <a:hlinkClick r:id="" action="ppaction://media"/>
            <a:extLst>
              <a:ext uri="{FF2B5EF4-FFF2-40B4-BE49-F238E27FC236}">
                <a16:creationId xmlns:a16="http://schemas.microsoft.com/office/drawing/2014/main" id="{B6CC23FF-3CD5-4D98-A249-80BF28E6A0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B08FA0D-4EA0-45D1-811E-9EAED48B44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18488" cy="1557338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 dirty="0"/>
              <a:t>Поиск информации и информационный поиск </a:t>
            </a:r>
            <a:br>
              <a:rPr lang="ru-RU" altLang="ru-RU" sz="3200" dirty="0"/>
            </a:br>
            <a:r>
              <a:rPr lang="ru-RU" altLang="ru-RU" sz="3200" dirty="0"/>
              <a:t>(</a:t>
            </a:r>
            <a:r>
              <a:rPr lang="en-US" altLang="ru-RU" sz="3200" dirty="0"/>
              <a:t>Information Retrieval</a:t>
            </a:r>
            <a:r>
              <a:rPr lang="ru-RU" altLang="ru-RU" sz="3200" dirty="0"/>
              <a:t>)</a:t>
            </a:r>
            <a:endParaRPr lang="en-US" altLang="ru-RU" sz="3200" dirty="0"/>
          </a:p>
        </p:txBody>
      </p:sp>
      <p:sp>
        <p:nvSpPr>
          <p:cNvPr id="5123" name="Text Box 3">
            <a:extLst>
              <a:ext uri="{FF2B5EF4-FFF2-40B4-BE49-F238E27FC236}">
                <a16:creationId xmlns:a16="http://schemas.microsoft.com/office/drawing/2014/main" id="{C9B44BD9-17BC-4AF3-A5A4-0C081137E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00213"/>
            <a:ext cx="8291513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Поиск информации в Интернет – это повседневная деятельность многих людей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Поиск информации и общение – это наиболее популярные виды использования компьютеров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Приложения, использующие поиск информации, - везде вокруг нас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Сфера науки, которая исследует методы поиска информации, называется </a:t>
            </a:r>
            <a:r>
              <a:rPr lang="ru-RU" altLang="ru-RU" sz="2800" u="sng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информационный поиск</a:t>
            </a: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altLang="ru-RU" sz="28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information retrieval (IR)</a:t>
            </a:r>
            <a:r>
              <a:rPr lang="ru-RU" altLang="ru-RU" sz="28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altLang="ru-RU" sz="2800" i="1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9CBFD51-0F0A-4158-B220-35AB90E24C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5">
            <a:extLst>
              <a:ext uri="{FF2B5EF4-FFF2-40B4-BE49-F238E27FC236}">
                <a16:creationId xmlns:a16="http://schemas.microsoft.com/office/drawing/2014/main" id="{4D8B269A-BDEF-40C3-A519-1A5411D72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34751"/>
            <a:ext cx="9145588" cy="677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30">
            <a:hlinkClick r:id="" action="ppaction://media"/>
            <a:extLst>
              <a:ext uri="{FF2B5EF4-FFF2-40B4-BE49-F238E27FC236}">
                <a16:creationId xmlns:a16="http://schemas.microsoft.com/office/drawing/2014/main" id="{700BE6C6-5144-4A49-9CD0-43FBAB9E04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2">
            <a:extLst>
              <a:ext uri="{FF2B5EF4-FFF2-40B4-BE49-F238E27FC236}">
                <a16:creationId xmlns:a16="http://schemas.microsoft.com/office/drawing/2014/main" id="{F4801225-D038-4C23-B4CC-6CEFC03503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936625"/>
          </a:xfrm>
        </p:spPr>
        <p:txBody>
          <a:bodyPr/>
          <a:lstStyle/>
          <a:p>
            <a:r>
              <a:rPr lang="ru-RU" altLang="ru-RU" sz="3200">
                <a:solidFill>
                  <a:schemeClr val="tx1"/>
                </a:solidFill>
              </a:rPr>
              <a:t>Настоящее время: вопросно-ответные системы и диалоговые системы</a:t>
            </a:r>
          </a:p>
        </p:txBody>
      </p:sp>
      <p:sp>
        <p:nvSpPr>
          <p:cNvPr id="48131" name="Содержимое 3">
            <a:extLst>
              <a:ext uri="{FF2B5EF4-FFF2-40B4-BE49-F238E27FC236}">
                <a16:creationId xmlns:a16="http://schemas.microsoft.com/office/drawing/2014/main" id="{817A47CF-4675-4A76-B338-23929327583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196975"/>
            <a:ext cx="8435975" cy="5545138"/>
          </a:xfrm>
        </p:spPr>
        <p:txBody>
          <a:bodyPr/>
          <a:lstStyle/>
          <a:p>
            <a:r>
              <a:rPr lang="ru-RU" altLang="ru-RU" sz="2800"/>
              <a:t>Диалоговые системы</a:t>
            </a:r>
          </a:p>
          <a:p>
            <a:pPr lvl="1"/>
            <a:r>
              <a:rPr lang="ru-RU" altLang="ru-RU" sz="2400"/>
              <a:t>Вопросно-ответная система, которая «помнит» прошлое</a:t>
            </a:r>
          </a:p>
          <a:p>
            <a:pPr lvl="1"/>
            <a:r>
              <a:rPr lang="ru-RU" altLang="ru-RU" sz="2400"/>
              <a:t>Разрабатываются много лет, но сейчас новые возможности: много данных, роль чатов (письменных коротких сообщений) возросла, рост</a:t>
            </a:r>
          </a:p>
          <a:p>
            <a:r>
              <a:rPr lang="ru-RU" altLang="ru-RU" sz="2800"/>
              <a:t>Ответы на вопросы пользователя в колл-центрах</a:t>
            </a:r>
          </a:p>
          <a:p>
            <a:pPr lvl="2"/>
            <a:r>
              <a:rPr lang="ru-RU" altLang="ru-RU" sz="2000"/>
              <a:t>Включает поиск  в существующих вопросах-ответах</a:t>
            </a:r>
          </a:p>
          <a:p>
            <a:r>
              <a:rPr lang="ru-RU" altLang="ru-RU" sz="2800"/>
              <a:t>Чат-боты</a:t>
            </a:r>
          </a:p>
          <a:p>
            <a:pPr lvl="2"/>
            <a:r>
              <a:rPr lang="ru-RU" altLang="ru-RU" sz="2000"/>
              <a:t>поддерживают беседу на разные темы</a:t>
            </a:r>
          </a:p>
          <a:p>
            <a:pPr lvl="2"/>
            <a:r>
              <a:rPr lang="ru-RU" altLang="ru-RU" sz="2000"/>
              <a:t>Часть должны находить ответы среди имеющихся, т.е. </a:t>
            </a:r>
            <a:r>
              <a:rPr lang="ru-RU" altLang="ru-RU" sz="2000" b="1"/>
              <a:t>применять информационный поиск</a:t>
            </a:r>
          </a:p>
          <a:p>
            <a:pPr lvl="1"/>
            <a:endParaRPr lang="ru-RU" altLang="ru-RU"/>
          </a:p>
        </p:txBody>
      </p:sp>
      <p:pic>
        <p:nvPicPr>
          <p:cNvPr id="2" name="slide31">
            <a:hlinkClick r:id="" action="ppaction://media"/>
            <a:extLst>
              <a:ext uri="{FF2B5EF4-FFF2-40B4-BE49-F238E27FC236}">
                <a16:creationId xmlns:a16="http://schemas.microsoft.com/office/drawing/2014/main" id="{7E054132-B3E0-49BE-AD64-BA21051E51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>
            <a:extLst>
              <a:ext uri="{FF2B5EF4-FFF2-40B4-BE49-F238E27FC236}">
                <a16:creationId xmlns:a16="http://schemas.microsoft.com/office/drawing/2014/main" id="{8CD46865-B3FB-4330-869A-D2A90051E0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661"/>
            <a:ext cx="8748713" cy="628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Прямоугольник 6">
            <a:extLst>
              <a:ext uri="{FF2B5EF4-FFF2-40B4-BE49-F238E27FC236}">
                <a16:creationId xmlns:a16="http://schemas.microsoft.com/office/drawing/2014/main" id="{5C48F455-34E5-4157-AEFC-D6C256F61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549275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ru-RU" sz="1800"/>
              <a:t>[O. Vinyals, Q. Le - A neural conversational model, 2014]</a:t>
            </a:r>
            <a:endParaRPr lang="ru-RU" altLang="ru-RU" sz="1800"/>
          </a:p>
        </p:txBody>
      </p:sp>
      <p:pic>
        <p:nvPicPr>
          <p:cNvPr id="2" name="slide32">
            <a:hlinkClick r:id="" action="ppaction://media"/>
            <a:extLst>
              <a:ext uri="{FF2B5EF4-FFF2-40B4-BE49-F238E27FC236}">
                <a16:creationId xmlns:a16="http://schemas.microsoft.com/office/drawing/2014/main" id="{309F9DF4-CBA3-47E9-B8F8-BBA3D89CFB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C74C3E33-CA90-46AC-9C6A-D07E7F58A09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Учет ссылок между страницами</a:t>
            </a:r>
            <a:endParaRPr lang="en-US" altLang="ru-RU" sz="3600"/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0151E2F0-4459-4893-9FF5-1020DA9428B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08050"/>
            <a:ext cx="8229600" cy="5645150"/>
          </a:xfrm>
        </p:spPr>
        <p:txBody>
          <a:bodyPr/>
          <a:lstStyle/>
          <a:p>
            <a:pPr eaLnBrk="1" hangingPunct="1"/>
            <a:r>
              <a:rPr lang="ru-RU" altLang="ru-RU" sz="2800"/>
              <a:t>Что есть кроме содержания документов</a:t>
            </a:r>
            <a:endParaRPr lang="en-US" altLang="ru-RU" sz="2800"/>
          </a:p>
          <a:p>
            <a:pPr lvl="1" eaLnBrk="1" hangingPunct="1"/>
            <a:r>
              <a:rPr lang="ru-RU" altLang="ru-RU" sz="2400"/>
              <a:t>Гиперссылки между документами</a:t>
            </a:r>
            <a:endParaRPr lang="en-US" altLang="ru-RU" sz="2400"/>
          </a:p>
          <a:p>
            <a:pPr eaLnBrk="1" hangingPunct="1"/>
            <a:r>
              <a:rPr lang="ru-RU" altLang="ru-RU" sz="2800"/>
              <a:t>Вопросы</a:t>
            </a:r>
            <a:endParaRPr lang="en-US" altLang="ru-RU" sz="2800"/>
          </a:p>
          <a:p>
            <a:pPr lvl="1" eaLnBrk="1" hangingPunct="1"/>
            <a:r>
              <a:rPr lang="ru-RU" altLang="ru-RU" sz="2400"/>
              <a:t>Могут ли ссылки продемонстрировать авторитетность страниц? Полезны ли они для ранжирования</a:t>
            </a:r>
            <a:r>
              <a:rPr lang="en-US" altLang="ru-RU" sz="2400"/>
              <a:t>?</a:t>
            </a:r>
          </a:p>
          <a:p>
            <a:pPr lvl="1" eaLnBrk="1" hangingPunct="1"/>
            <a:endParaRPr lang="en-US" altLang="ru-RU" sz="2400"/>
          </a:p>
          <a:p>
            <a:pPr eaLnBrk="1" hangingPunct="1"/>
            <a:r>
              <a:rPr lang="ru-RU" altLang="ru-RU" sz="2800"/>
              <a:t>Применение</a:t>
            </a:r>
            <a:endParaRPr lang="en-US" altLang="ru-RU" sz="2800"/>
          </a:p>
          <a:p>
            <a:pPr lvl="1" eaLnBrk="1" hangingPunct="1"/>
            <a:r>
              <a:rPr lang="ru-RU" altLang="ru-RU"/>
              <a:t>Интернет</a:t>
            </a:r>
            <a:endParaRPr lang="en-US" altLang="ru-RU"/>
          </a:p>
          <a:p>
            <a:pPr lvl="1" eaLnBrk="1" hangingPunct="1"/>
            <a:r>
              <a:rPr lang="en-US" altLang="ru-RU"/>
              <a:t>Email</a:t>
            </a:r>
          </a:p>
          <a:p>
            <a:pPr lvl="1" eaLnBrk="1" hangingPunct="1"/>
            <a:r>
              <a:rPr lang="ru-RU" altLang="ru-RU"/>
              <a:t>Социальные сети</a:t>
            </a:r>
            <a:endParaRPr lang="en-US" altLang="ru-RU"/>
          </a:p>
        </p:txBody>
      </p:sp>
      <p:sp>
        <p:nvSpPr>
          <p:cNvPr id="50180" name="Oval 3">
            <a:extLst>
              <a:ext uri="{FF2B5EF4-FFF2-40B4-BE49-F238E27FC236}">
                <a16:creationId xmlns:a16="http://schemas.microsoft.com/office/drawing/2014/main" id="{A3057A4C-A9A7-4B83-8C4D-CF2827CEA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9530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81" name="Oval 4">
            <a:extLst>
              <a:ext uri="{FF2B5EF4-FFF2-40B4-BE49-F238E27FC236}">
                <a16:creationId xmlns:a16="http://schemas.microsoft.com/office/drawing/2014/main" id="{FD8005E8-5681-4E44-90B4-C523C1935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4196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82" name="Oval 5">
            <a:extLst>
              <a:ext uri="{FF2B5EF4-FFF2-40B4-BE49-F238E27FC236}">
                <a16:creationId xmlns:a16="http://schemas.microsoft.com/office/drawing/2014/main" id="{07BE6D27-305C-47D6-82C7-C37DDAADF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4102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83" name="Oval 6">
            <a:extLst>
              <a:ext uri="{FF2B5EF4-FFF2-40B4-BE49-F238E27FC236}">
                <a16:creationId xmlns:a16="http://schemas.microsoft.com/office/drawing/2014/main" id="{C05A53D1-DEDF-4D3D-B5DA-BBEE3BFB7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62484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84" name="Oval 7">
            <a:extLst>
              <a:ext uri="{FF2B5EF4-FFF2-40B4-BE49-F238E27FC236}">
                <a16:creationId xmlns:a16="http://schemas.microsoft.com/office/drawing/2014/main" id="{06331759-7DFE-434D-8D7A-6B9DE617A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5800" y="48006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85" name="Oval 8">
            <a:extLst>
              <a:ext uri="{FF2B5EF4-FFF2-40B4-BE49-F238E27FC236}">
                <a16:creationId xmlns:a16="http://schemas.microsoft.com/office/drawing/2014/main" id="{665870C2-6FE3-4979-8689-76B049696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53340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86" name="Line 9">
            <a:extLst>
              <a:ext uri="{FF2B5EF4-FFF2-40B4-BE49-F238E27FC236}">
                <a16:creationId xmlns:a16="http://schemas.microsoft.com/office/drawing/2014/main" id="{C224CFB2-6D63-4547-9767-877C0CC56A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86400" y="4648200"/>
            <a:ext cx="1676400" cy="3810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87" name="Line 10">
            <a:extLst>
              <a:ext uri="{FF2B5EF4-FFF2-40B4-BE49-F238E27FC236}">
                <a16:creationId xmlns:a16="http://schemas.microsoft.com/office/drawing/2014/main" id="{5FBBB1F2-C61E-4BA5-AB1E-FE842495B7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29400" y="5029200"/>
            <a:ext cx="1676400" cy="4572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88" name="Line 11">
            <a:extLst>
              <a:ext uri="{FF2B5EF4-FFF2-40B4-BE49-F238E27FC236}">
                <a16:creationId xmlns:a16="http://schemas.microsoft.com/office/drawing/2014/main" id="{5B2D7773-90EC-4008-BB2F-41479171E6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5638800"/>
            <a:ext cx="1371600" cy="6858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89" name="Line 12">
            <a:extLst>
              <a:ext uri="{FF2B5EF4-FFF2-40B4-BE49-F238E27FC236}">
                <a16:creationId xmlns:a16="http://schemas.microsoft.com/office/drawing/2014/main" id="{F6712F6F-5A63-47B9-84BF-53255ED75D3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05600" y="5562600"/>
            <a:ext cx="1828800" cy="762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90" name="Line 13">
            <a:extLst>
              <a:ext uri="{FF2B5EF4-FFF2-40B4-BE49-F238E27FC236}">
                <a16:creationId xmlns:a16="http://schemas.microsoft.com/office/drawing/2014/main" id="{06705D2C-052C-46AC-B8B1-EEC157B87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0" y="4648200"/>
            <a:ext cx="762000" cy="3048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91" name="Line 14">
            <a:extLst>
              <a:ext uri="{FF2B5EF4-FFF2-40B4-BE49-F238E27FC236}">
                <a16:creationId xmlns:a16="http://schemas.microsoft.com/office/drawing/2014/main" id="{0B14E38F-AAC2-4A11-9C69-76ACA4104272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0600" y="5257800"/>
            <a:ext cx="152400" cy="1524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92" name="Line 15">
            <a:extLst>
              <a:ext uri="{FF2B5EF4-FFF2-40B4-BE49-F238E27FC236}">
                <a16:creationId xmlns:a16="http://schemas.microsoft.com/office/drawing/2014/main" id="{E92D60BD-86D5-4968-AB9F-6F8EEFF852F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53200" y="5791200"/>
            <a:ext cx="304800" cy="5334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93" name="Oval 23">
            <a:extLst>
              <a:ext uri="{FF2B5EF4-FFF2-40B4-BE49-F238E27FC236}">
                <a16:creationId xmlns:a16="http://schemas.microsoft.com/office/drawing/2014/main" id="{EC36E46B-2C04-464A-AF8F-BEBFE7B81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1054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94" name="Oval 24">
            <a:extLst>
              <a:ext uri="{FF2B5EF4-FFF2-40B4-BE49-F238E27FC236}">
                <a16:creationId xmlns:a16="http://schemas.microsoft.com/office/drawing/2014/main" id="{7E6D0EA0-32E6-4C33-91BA-1892FA3BC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52578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95" name="Oval 25">
            <a:extLst>
              <a:ext uri="{FF2B5EF4-FFF2-40B4-BE49-F238E27FC236}">
                <a16:creationId xmlns:a16="http://schemas.microsoft.com/office/drawing/2014/main" id="{0534F6C5-883B-4AB4-81D3-A88292369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4572000"/>
            <a:ext cx="457200" cy="457200"/>
          </a:xfrm>
          <a:prstGeom prst="ellipse">
            <a:avLst/>
          </a:prstGeom>
          <a:solidFill>
            <a:srgbClr val="00A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0196" name="Line 26">
            <a:extLst>
              <a:ext uri="{FF2B5EF4-FFF2-40B4-BE49-F238E27FC236}">
                <a16:creationId xmlns:a16="http://schemas.microsoft.com/office/drawing/2014/main" id="{A30BFA41-73DC-431A-9A54-5E2CC2C1A3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67400" y="5486400"/>
            <a:ext cx="381000" cy="1524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0197" name="Line 27">
            <a:extLst>
              <a:ext uri="{FF2B5EF4-FFF2-40B4-BE49-F238E27FC236}">
                <a16:creationId xmlns:a16="http://schemas.microsoft.com/office/drawing/2014/main" id="{68104DA4-0CBF-494B-91C8-3B3AF1271E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1200" y="5638800"/>
            <a:ext cx="914400" cy="838200"/>
          </a:xfrm>
          <a:prstGeom prst="line">
            <a:avLst/>
          </a:prstGeom>
          <a:noFill/>
          <a:ln w="15875">
            <a:solidFill>
              <a:schemeClr val="tx1"/>
            </a:solidFill>
            <a:miter lim="800000"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pic>
        <p:nvPicPr>
          <p:cNvPr id="2" name="slide33">
            <a:hlinkClick r:id="" action="ppaction://media"/>
            <a:extLst>
              <a:ext uri="{FF2B5EF4-FFF2-40B4-BE49-F238E27FC236}">
                <a16:creationId xmlns:a16="http://schemas.microsoft.com/office/drawing/2014/main" id="{911AF75D-762B-4B32-95B9-FB5117D0E3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2">
            <a:extLst>
              <a:ext uri="{FF2B5EF4-FFF2-40B4-BE49-F238E27FC236}">
                <a16:creationId xmlns:a16="http://schemas.microsoft.com/office/drawing/2014/main" id="{8150C322-39E7-461D-8AB6-A9D2AFC113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/>
              <a:t>Логи пользователей и их использование</a:t>
            </a:r>
          </a:p>
        </p:txBody>
      </p:sp>
      <p:pic>
        <p:nvPicPr>
          <p:cNvPr id="51203" name="Picture 5">
            <a:extLst>
              <a:ext uri="{FF2B5EF4-FFF2-40B4-BE49-F238E27FC236}">
                <a16:creationId xmlns:a16="http://schemas.microsoft.com/office/drawing/2014/main" id="{9AD722AC-39A8-4E41-8F1B-DB26EFB04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5538"/>
            <a:ext cx="8810625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34">
            <a:hlinkClick r:id="" action="ppaction://media"/>
            <a:extLst>
              <a:ext uri="{FF2B5EF4-FFF2-40B4-BE49-F238E27FC236}">
                <a16:creationId xmlns:a16="http://schemas.microsoft.com/office/drawing/2014/main" id="{49916901-1CAF-4B97-85E7-7FBCDA1B2C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4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>
            <a:extLst>
              <a:ext uri="{FF2B5EF4-FFF2-40B4-BE49-F238E27FC236}">
                <a16:creationId xmlns:a16="http://schemas.microsoft.com/office/drawing/2014/main" id="{911002CA-BDE6-4EC1-844F-08132AECE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38" y="2276475"/>
            <a:ext cx="26479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Rectangle 3">
            <a:extLst>
              <a:ext uri="{FF2B5EF4-FFF2-40B4-BE49-F238E27FC236}">
                <a16:creationId xmlns:a16="http://schemas.microsoft.com/office/drawing/2014/main" id="{24D62322-5D7D-4573-B280-E0F2576027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Как улучшить выдачу используя клики?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8DDBA-4283-4AD0-9202-F238B717E92C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125538"/>
            <a:ext cx="8229600" cy="5000625"/>
          </a:xfrm>
        </p:spPr>
        <p:txBody>
          <a:bodyPr lIns="54864" tIns="91440"/>
          <a:lstStyle/>
          <a:p>
            <a:pPr marL="438150" indent="-319088" eaLnBrk="1" hangingPunct="1"/>
            <a:endParaRPr lang="en-US" altLang="ru-RU"/>
          </a:p>
        </p:txBody>
      </p:sp>
      <p:pic>
        <p:nvPicPr>
          <p:cNvPr id="52229" name="Picture 3">
            <a:extLst>
              <a:ext uri="{FF2B5EF4-FFF2-40B4-BE49-F238E27FC236}">
                <a16:creationId xmlns:a16="http://schemas.microsoft.com/office/drawing/2014/main" id="{873B8E7F-444E-45B7-85A9-BED488632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989138"/>
            <a:ext cx="5257800" cy="39131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Slide Number Placeholder 6">
            <a:extLst>
              <a:ext uri="{FF2B5EF4-FFF2-40B4-BE49-F238E27FC236}">
                <a16:creationId xmlns:a16="http://schemas.microsoft.com/office/drawing/2014/main" id="{28D796D6-960E-4986-B5C6-7EA9CCD14847}"/>
              </a:ext>
            </a:extLst>
          </p:cNvPr>
          <p:cNvSpPr txBox="1">
            <a:spLocks noGrp="1"/>
          </p:cNvSpPr>
          <p:nvPr/>
        </p:nvSpPr>
        <p:spPr bwMode="auto">
          <a:xfrm>
            <a:off x="8204200" y="6477000"/>
            <a:ext cx="733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0"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EF5D74F-8534-4F69-8795-A1A4A7CA660D}" type="slidenum">
              <a:rPr lang="en-US" altLang="ru-RU" sz="1200">
                <a:solidFill>
                  <a:srgbClr val="3F3F3F"/>
                </a:solidFill>
                <a:latin typeface="Corbel" panose="020B0503020204020204" pitchFamily="34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35</a:t>
            </a:fld>
            <a:endParaRPr lang="en-US" altLang="ru-RU" sz="1200">
              <a:solidFill>
                <a:srgbClr val="3F3F3F"/>
              </a:solidFill>
              <a:latin typeface="Corbel" panose="020B0503020204020204" pitchFamily="34" charset="0"/>
            </a:endParaRPr>
          </a:p>
        </p:txBody>
      </p:sp>
      <p:sp>
        <p:nvSpPr>
          <p:cNvPr id="52231" name="TextBox 11">
            <a:extLst>
              <a:ext uri="{FF2B5EF4-FFF2-40B4-BE49-F238E27FC236}">
                <a16:creationId xmlns:a16="http://schemas.microsoft.com/office/drawing/2014/main" id="{1F0C7ED4-4053-4B5F-BAF7-98660460D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1916113"/>
            <a:ext cx="236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>
                <a:solidFill>
                  <a:srgbClr val="7030A0"/>
                </a:solidFill>
                <a:latin typeface="Corbel" panose="020B0503020204020204" pitchFamily="34" charset="0"/>
                <a:cs typeface="Arial" panose="020B0604020202020204" pitchFamily="34" charset="0"/>
              </a:rPr>
              <a:t># of clicks received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9BA2B11-2045-46DE-8431-D68D97968392}"/>
              </a:ext>
            </a:extLst>
          </p:cNvPr>
          <p:cNvSpPr/>
          <p:nvPr/>
        </p:nvSpPr>
        <p:spPr>
          <a:xfrm>
            <a:off x="2209800" y="5105400"/>
            <a:ext cx="3886200" cy="60960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66E6010-B1CC-46A4-A925-ADF41FE3514D}"/>
              </a:ext>
            </a:extLst>
          </p:cNvPr>
          <p:cNvSpPr/>
          <p:nvPr/>
        </p:nvSpPr>
        <p:spPr>
          <a:xfrm>
            <a:off x="1930400" y="2601913"/>
            <a:ext cx="342900" cy="2503487"/>
          </a:xfrm>
          <a:custGeom>
            <a:avLst/>
            <a:gdLst>
              <a:gd name="connsiteX0" fmla="*/ 315157 w 341790"/>
              <a:gd name="connsiteY0" fmla="*/ 2503503 h 2503503"/>
              <a:gd name="connsiteX1" fmla="*/ 4439 w 341790"/>
              <a:gd name="connsiteY1" fmla="*/ 1171853 h 2503503"/>
              <a:gd name="connsiteX2" fmla="*/ 341790 w 341790"/>
              <a:gd name="connsiteY2" fmla="*/ 0 h 250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1790" h="2503503">
                <a:moveTo>
                  <a:pt x="315157" y="2503503"/>
                </a:moveTo>
                <a:cubicBezTo>
                  <a:pt x="157578" y="2046303"/>
                  <a:pt x="0" y="1589103"/>
                  <a:pt x="4439" y="1171853"/>
                </a:cubicBezTo>
                <a:cubicBezTo>
                  <a:pt x="8878" y="754603"/>
                  <a:pt x="175334" y="377301"/>
                  <a:pt x="341790" y="0"/>
                </a:cubicBezTo>
              </a:path>
            </a:pathLst>
          </a:custGeom>
          <a:ln w="22225">
            <a:solidFill>
              <a:srgbClr val="7030A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000000"/>
              </a:solidFill>
              <a:latin typeface="Corbel" pitchFamily="34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04FA1A0-429F-425F-BB66-E1783759221D}"/>
              </a:ext>
            </a:extLst>
          </p:cNvPr>
          <p:cNvSpPr/>
          <p:nvPr/>
        </p:nvSpPr>
        <p:spPr>
          <a:xfrm>
            <a:off x="8316913" y="5229225"/>
            <a:ext cx="360362" cy="304800"/>
          </a:xfrm>
          <a:prstGeom prst="ellipse">
            <a:avLst/>
          </a:prstGeom>
          <a:noFill/>
          <a:ln w="25400" cmpd="sng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>
              <a:solidFill>
                <a:srgbClr val="FFFFFF"/>
              </a:solidFill>
              <a:latin typeface="Corbel" pitchFamily="34" charset="0"/>
            </a:endParaRPr>
          </a:p>
        </p:txBody>
      </p:sp>
      <p:pic>
        <p:nvPicPr>
          <p:cNvPr id="2" name="slide35">
            <a:hlinkClick r:id="" action="ppaction://media"/>
            <a:extLst>
              <a:ext uri="{FF2B5EF4-FFF2-40B4-BE49-F238E27FC236}">
                <a16:creationId xmlns:a16="http://schemas.microsoft.com/office/drawing/2014/main" id="{528D0856-5CD7-443D-B4CC-7615BAF950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6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3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>
            <a:extLst>
              <a:ext uri="{FF2B5EF4-FFF2-40B4-BE49-F238E27FC236}">
                <a16:creationId xmlns:a16="http://schemas.microsoft.com/office/drawing/2014/main" id="{852F443A-9EE5-49D1-BCCE-99CA5532241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60350"/>
            <a:ext cx="8291513" cy="1223963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Комбинирование большого числа признаков (запросов, пользователей и документов): MatrixNet от Яндекса</a:t>
            </a:r>
          </a:p>
        </p:txBody>
      </p:sp>
      <p:pic>
        <p:nvPicPr>
          <p:cNvPr id="54275" name="Picture 2">
            <a:extLst>
              <a:ext uri="{FF2B5EF4-FFF2-40B4-BE49-F238E27FC236}">
                <a16:creationId xmlns:a16="http://schemas.microsoft.com/office/drawing/2014/main" id="{F2509D2A-E842-4D2B-9A2E-8B038FFAD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263775"/>
            <a:ext cx="8281988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36">
            <a:hlinkClick r:id="" action="ppaction://media"/>
            <a:extLst>
              <a:ext uri="{FF2B5EF4-FFF2-40B4-BE49-F238E27FC236}">
                <a16:creationId xmlns:a16="http://schemas.microsoft.com/office/drawing/2014/main" id="{59F36906-88E2-42A1-83AD-D03DA2B6A2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92078358-2673-4B7E-BE9B-E2AB2398F1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r>
              <a:rPr lang="ru-RU" altLang="ru-RU" sz="3200">
                <a:solidFill>
                  <a:schemeClr val="tx1"/>
                </a:solidFill>
              </a:rPr>
              <a:t>Новые алгоритмы Яндекса: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6630B12F-F2C7-4A54-AD84-CD58A65401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507413" cy="5616575"/>
          </a:xfrm>
        </p:spPr>
        <p:txBody>
          <a:bodyPr/>
          <a:lstStyle/>
          <a:p>
            <a:r>
              <a:rPr lang="ru-RU" altLang="ru-RU" sz="2400"/>
              <a:t>На основе нейронных сетей</a:t>
            </a:r>
          </a:p>
          <a:p>
            <a:pPr lvl="1"/>
            <a:r>
              <a:rPr lang="ru-RU" altLang="ru-RU" sz="2000"/>
              <a:t>Палех (ноябрь 2016) (сравнение запроса с заголовком)</a:t>
            </a:r>
          </a:p>
          <a:p>
            <a:pPr lvl="1"/>
            <a:r>
              <a:rPr lang="ru-RU" altLang="ru-RU" sz="2000"/>
              <a:t>Королев (август 2017)  (сравнение запроса с полным текстом)</a:t>
            </a:r>
          </a:p>
          <a:p>
            <a:r>
              <a:rPr lang="en-US" altLang="ru-RU" sz="2400"/>
              <a:t>Deep structured semantic model (DSSM)</a:t>
            </a:r>
          </a:p>
          <a:p>
            <a:pPr lvl="1"/>
            <a:r>
              <a:rPr lang="ru-RU" altLang="ru-RU" sz="2000"/>
              <a:t>Текст в виде 300 чисел</a:t>
            </a:r>
          </a:p>
        </p:txBody>
      </p:sp>
      <p:pic>
        <p:nvPicPr>
          <p:cNvPr id="55300" name="Picture 7">
            <a:extLst>
              <a:ext uri="{FF2B5EF4-FFF2-40B4-BE49-F238E27FC236}">
                <a16:creationId xmlns:a16="http://schemas.microsoft.com/office/drawing/2014/main" id="{5C9DFBCF-ED9F-40E3-BC25-3B4DD5418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068638"/>
            <a:ext cx="7129462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014D11D-63CE-4C28-9D04-B49A300B46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3550F4B5-D0FC-4116-B6E9-4729E58572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Другие задачи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888F8F33-66EB-4A82-9DBB-4B9C453C7D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Автоматическая классификация (рубрикация) документов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Автоматическая кластеризация документов</a:t>
            </a:r>
          </a:p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Автоматическое аннотирование</a:t>
            </a:r>
          </a:p>
        </p:txBody>
      </p:sp>
      <p:pic>
        <p:nvPicPr>
          <p:cNvPr id="2" name="slide38">
            <a:hlinkClick r:id="" action="ppaction://media"/>
            <a:extLst>
              <a:ext uri="{FF2B5EF4-FFF2-40B4-BE49-F238E27FC236}">
                <a16:creationId xmlns:a16="http://schemas.microsoft.com/office/drawing/2014/main" id="{ABE55D47-C081-4390-8551-3F3DAB6A1A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C661DC78-EAC3-4F34-803B-3BC4F796CA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tx1"/>
                </a:solidFill>
              </a:rPr>
              <a:t>Классификация (рубрикация) документов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CE9FF47D-0943-4C8D-9B18-37EEC02631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079897"/>
            <a:ext cx="8640762" cy="5805487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Классификация/рубрикация информации – </a:t>
            </a:r>
            <a:br>
              <a:rPr lang="ru-RU" altLang="ru-RU" sz="2400" dirty="0"/>
            </a:br>
            <a:r>
              <a:rPr lang="ru-RU" altLang="ru-RU" sz="2400" dirty="0"/>
              <a:t>отнесение порции информации к одной или нескольким категориям из конечного множества рубрик</a:t>
            </a:r>
          </a:p>
          <a:p>
            <a:pPr eaLnBrk="1" hangingPunct="1"/>
            <a:endParaRPr lang="ru-RU" altLang="ru-RU" sz="2400" dirty="0"/>
          </a:p>
          <a:p>
            <a:pPr eaLnBrk="1" hangingPunct="1"/>
            <a:r>
              <a:rPr lang="ru-RU" altLang="ru-RU" sz="2400" dirty="0"/>
              <a:t>Применение:</a:t>
            </a:r>
          </a:p>
          <a:p>
            <a:pPr lvl="1" eaLnBrk="1" hangingPunct="1"/>
            <a:r>
              <a:rPr lang="ru-RU" altLang="ru-RU" sz="2000" dirty="0"/>
              <a:t>Навигация по коллекции документов</a:t>
            </a:r>
          </a:p>
          <a:p>
            <a:pPr lvl="1" eaLnBrk="1" hangingPunct="1"/>
            <a:r>
              <a:rPr lang="ru-RU" altLang="ru-RU" sz="2000" dirty="0"/>
              <a:t>Поиск информации</a:t>
            </a:r>
          </a:p>
          <a:p>
            <a:pPr lvl="1" eaLnBrk="1" hangingPunct="1"/>
            <a:r>
              <a:rPr lang="ru-RU" altLang="ru-RU" sz="2000" dirty="0"/>
              <a:t>Замена сложного запроса</a:t>
            </a:r>
          </a:p>
          <a:p>
            <a:pPr lvl="1" eaLnBrk="1" hangingPunct="1"/>
            <a:r>
              <a:rPr lang="ru-RU" altLang="ru-RU" sz="2000" dirty="0"/>
              <a:t>Иерархическое упорядочение знаний предметной области</a:t>
            </a:r>
          </a:p>
          <a:p>
            <a:pPr lvl="2" eaLnBrk="1" hangingPunct="1"/>
            <a:r>
              <a:rPr lang="ru-RU" altLang="ru-RU" sz="2000" dirty="0"/>
              <a:t>Анализ распределения документов по тематике</a:t>
            </a:r>
          </a:p>
          <a:p>
            <a:pPr lvl="1" eaLnBrk="1" hangingPunct="1"/>
            <a:r>
              <a:rPr lang="ru-RU" altLang="ru-RU" sz="2000" dirty="0"/>
              <a:t>Фильтрация потока текстов:</a:t>
            </a:r>
          </a:p>
          <a:p>
            <a:pPr lvl="2" eaLnBrk="1" hangingPunct="1"/>
            <a:r>
              <a:rPr lang="ru-RU" altLang="ru-RU" sz="2000" dirty="0"/>
              <a:t>Тематический сбор новостей</a:t>
            </a:r>
          </a:p>
          <a:p>
            <a:pPr lvl="2" eaLnBrk="1" hangingPunct="1"/>
            <a:r>
              <a:rPr lang="ru-RU" altLang="ru-RU" sz="2000" dirty="0"/>
              <a:t>Персонализированная </a:t>
            </a:r>
            <a:r>
              <a:rPr lang="ru-RU" altLang="ru-RU" sz="2000" dirty="0" err="1"/>
              <a:t>фильтация</a:t>
            </a:r>
            <a:r>
              <a:rPr lang="ru-RU" altLang="ru-RU" sz="2000" dirty="0"/>
              <a:t> потока текстов</a:t>
            </a:r>
          </a:p>
          <a:p>
            <a:pPr lvl="2" eaLnBrk="1" hangingPunct="1"/>
            <a:r>
              <a:rPr lang="ru-RU" altLang="ru-RU" sz="2000" dirty="0"/>
              <a:t>Фильтрация спама</a:t>
            </a:r>
          </a:p>
          <a:p>
            <a:pPr lvl="2" eaLnBrk="1" hangingPunct="1"/>
            <a:r>
              <a:rPr lang="ru-RU" altLang="ru-RU" sz="2000" dirty="0"/>
              <a:t>Тематический сбор информации из интернет</a:t>
            </a:r>
          </a:p>
          <a:p>
            <a:pPr eaLnBrk="1" hangingPunct="1"/>
            <a:endParaRPr lang="ru-RU" altLang="ru-RU" sz="2000" dirty="0"/>
          </a:p>
        </p:txBody>
      </p:sp>
      <p:pic>
        <p:nvPicPr>
          <p:cNvPr id="2" name="slide39">
            <a:hlinkClick r:id="" action="ppaction://media"/>
            <a:extLst>
              <a:ext uri="{FF2B5EF4-FFF2-40B4-BE49-F238E27FC236}">
                <a16:creationId xmlns:a16="http://schemas.microsoft.com/office/drawing/2014/main" id="{F2308498-DB53-403C-843A-F05A2444F7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D8A0E22-34EE-4183-97B3-1DC64F4D6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92233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Информационный поиск</a:t>
            </a:r>
            <a:endParaRPr lang="en-US" altLang="ru-RU" sz="3600"/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995AF742-3ADC-464F-9D4C-65C9B6821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41438"/>
            <a:ext cx="836295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en-US" altLang="ru-RU" sz="2800" i="1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“Information retrieval is a field concerned with the structure, analysis, organization, storage, searching, and retrieval of information.”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(Salton, 1968)</a:t>
            </a:r>
            <a:endParaRPr lang="ru-RU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Общее определение, которое может быть применимо ко многим типам приложений обработки и поиска информации 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endParaRPr lang="ru-RU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Основной фокус информационного поиска с 50-х годов – на тексты и документы</a:t>
            </a:r>
            <a:endParaRPr lang="en-US" altLang="ru-RU" sz="2800" i="1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4">
            <a:hlinkClick r:id="" action="ppaction://media"/>
            <a:extLst>
              <a:ext uri="{FF2B5EF4-FFF2-40B4-BE49-F238E27FC236}">
                <a16:creationId xmlns:a16="http://schemas.microsoft.com/office/drawing/2014/main" id="{B2159C0D-D257-400B-AA09-235CB31DB4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D5115489-6809-4533-B792-7A7022F2B1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534400" cy="1066800"/>
          </a:xfrm>
        </p:spPr>
        <p:txBody>
          <a:bodyPr/>
          <a:lstStyle/>
          <a:p>
            <a:pPr eaLnBrk="1" hangingPunct="1"/>
            <a:r>
              <a:rPr lang="ru-RU" altLang="ru-RU" sz="2800">
                <a:solidFill>
                  <a:schemeClr val="tx1"/>
                </a:solidFill>
              </a:rPr>
              <a:t>Каталог Яндекс – </a:t>
            </a:r>
            <a:br>
              <a:rPr lang="ru-RU" altLang="ru-RU" sz="2800">
                <a:solidFill>
                  <a:schemeClr val="tx1"/>
                </a:solidFill>
              </a:rPr>
            </a:br>
            <a:r>
              <a:rPr lang="ru-RU" altLang="ru-RU" sz="2800">
                <a:solidFill>
                  <a:schemeClr val="tx1"/>
                </a:solidFill>
              </a:rPr>
              <a:t>Фасетная классификация</a:t>
            </a: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DA4B9343-72D4-4973-936A-C9A1E9AA0C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839200" cy="556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000" b="1"/>
              <a:t>Тематическая</a:t>
            </a:r>
            <a:r>
              <a:rPr lang="ru-RU" altLang="ru-RU" sz="200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</a:rPr>
              <a:t>И</a:t>
            </a: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ерархический</a:t>
            </a: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классификатор</a:t>
            </a: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</a:rPr>
              <a:t>, </a:t>
            </a: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имеет порядка 600 значений и описывает предметную область интернет-ресурса</a:t>
            </a:r>
            <a:endParaRPr lang="ru-RU" altLang="ru-RU" sz="18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altLang="ru-RU" sz="2000" b="1">
                <a:solidFill>
                  <a:srgbClr val="000000"/>
                </a:solidFill>
                <a:cs typeface="Arial" panose="020B0604020202020204" pitchFamily="34" charset="0"/>
              </a:rPr>
              <a:t>Регион </a:t>
            </a:r>
            <a:endParaRPr lang="ru-RU" altLang="ru-RU" sz="2000" b="1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230 географических облас</a:t>
            </a:r>
            <a:r>
              <a:rPr lang="ru-RU" altLang="ru-RU" sz="1800">
                <a:solidFill>
                  <a:srgbClr val="000000"/>
                </a:solidFill>
                <a:cs typeface="Arial" panose="020B0604020202020204" pitchFamily="34" charset="0"/>
              </a:rPr>
              <a:t>тей. </a:t>
            </a:r>
            <a:r>
              <a:rPr lang="ru-RU" altLang="ru-RU" sz="1800">
                <a:solidFill>
                  <a:srgbClr val="000000"/>
                </a:solidFill>
              </a:rPr>
              <a:t>Определяется </a:t>
            </a: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географическим расположением представляемого объекта, сферой управления и влияния, потенциальной аудиторией информации или информационным содержанием ресурса</a:t>
            </a:r>
          </a:p>
          <a:p>
            <a:pPr eaLnBrk="1" fontAlgn="b" hangingPunct="1">
              <a:lnSpc>
                <a:spcPct val="90000"/>
              </a:lnSpc>
            </a:pPr>
            <a:r>
              <a:rPr lang="ru-RU" altLang="ru-RU" sz="2000" b="1">
                <a:solidFill>
                  <a:srgbClr val="000000"/>
                </a:solidFill>
              </a:rPr>
              <a:t>Жанр</a:t>
            </a:r>
          </a:p>
          <a:p>
            <a:pPr lvl="1" eaLnBrk="1" fontAlgn="b" hangingPunct="1">
              <a:lnSpc>
                <a:spcPct val="90000"/>
              </a:lnSpc>
            </a:pPr>
            <a:r>
              <a:rPr lang="ru-RU" altLang="ru-RU" sz="1800">
                <a:solidFill>
                  <a:srgbClr val="000000"/>
                </a:solidFill>
              </a:rPr>
              <a:t>художественная литература; научно-техническая литература; научно-популярная литература; нормативные документы; советы; публицистика</a:t>
            </a:r>
          </a:p>
          <a:p>
            <a:pPr eaLnBrk="1" fontAlgn="b" hangingPunct="1">
              <a:lnSpc>
                <a:spcPct val="90000"/>
              </a:lnSpc>
            </a:pPr>
            <a:r>
              <a:rPr lang="ru-RU" altLang="ru-RU" sz="2000" b="1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Источник информации</a:t>
            </a:r>
            <a:r>
              <a:rPr lang="ru-RU" altLang="ru-RU" sz="20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 </a:t>
            </a:r>
            <a:endParaRPr lang="ru-RU" altLang="ru-RU" sz="20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lvl="1" eaLnBrk="1" fontAlgn="b" hangingPunct="1">
              <a:lnSpc>
                <a:spcPct val="90000"/>
              </a:lnSpc>
            </a:pP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Официальный, СМИ, Неформальный, Персональный Анонимный</a:t>
            </a:r>
            <a:endParaRPr lang="ru-RU" altLang="ru-RU" sz="18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eaLnBrk="1" fontAlgn="b" hangingPunct="1">
              <a:lnSpc>
                <a:spcPct val="90000"/>
              </a:lnSpc>
            </a:pPr>
            <a:r>
              <a:rPr lang="ru-RU" altLang="ru-RU" sz="2000" b="1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Адресат информации</a:t>
            </a:r>
            <a:r>
              <a:rPr lang="ru-RU" altLang="ru-RU" sz="20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 </a:t>
            </a:r>
            <a:endParaRPr lang="ru-RU" altLang="ru-RU" sz="20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lvl="1" eaLnBrk="1" fontAlgn="b" hangingPunct="1">
              <a:lnSpc>
                <a:spcPct val="90000"/>
              </a:lnSpc>
            </a:pP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Партнеры, Инвесторы, Потребители, Коллеги</a:t>
            </a:r>
            <a:endParaRPr lang="ru-RU" altLang="ru-RU" sz="18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eaLnBrk="1" fontAlgn="b" hangingPunct="1">
              <a:lnSpc>
                <a:spcPct val="90000"/>
              </a:lnSpc>
            </a:pPr>
            <a:r>
              <a:rPr lang="ru-RU" altLang="ru-RU" sz="2000" b="1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Сектор экономики</a:t>
            </a:r>
            <a:r>
              <a:rPr lang="ru-RU" altLang="ru-RU" sz="20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 </a:t>
            </a:r>
            <a:endParaRPr lang="ru-RU" altLang="ru-RU" sz="200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lvl="1" eaLnBrk="1" fontAlgn="b" hangingPunct="1">
              <a:lnSpc>
                <a:spcPct val="90000"/>
              </a:lnSpc>
            </a:pPr>
            <a:r>
              <a:rPr lang="ru-RU" altLang="ru-RU" sz="1800">
                <a:solidFill>
                  <a:srgbClr val="00000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Государственный, Коммерческий, Некоммерческий</a:t>
            </a:r>
            <a:endParaRPr lang="ru-RU" altLang="ru-RU" sz="1800"/>
          </a:p>
        </p:txBody>
      </p:sp>
      <p:pic>
        <p:nvPicPr>
          <p:cNvPr id="2" name="slide40">
            <a:hlinkClick r:id="" action="ppaction://media"/>
            <a:extLst>
              <a:ext uri="{FF2B5EF4-FFF2-40B4-BE49-F238E27FC236}">
                <a16:creationId xmlns:a16="http://schemas.microsoft.com/office/drawing/2014/main" id="{CC7644F3-DAD6-4ECE-9253-3AA2641C1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id="{3D6BDC25-061C-4BE6-AC41-BA92B8D45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0700" y="257175"/>
            <a:ext cx="8394700" cy="1011238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Положительные и отрицательные примеры: как лучше отделить</a:t>
            </a:r>
            <a:endParaRPr lang="en-US" altLang="ru-RU" sz="3200">
              <a:solidFill>
                <a:schemeClr val="tx1"/>
              </a:solidFill>
            </a:endParaRPr>
          </a:p>
        </p:txBody>
      </p:sp>
      <p:grpSp>
        <p:nvGrpSpPr>
          <p:cNvPr id="59395" name="Group 3">
            <a:extLst>
              <a:ext uri="{FF2B5EF4-FFF2-40B4-BE49-F238E27FC236}">
                <a16:creationId xmlns:a16="http://schemas.microsoft.com/office/drawing/2014/main" id="{2001A7AE-8EF9-4F7F-BB5D-42E321B271F3}"/>
              </a:ext>
            </a:extLst>
          </p:cNvPr>
          <p:cNvGrpSpPr>
            <a:grpSpLocks/>
          </p:cNvGrpSpPr>
          <p:nvPr/>
        </p:nvGrpSpPr>
        <p:grpSpPr bwMode="auto">
          <a:xfrm>
            <a:off x="179388" y="2276475"/>
            <a:ext cx="3960812" cy="4321175"/>
            <a:chOff x="537" y="1257"/>
            <a:chExt cx="3585" cy="2766"/>
          </a:xfrm>
        </p:grpSpPr>
        <p:sp>
          <p:nvSpPr>
            <p:cNvPr id="59432" name="Oval 4">
              <a:extLst>
                <a:ext uri="{FF2B5EF4-FFF2-40B4-BE49-F238E27FC236}">
                  <a16:creationId xmlns:a16="http://schemas.microsoft.com/office/drawing/2014/main" id="{C4EED53C-CBD2-4803-BC26-11F1BC77F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" y="135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3" name="Oval 5">
              <a:extLst>
                <a:ext uri="{FF2B5EF4-FFF2-40B4-BE49-F238E27FC236}">
                  <a16:creationId xmlns:a16="http://schemas.microsoft.com/office/drawing/2014/main" id="{3769DC47-CA32-4E7B-8E68-D0410685C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" y="1815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4" name="Oval 6">
              <a:extLst>
                <a:ext uri="{FF2B5EF4-FFF2-40B4-BE49-F238E27FC236}">
                  <a16:creationId xmlns:a16="http://schemas.microsoft.com/office/drawing/2014/main" id="{E9AE9D3C-B620-4878-8E9F-A131D889F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" y="1938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5" name="Oval 7">
              <a:extLst>
                <a:ext uri="{FF2B5EF4-FFF2-40B4-BE49-F238E27FC236}">
                  <a16:creationId xmlns:a16="http://schemas.microsoft.com/office/drawing/2014/main" id="{DFF1099D-4E2E-4B89-A972-8A08EE251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9" y="180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6" name="Oval 8">
              <a:extLst>
                <a:ext uri="{FF2B5EF4-FFF2-40B4-BE49-F238E27FC236}">
                  <a16:creationId xmlns:a16="http://schemas.microsoft.com/office/drawing/2014/main" id="{F6E3142D-D527-439B-87FE-68DFF7490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1635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7" name="Oval 9">
              <a:extLst>
                <a:ext uri="{FF2B5EF4-FFF2-40B4-BE49-F238E27FC236}">
                  <a16:creationId xmlns:a16="http://schemas.microsoft.com/office/drawing/2014/main" id="{B19715FE-0C93-48ED-AA73-A992DEAE2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" y="228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8" name="Oval 10">
              <a:extLst>
                <a:ext uri="{FF2B5EF4-FFF2-40B4-BE49-F238E27FC236}">
                  <a16:creationId xmlns:a16="http://schemas.microsoft.com/office/drawing/2014/main" id="{C26B714D-3A62-494E-B8F2-5855055BC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" y="171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9" name="Oval 11">
              <a:extLst>
                <a:ext uri="{FF2B5EF4-FFF2-40B4-BE49-F238E27FC236}">
                  <a16:creationId xmlns:a16="http://schemas.microsoft.com/office/drawing/2014/main" id="{AA57A891-B6A2-4B23-9490-41A5DEE1B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" y="2112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0" name="Oval 12">
              <a:extLst>
                <a:ext uri="{FF2B5EF4-FFF2-40B4-BE49-F238E27FC236}">
                  <a16:creationId xmlns:a16="http://schemas.microsoft.com/office/drawing/2014/main" id="{CC826545-7350-4F2D-9CB1-06753223C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5" y="2154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1" name="Oval 13">
              <a:extLst>
                <a:ext uri="{FF2B5EF4-FFF2-40B4-BE49-F238E27FC236}">
                  <a16:creationId xmlns:a16="http://schemas.microsoft.com/office/drawing/2014/main" id="{37C72A3B-38BF-430A-909A-D07A6A0F1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" y="2529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2" name="Oval 14">
              <a:extLst>
                <a:ext uri="{FF2B5EF4-FFF2-40B4-BE49-F238E27FC236}">
                  <a16:creationId xmlns:a16="http://schemas.microsoft.com/office/drawing/2014/main" id="{5C14E149-A7E0-4B16-94E8-5C8FAC5B6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3" y="1446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3" name="Oval 15">
              <a:extLst>
                <a:ext uri="{FF2B5EF4-FFF2-40B4-BE49-F238E27FC236}">
                  <a16:creationId xmlns:a16="http://schemas.microsoft.com/office/drawing/2014/main" id="{2D45C65E-104A-44EA-8873-D115BCC90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7" y="2568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4" name="Oval 16">
              <a:extLst>
                <a:ext uri="{FF2B5EF4-FFF2-40B4-BE49-F238E27FC236}">
                  <a16:creationId xmlns:a16="http://schemas.microsoft.com/office/drawing/2014/main" id="{044867A8-D7D9-4483-A41B-55C7EF0A4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1476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5" name="Oval 17">
              <a:extLst>
                <a:ext uri="{FF2B5EF4-FFF2-40B4-BE49-F238E27FC236}">
                  <a16:creationId xmlns:a16="http://schemas.microsoft.com/office/drawing/2014/main" id="{23D95D72-CDB7-442D-AEFB-4305B79EB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2058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6" name="Oval 18">
              <a:extLst>
                <a:ext uri="{FF2B5EF4-FFF2-40B4-BE49-F238E27FC236}">
                  <a16:creationId xmlns:a16="http://schemas.microsoft.com/office/drawing/2014/main" id="{ADB4CA1D-4BF4-43D8-8832-BAC173C19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" y="2415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7" name="Oval 19">
              <a:extLst>
                <a:ext uri="{FF2B5EF4-FFF2-40B4-BE49-F238E27FC236}">
                  <a16:creationId xmlns:a16="http://schemas.microsoft.com/office/drawing/2014/main" id="{25A0307F-4B56-45B9-B5C4-9EB3F7C6B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" y="2034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8" name="Oval 20">
              <a:extLst>
                <a:ext uri="{FF2B5EF4-FFF2-40B4-BE49-F238E27FC236}">
                  <a16:creationId xmlns:a16="http://schemas.microsoft.com/office/drawing/2014/main" id="{629D865A-CDD6-4D1A-A56E-2A5CD7467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2" y="1257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49" name="Rectangle 21">
              <a:extLst>
                <a:ext uri="{FF2B5EF4-FFF2-40B4-BE49-F238E27FC236}">
                  <a16:creationId xmlns:a16="http://schemas.microsoft.com/office/drawing/2014/main" id="{F47FF667-9DB3-46F8-8658-FBAFC4110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9" y="2727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0" name="Rectangle 22">
              <a:extLst>
                <a:ext uri="{FF2B5EF4-FFF2-40B4-BE49-F238E27FC236}">
                  <a16:creationId xmlns:a16="http://schemas.microsoft.com/office/drawing/2014/main" id="{217E7886-5D16-4EFE-83BB-B5E6DF068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0" y="2688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1" name="Rectangle 23">
              <a:extLst>
                <a:ext uri="{FF2B5EF4-FFF2-40B4-BE49-F238E27FC236}">
                  <a16:creationId xmlns:a16="http://schemas.microsoft.com/office/drawing/2014/main" id="{3D4BB316-E26B-4B9D-B6BA-0B7398327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3180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2" name="Rectangle 24">
              <a:extLst>
                <a:ext uri="{FF2B5EF4-FFF2-40B4-BE49-F238E27FC236}">
                  <a16:creationId xmlns:a16="http://schemas.microsoft.com/office/drawing/2014/main" id="{C3CFD02C-ACE2-41BA-AFFF-BDA257CA8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" y="3699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3" name="Rectangle 25">
              <a:extLst>
                <a:ext uri="{FF2B5EF4-FFF2-40B4-BE49-F238E27FC236}">
                  <a16:creationId xmlns:a16="http://schemas.microsoft.com/office/drawing/2014/main" id="{D8404080-6259-450C-840A-1D2D98DA6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364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4" name="Rectangle 26">
              <a:extLst>
                <a:ext uri="{FF2B5EF4-FFF2-40B4-BE49-F238E27FC236}">
                  <a16:creationId xmlns:a16="http://schemas.microsoft.com/office/drawing/2014/main" id="{D881180C-F0C7-49F3-B825-62E4C36B6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7" y="3576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5" name="Rectangle 27">
              <a:extLst>
                <a:ext uri="{FF2B5EF4-FFF2-40B4-BE49-F238E27FC236}">
                  <a16:creationId xmlns:a16="http://schemas.microsoft.com/office/drawing/2014/main" id="{FF8EDE3C-B4B9-4213-AB90-BADD870C3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" y="3627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6" name="Rectangle 28">
              <a:extLst>
                <a:ext uri="{FF2B5EF4-FFF2-40B4-BE49-F238E27FC236}">
                  <a16:creationId xmlns:a16="http://schemas.microsoft.com/office/drawing/2014/main" id="{2A17B8DE-DE52-4EF4-84D1-23FEC3390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3165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7" name="Rectangle 29">
              <a:extLst>
                <a:ext uri="{FF2B5EF4-FFF2-40B4-BE49-F238E27FC236}">
                  <a16:creationId xmlns:a16="http://schemas.microsoft.com/office/drawing/2014/main" id="{99D88FAF-416B-41F3-8B4A-1E60B41C0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" y="244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8" name="Rectangle 30">
              <a:extLst>
                <a:ext uri="{FF2B5EF4-FFF2-40B4-BE49-F238E27FC236}">
                  <a16:creationId xmlns:a16="http://schemas.microsoft.com/office/drawing/2014/main" id="{A2C2F28D-1C1F-441E-A82F-E5A971E4B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331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59" name="Rectangle 31">
              <a:extLst>
                <a:ext uri="{FF2B5EF4-FFF2-40B4-BE49-F238E27FC236}">
                  <a16:creationId xmlns:a16="http://schemas.microsoft.com/office/drawing/2014/main" id="{69CCD3A9-8452-4A87-82BC-AAC8AD88E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0" y="2787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60" name="Rectangle 32">
              <a:extLst>
                <a:ext uri="{FF2B5EF4-FFF2-40B4-BE49-F238E27FC236}">
                  <a16:creationId xmlns:a16="http://schemas.microsoft.com/office/drawing/2014/main" id="{4FE5B240-4CEC-487B-87B8-6EE5993C8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325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61" name="Rectangle 33">
              <a:extLst>
                <a:ext uri="{FF2B5EF4-FFF2-40B4-BE49-F238E27FC236}">
                  <a16:creationId xmlns:a16="http://schemas.microsoft.com/office/drawing/2014/main" id="{B29661B2-AB17-46D5-B27C-46B88DC7E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" y="3054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62" name="Rectangle 34">
              <a:extLst>
                <a:ext uri="{FF2B5EF4-FFF2-40B4-BE49-F238E27FC236}">
                  <a16:creationId xmlns:a16="http://schemas.microsoft.com/office/drawing/2014/main" id="{52214669-51CE-4C92-B2ED-961510845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2349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63" name="Line 35">
              <a:extLst>
                <a:ext uri="{FF2B5EF4-FFF2-40B4-BE49-F238E27FC236}">
                  <a16:creationId xmlns:a16="http://schemas.microsoft.com/office/drawing/2014/main" id="{C270BC50-BAAE-44E0-94CE-A3B35805A3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06" y="1323"/>
              <a:ext cx="702" cy="2700"/>
            </a:xfrm>
            <a:prstGeom prst="line">
              <a:avLst/>
            </a:prstGeom>
            <a:noFill/>
            <a:ln w="57150">
              <a:solidFill>
                <a:srgbClr val="66CC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9396" name="Group 36">
            <a:extLst>
              <a:ext uri="{FF2B5EF4-FFF2-40B4-BE49-F238E27FC236}">
                <a16:creationId xmlns:a16="http://schemas.microsoft.com/office/drawing/2014/main" id="{329768C8-5525-4408-96E0-E3C123C8AE07}"/>
              </a:ext>
            </a:extLst>
          </p:cNvPr>
          <p:cNvGrpSpPr>
            <a:grpSpLocks/>
          </p:cNvGrpSpPr>
          <p:nvPr/>
        </p:nvGrpSpPr>
        <p:grpSpPr bwMode="auto">
          <a:xfrm>
            <a:off x="4859338" y="2205038"/>
            <a:ext cx="3719512" cy="4248150"/>
            <a:chOff x="537" y="1206"/>
            <a:chExt cx="3585" cy="2727"/>
          </a:xfrm>
        </p:grpSpPr>
        <p:sp>
          <p:nvSpPr>
            <p:cNvPr id="59400" name="Oval 37">
              <a:extLst>
                <a:ext uri="{FF2B5EF4-FFF2-40B4-BE49-F238E27FC236}">
                  <a16:creationId xmlns:a16="http://schemas.microsoft.com/office/drawing/2014/main" id="{286D9D22-6BBB-4082-99F3-20A0D6B11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" y="135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1" name="Oval 38">
              <a:extLst>
                <a:ext uri="{FF2B5EF4-FFF2-40B4-BE49-F238E27FC236}">
                  <a16:creationId xmlns:a16="http://schemas.microsoft.com/office/drawing/2014/main" id="{2A8F51C0-0227-41E2-A9F6-15B687CB5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" y="1815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2" name="Oval 39">
              <a:extLst>
                <a:ext uri="{FF2B5EF4-FFF2-40B4-BE49-F238E27FC236}">
                  <a16:creationId xmlns:a16="http://schemas.microsoft.com/office/drawing/2014/main" id="{FCFE0A4E-0D30-4912-9595-5445A3B22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" y="1938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3" name="Oval 40">
              <a:extLst>
                <a:ext uri="{FF2B5EF4-FFF2-40B4-BE49-F238E27FC236}">
                  <a16:creationId xmlns:a16="http://schemas.microsoft.com/office/drawing/2014/main" id="{BC21AC76-85B6-495B-ADE8-8F1E11A30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9" y="180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4" name="Oval 41">
              <a:extLst>
                <a:ext uri="{FF2B5EF4-FFF2-40B4-BE49-F238E27FC236}">
                  <a16:creationId xmlns:a16="http://schemas.microsoft.com/office/drawing/2014/main" id="{FE774ABE-21BA-43FB-868C-65FCD3010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1635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5" name="Oval 42">
              <a:extLst>
                <a:ext uri="{FF2B5EF4-FFF2-40B4-BE49-F238E27FC236}">
                  <a16:creationId xmlns:a16="http://schemas.microsoft.com/office/drawing/2014/main" id="{A6765CE9-C0AC-4305-9E4D-55777E527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" y="228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6" name="Oval 43">
              <a:extLst>
                <a:ext uri="{FF2B5EF4-FFF2-40B4-BE49-F238E27FC236}">
                  <a16:creationId xmlns:a16="http://schemas.microsoft.com/office/drawing/2014/main" id="{EE9391FF-7429-4E82-B8AC-45E81ED41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" y="1710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7" name="Oval 44">
              <a:extLst>
                <a:ext uri="{FF2B5EF4-FFF2-40B4-BE49-F238E27FC236}">
                  <a16:creationId xmlns:a16="http://schemas.microsoft.com/office/drawing/2014/main" id="{0FDCBD3F-4FB3-463D-ADAF-0594587F1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" y="2112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8" name="Oval 45">
              <a:extLst>
                <a:ext uri="{FF2B5EF4-FFF2-40B4-BE49-F238E27FC236}">
                  <a16:creationId xmlns:a16="http://schemas.microsoft.com/office/drawing/2014/main" id="{41B24B63-2818-4E6C-971A-981D59121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5" y="2154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09" name="Oval 46">
              <a:extLst>
                <a:ext uri="{FF2B5EF4-FFF2-40B4-BE49-F238E27FC236}">
                  <a16:creationId xmlns:a16="http://schemas.microsoft.com/office/drawing/2014/main" id="{19EB9645-8207-48CC-92BD-FD97D8746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2" y="2529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0" name="Oval 47">
              <a:extLst>
                <a:ext uri="{FF2B5EF4-FFF2-40B4-BE49-F238E27FC236}">
                  <a16:creationId xmlns:a16="http://schemas.microsoft.com/office/drawing/2014/main" id="{314B0C52-1F2D-432B-AD0E-FF3FCBD1A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3" y="1446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1" name="Oval 48">
              <a:extLst>
                <a:ext uri="{FF2B5EF4-FFF2-40B4-BE49-F238E27FC236}">
                  <a16:creationId xmlns:a16="http://schemas.microsoft.com/office/drawing/2014/main" id="{10A879D2-E7A8-4631-A70B-4A7C5B448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6" y="2586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2" name="Oval 49">
              <a:extLst>
                <a:ext uri="{FF2B5EF4-FFF2-40B4-BE49-F238E27FC236}">
                  <a16:creationId xmlns:a16="http://schemas.microsoft.com/office/drawing/2014/main" id="{C295FBD4-886D-48ED-869F-3F1B4848A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1476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3" name="Oval 50">
              <a:extLst>
                <a:ext uri="{FF2B5EF4-FFF2-40B4-BE49-F238E27FC236}">
                  <a16:creationId xmlns:a16="http://schemas.microsoft.com/office/drawing/2014/main" id="{3AC11343-8AA8-4690-9197-34CF7997A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3" y="2058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4" name="Oval 51">
              <a:extLst>
                <a:ext uri="{FF2B5EF4-FFF2-40B4-BE49-F238E27FC236}">
                  <a16:creationId xmlns:a16="http://schemas.microsoft.com/office/drawing/2014/main" id="{D478EFB4-07D1-4A4C-8733-C9DAA0C2F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" y="2415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5" name="Oval 52">
              <a:extLst>
                <a:ext uri="{FF2B5EF4-FFF2-40B4-BE49-F238E27FC236}">
                  <a16:creationId xmlns:a16="http://schemas.microsoft.com/office/drawing/2014/main" id="{25FAE4E3-796B-435B-801A-71376DA21B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" y="2034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6" name="Oval 53">
              <a:extLst>
                <a:ext uri="{FF2B5EF4-FFF2-40B4-BE49-F238E27FC236}">
                  <a16:creationId xmlns:a16="http://schemas.microsoft.com/office/drawing/2014/main" id="{1B97B23E-FA1D-46EA-87F1-D18743024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2" y="1257"/>
              <a:ext cx="135" cy="11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7" name="Rectangle 54">
              <a:extLst>
                <a:ext uri="{FF2B5EF4-FFF2-40B4-BE49-F238E27FC236}">
                  <a16:creationId xmlns:a16="http://schemas.microsoft.com/office/drawing/2014/main" id="{D066B9C8-8164-44BF-B918-193536F46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9" y="2727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8" name="Rectangle 55">
              <a:extLst>
                <a:ext uri="{FF2B5EF4-FFF2-40B4-BE49-F238E27FC236}">
                  <a16:creationId xmlns:a16="http://schemas.microsoft.com/office/drawing/2014/main" id="{89411487-8272-4FE7-9929-83C54A57E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0" y="2688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19" name="Rectangle 56">
              <a:extLst>
                <a:ext uri="{FF2B5EF4-FFF2-40B4-BE49-F238E27FC236}">
                  <a16:creationId xmlns:a16="http://schemas.microsoft.com/office/drawing/2014/main" id="{2111ADA9-9886-46A5-95D1-4FE6233DB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3180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0" name="Rectangle 57">
              <a:extLst>
                <a:ext uri="{FF2B5EF4-FFF2-40B4-BE49-F238E27FC236}">
                  <a16:creationId xmlns:a16="http://schemas.microsoft.com/office/drawing/2014/main" id="{45EA212F-E1AE-439C-BA70-4833445C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" y="3699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1" name="Rectangle 58">
              <a:extLst>
                <a:ext uri="{FF2B5EF4-FFF2-40B4-BE49-F238E27FC236}">
                  <a16:creationId xmlns:a16="http://schemas.microsoft.com/office/drawing/2014/main" id="{3B70387B-6B2A-4C71-959E-3BFDB77D8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364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2" name="Rectangle 59">
              <a:extLst>
                <a:ext uri="{FF2B5EF4-FFF2-40B4-BE49-F238E27FC236}">
                  <a16:creationId xmlns:a16="http://schemas.microsoft.com/office/drawing/2014/main" id="{4F1125E4-D162-465E-A24F-EB24DEC87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7" y="3576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3" name="Rectangle 60">
              <a:extLst>
                <a:ext uri="{FF2B5EF4-FFF2-40B4-BE49-F238E27FC236}">
                  <a16:creationId xmlns:a16="http://schemas.microsoft.com/office/drawing/2014/main" id="{143A1AD6-26DE-477A-A153-A353B7C92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" y="3627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4" name="Rectangle 61">
              <a:extLst>
                <a:ext uri="{FF2B5EF4-FFF2-40B4-BE49-F238E27FC236}">
                  <a16:creationId xmlns:a16="http://schemas.microsoft.com/office/drawing/2014/main" id="{E7A17390-959D-4B99-B31B-D36C76C0E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3165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5" name="Rectangle 62">
              <a:extLst>
                <a:ext uri="{FF2B5EF4-FFF2-40B4-BE49-F238E27FC236}">
                  <a16:creationId xmlns:a16="http://schemas.microsoft.com/office/drawing/2014/main" id="{015051BE-3D93-4C0A-BDF9-1320CDCDB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" y="244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6" name="Rectangle 63">
              <a:extLst>
                <a:ext uri="{FF2B5EF4-FFF2-40B4-BE49-F238E27FC236}">
                  <a16:creationId xmlns:a16="http://schemas.microsoft.com/office/drawing/2014/main" id="{80A055B4-EAB6-4C09-B6D1-AF6C71736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331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7" name="Rectangle 64">
              <a:extLst>
                <a:ext uri="{FF2B5EF4-FFF2-40B4-BE49-F238E27FC236}">
                  <a16:creationId xmlns:a16="http://schemas.microsoft.com/office/drawing/2014/main" id="{EC33D94F-2D5F-44D9-BD40-0C3CD379E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0" y="2787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8" name="Rectangle 65">
              <a:extLst>
                <a:ext uri="{FF2B5EF4-FFF2-40B4-BE49-F238E27FC236}">
                  <a16:creationId xmlns:a16="http://schemas.microsoft.com/office/drawing/2014/main" id="{4D4D3670-326D-405C-892B-156B22713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3252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29" name="Rectangle 66">
              <a:extLst>
                <a:ext uri="{FF2B5EF4-FFF2-40B4-BE49-F238E27FC236}">
                  <a16:creationId xmlns:a16="http://schemas.microsoft.com/office/drawing/2014/main" id="{8615894E-543E-484B-81E3-E650634EB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" y="3054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0" name="Rectangle 67">
              <a:extLst>
                <a:ext uri="{FF2B5EF4-FFF2-40B4-BE49-F238E27FC236}">
                  <a16:creationId xmlns:a16="http://schemas.microsoft.com/office/drawing/2014/main" id="{71FAB881-A10A-4DF1-B91C-F865EDA86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2349"/>
              <a:ext cx="135" cy="13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rgbClr val="11111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59431" name="Line 68">
              <a:extLst>
                <a:ext uri="{FF2B5EF4-FFF2-40B4-BE49-F238E27FC236}">
                  <a16:creationId xmlns:a16="http://schemas.microsoft.com/office/drawing/2014/main" id="{580B90CA-E528-4F82-904C-A2E2EA3A11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43" y="1206"/>
              <a:ext cx="2889" cy="2727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9397" name="Line 69">
            <a:extLst>
              <a:ext uri="{FF2B5EF4-FFF2-40B4-BE49-F238E27FC236}">
                <a16:creationId xmlns:a16="http://schemas.microsoft.com/office/drawing/2014/main" id="{2D14D647-5185-4864-90A0-8F263125A958}"/>
              </a:ext>
            </a:extLst>
          </p:cNvPr>
          <p:cNvSpPr>
            <a:spLocks noChangeShapeType="1"/>
          </p:cNvSpPr>
          <p:nvPr/>
        </p:nvSpPr>
        <p:spPr bwMode="auto">
          <a:xfrm>
            <a:off x="4427538" y="1700213"/>
            <a:ext cx="0" cy="4968875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ru-RU"/>
          </a:p>
        </p:txBody>
      </p:sp>
      <p:sp>
        <p:nvSpPr>
          <p:cNvPr id="59398" name="AutoShape 70">
            <a:extLst>
              <a:ext uri="{FF2B5EF4-FFF2-40B4-BE49-F238E27FC236}">
                <a16:creationId xmlns:a16="http://schemas.microsoft.com/office/drawing/2014/main" id="{2E7E1D63-B750-4FD0-8344-A9318CA9E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819400"/>
            <a:ext cx="381000" cy="381000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9399" name="AutoShape 71">
            <a:extLst>
              <a:ext uri="{FF2B5EF4-FFF2-40B4-BE49-F238E27FC236}">
                <a16:creationId xmlns:a16="http://schemas.microsoft.com/office/drawing/2014/main" id="{163BCF74-762D-4941-B76A-B13C91CD0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743200"/>
            <a:ext cx="381000" cy="381000"/>
          </a:xfrm>
          <a:prstGeom prst="sun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" name="slide41">
            <a:hlinkClick r:id="" action="ppaction://media"/>
            <a:extLst>
              <a:ext uri="{FF2B5EF4-FFF2-40B4-BE49-F238E27FC236}">
                <a16:creationId xmlns:a16="http://schemas.microsoft.com/office/drawing/2014/main" id="{1A550E3E-FD7B-426C-8ED1-A2B71B37C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5C68B401-3D4C-4F9C-9C4E-8E20271BE5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Автоматическая кластеризация текстов</a:t>
            </a:r>
            <a:endParaRPr lang="en-US" altLang="ru-RU" sz="3200">
              <a:solidFill>
                <a:schemeClr val="tx1"/>
              </a:solidFill>
            </a:endParaRPr>
          </a:p>
        </p:txBody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6CFA6F6C-3BFC-4845-8467-E871C88F04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91440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ru-RU" altLang="ru-RU" sz="2400"/>
              <a:t>Имеется текстовая коллекция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Нужно разбить коллекцию на классы близких документов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Могут быть созданы иерархические классы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Сейчас: одно из важных средств для визуализации большой выдачи документов при поиске 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Для визуализации важно: хорошее название кластера</a:t>
            </a:r>
          </a:p>
          <a:p>
            <a:pPr eaLnBrk="1" hangingPunct="1">
              <a:lnSpc>
                <a:spcPct val="90000"/>
              </a:lnSpc>
              <a:spcBef>
                <a:spcPct val="100000"/>
              </a:spcBef>
              <a:buClr>
                <a:schemeClr val="tx1"/>
              </a:buClr>
            </a:pPr>
            <a:r>
              <a:rPr lang="ru-RU" altLang="ru-RU" sz="2400"/>
              <a:t>Примеры</a:t>
            </a:r>
            <a:r>
              <a:rPr lang="en-US" altLang="ru-RU" sz="2400"/>
              <a:t>: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Новостные агрегаторы (Яндекс.Новости, Рамблер.Новости</a:t>
            </a:r>
            <a:r>
              <a:rPr lang="en-US" altLang="ru-RU" sz="2400"/>
              <a:t>,</a:t>
            </a:r>
            <a:r>
              <a:rPr lang="ru-RU" altLang="ru-RU" sz="2400"/>
              <a:t> </a:t>
            </a:r>
            <a:r>
              <a:rPr lang="en-US" altLang="ru-RU" sz="2400"/>
              <a:t>Google.News, </a:t>
            </a:r>
            <a:r>
              <a:rPr lang="ru-RU" altLang="ru-RU" sz="2400"/>
              <a:t>Новотека)</a:t>
            </a:r>
            <a:r>
              <a:rPr lang="en-US" altLang="ru-RU" sz="240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Кластеризация результатов поиска (</a:t>
            </a:r>
            <a:r>
              <a:rPr lang="en-US" altLang="ru-RU" sz="2400"/>
              <a:t>Clusty</a:t>
            </a:r>
            <a:r>
              <a:rPr lang="ru-RU" altLang="ru-RU" sz="2400"/>
              <a:t>, Нигма)</a:t>
            </a:r>
            <a:endParaRPr lang="en-US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6E02C42-0635-4BDC-9E4F-1B41177BB7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>
            <a:extLst>
              <a:ext uri="{FF2B5EF4-FFF2-40B4-BE49-F238E27FC236}">
                <a16:creationId xmlns:a16="http://schemas.microsoft.com/office/drawing/2014/main" id="{D5668FA1-9BB3-409A-A33D-2C5ED18B49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61443" name="Picture 5">
            <a:extLst>
              <a:ext uri="{FF2B5EF4-FFF2-40B4-BE49-F238E27FC236}">
                <a16:creationId xmlns:a16="http://schemas.microsoft.com/office/drawing/2014/main" id="{499A8A99-83A4-4596-945D-A62FB96C9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1750"/>
            <a:ext cx="853281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43">
            <a:hlinkClick r:id="" action="ppaction://media"/>
            <a:extLst>
              <a:ext uri="{FF2B5EF4-FFF2-40B4-BE49-F238E27FC236}">
                <a16:creationId xmlns:a16="http://schemas.microsoft.com/office/drawing/2014/main" id="{AA9DF6AA-3CCB-475D-B2DD-A179E023C9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E57A6E29-9D3E-42BB-9BE1-999E6951AC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Автоматическое аннотирование</a:t>
            </a:r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34E6FB2E-9747-4D0E-8328-4B75EA6804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07554"/>
            <a:ext cx="8229600" cy="4857750"/>
          </a:xfrm>
        </p:spPr>
        <p:txBody>
          <a:bodyPr/>
          <a:lstStyle/>
          <a:p>
            <a:pPr eaLnBrk="1" hangingPunct="1"/>
            <a:r>
              <a:rPr lang="ru-RU" altLang="ru-RU"/>
              <a:t>Чаще всего наиболее содержательный фрагмент документа</a:t>
            </a:r>
          </a:p>
          <a:p>
            <a:pPr lvl="1" eaLnBrk="1" hangingPunct="1"/>
            <a:r>
              <a:rPr lang="ru-RU" altLang="ru-RU"/>
              <a:t>Индикативная аннотация – пересказ основного содержания текста</a:t>
            </a:r>
          </a:p>
          <a:p>
            <a:pPr lvl="1" eaLnBrk="1" hangingPunct="1"/>
            <a:r>
              <a:rPr lang="ru-RU" altLang="ru-RU"/>
              <a:t>Контекстно-зависимая аннотация</a:t>
            </a:r>
          </a:p>
          <a:p>
            <a:pPr lvl="2" eaLnBrk="1" hangingPunct="1"/>
            <a:r>
              <a:rPr lang="ru-RU" altLang="ru-RU"/>
              <a:t>сниппеты в поисковых системах</a:t>
            </a:r>
          </a:p>
          <a:p>
            <a:pPr lvl="1" eaLnBrk="1" hangingPunct="1"/>
            <a:r>
              <a:rPr lang="ru-RU" altLang="ru-RU"/>
              <a:t>Аннотация многих документов</a:t>
            </a:r>
          </a:p>
          <a:p>
            <a:pPr lvl="2" eaLnBrk="1" hangingPunct="1"/>
            <a:r>
              <a:rPr lang="ru-RU" altLang="ru-RU"/>
              <a:t>Аннотация новостных кластеров</a:t>
            </a:r>
          </a:p>
        </p:txBody>
      </p:sp>
      <p:pic>
        <p:nvPicPr>
          <p:cNvPr id="2" name="slide44">
            <a:hlinkClick r:id="" action="ppaction://media"/>
            <a:extLst>
              <a:ext uri="{FF2B5EF4-FFF2-40B4-BE49-F238E27FC236}">
                <a16:creationId xmlns:a16="http://schemas.microsoft.com/office/drawing/2014/main" id="{4BBF90B6-49EB-4E90-97BA-F7E571E0FB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ACDA810F-2805-4098-BBCC-84AD666776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ru-RU" altLang="ru-RU" sz="3200"/>
              <a:t>Контекстные аннотации: сниппеты</a:t>
            </a:r>
          </a:p>
        </p:txBody>
      </p:sp>
      <p:pic>
        <p:nvPicPr>
          <p:cNvPr id="63491" name="Picture 5">
            <a:extLst>
              <a:ext uri="{FF2B5EF4-FFF2-40B4-BE49-F238E27FC236}">
                <a16:creationId xmlns:a16="http://schemas.microsoft.com/office/drawing/2014/main" id="{F2B2282B-1F8C-42A8-B477-07E6AC2B28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20700"/>
            <a:ext cx="8066088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lide45">
            <a:hlinkClick r:id="" action="ppaction://media"/>
            <a:extLst>
              <a:ext uri="{FF2B5EF4-FFF2-40B4-BE49-F238E27FC236}">
                <a16:creationId xmlns:a16="http://schemas.microsoft.com/office/drawing/2014/main" id="{A62A6E80-693C-401C-B1B4-4E110F0ED4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52E8B5FE-882C-43CA-8C4B-4EC71671CD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47050" cy="561975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1"/>
                </a:solidFill>
              </a:rPr>
              <a:t>Аннотирование новостного кластера в 2013 году</a:t>
            </a:r>
          </a:p>
        </p:txBody>
      </p:sp>
      <p:pic>
        <p:nvPicPr>
          <p:cNvPr id="64515" name="Picture 3">
            <a:extLst>
              <a:ext uri="{FF2B5EF4-FFF2-40B4-BE49-F238E27FC236}">
                <a16:creationId xmlns:a16="http://schemas.microsoft.com/office/drawing/2014/main" id="{A2D5F0EA-C5AD-4DF3-BBF8-E81DC4220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25538"/>
            <a:ext cx="7991475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Text Box 4">
            <a:extLst>
              <a:ext uri="{FF2B5EF4-FFF2-40B4-BE49-F238E27FC236}">
                <a16:creationId xmlns:a16="http://schemas.microsoft.com/office/drawing/2014/main" id="{FE6CC3EF-E58F-48F0-8FC5-3D56191D4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665538"/>
            <a:ext cx="100806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Это не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начало текста</a:t>
            </a:r>
          </a:p>
        </p:txBody>
      </p:sp>
      <p:sp>
        <p:nvSpPr>
          <p:cNvPr id="64517" name="Line 5">
            <a:extLst>
              <a:ext uri="{FF2B5EF4-FFF2-40B4-BE49-F238E27FC236}">
                <a16:creationId xmlns:a16="http://schemas.microsoft.com/office/drawing/2014/main" id="{E8F6034D-355A-4CCF-AD54-DE0F3EE3D189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888" y="4005263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4518" name="Line 6">
            <a:extLst>
              <a:ext uri="{FF2B5EF4-FFF2-40B4-BE49-F238E27FC236}">
                <a16:creationId xmlns:a16="http://schemas.microsoft.com/office/drawing/2014/main" id="{5D89CC1F-E744-45E6-982D-3654C96E6816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8888" y="4005263"/>
            <a:ext cx="7207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" name="slide46">
            <a:hlinkClick r:id="" action="ppaction://media"/>
            <a:extLst>
              <a:ext uri="{FF2B5EF4-FFF2-40B4-BE49-F238E27FC236}">
                <a16:creationId xmlns:a16="http://schemas.microsoft.com/office/drawing/2014/main" id="{C770587C-1656-4729-BA06-470237E139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>
            <a:extLst>
              <a:ext uri="{FF2B5EF4-FFF2-40B4-BE49-F238E27FC236}">
                <a16:creationId xmlns:a16="http://schemas.microsoft.com/office/drawing/2014/main" id="{A5BA2D72-84BE-4CB6-A651-ED3E260449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200"/>
              <a:t>Литература</a:t>
            </a:r>
          </a:p>
        </p:txBody>
      </p:sp>
      <p:sp>
        <p:nvSpPr>
          <p:cNvPr id="99331" name="Rectangle 3">
            <a:extLst>
              <a:ext uri="{FF2B5EF4-FFF2-40B4-BE49-F238E27FC236}">
                <a16:creationId xmlns:a16="http://schemas.microsoft.com/office/drawing/2014/main" id="{E8EC1B90-2946-437B-B8A8-0BC6BD6878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r>
              <a:rPr lang="ru-RU" altLang="ru-RU" sz="2000"/>
              <a:t>Manning, Shutze. Introduction to Information Retrieval</a:t>
            </a:r>
          </a:p>
          <a:p>
            <a:pPr marL="838200" lvl="1" indent="-381000" eaLnBrk="1" hangingPunct="1">
              <a:lnSpc>
                <a:spcPct val="80000"/>
              </a:lnSpc>
            </a:pPr>
            <a:r>
              <a:rPr lang="ru-RU" altLang="ru-RU" sz="2000">
                <a:hlinkClick r:id="rId2"/>
              </a:rPr>
              <a:t>http://nlp.stanford.edu/IR-book/</a:t>
            </a:r>
            <a:endParaRPr lang="ru-RU" altLang="ru-RU" sz="2000"/>
          </a:p>
          <a:p>
            <a:pPr marL="457200" indent="-457200" eaLnBrk="1" hangingPunct="1">
              <a:lnSpc>
                <a:spcPct val="80000"/>
              </a:lnSpc>
            </a:pPr>
            <a:r>
              <a:rPr lang="ru-RU" altLang="ru-RU" sz="2000"/>
              <a:t>К. Маннинг, П. Рахгаван, Х. Шютце Введение в информационный поиск. Изд-во Вильямс, 2011</a:t>
            </a:r>
          </a:p>
          <a:p>
            <a:pPr marL="457200" indent="-457200" eaLnBrk="1" hangingPunct="1">
              <a:lnSpc>
                <a:spcPct val="80000"/>
              </a:lnSpc>
            </a:pPr>
            <a:endParaRPr lang="en-US" altLang="ru-RU" sz="2000"/>
          </a:p>
          <a:p>
            <a:pPr marL="457200" indent="-457200" eaLnBrk="1" hangingPunct="1">
              <a:lnSpc>
                <a:spcPct val="80000"/>
              </a:lnSpc>
            </a:pPr>
            <a:endParaRPr lang="en-US" altLang="ru-RU" sz="1400"/>
          </a:p>
          <a:p>
            <a:pPr marL="457200" indent="-457200" eaLnBrk="1" hangingPunct="1">
              <a:lnSpc>
                <a:spcPct val="80000"/>
              </a:lnSpc>
            </a:pPr>
            <a:r>
              <a:rPr lang="ru-RU" altLang="ru-RU" sz="2000"/>
              <a:t>Дополнительно:</a:t>
            </a:r>
            <a:endParaRPr lang="en-US" altLang="ru-RU" sz="2000"/>
          </a:p>
          <a:p>
            <a:pPr marL="457200" indent="-457200" eaLnBrk="1" hangingPunct="1">
              <a:lnSpc>
                <a:spcPct val="80000"/>
              </a:lnSpc>
            </a:pPr>
            <a:r>
              <a:rPr lang="ru-RU" altLang="ru-RU" sz="1600"/>
              <a:t>Большакова Е. И., Воронцов К. В., Ефремова Н. Э., Клышинский Э. С., Лукашевич Н. В., Сапин А. С. Автоматическая обработка текстов на естественном языке и анализ данных: учеб. пособие. М. : НИУ ВШЭ, 2017. </a:t>
            </a:r>
            <a:endParaRPr lang="en-US" altLang="ru-RU" sz="1600"/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ru-RU" sz="1400">
                <a:hlinkClick r:id="rId3"/>
              </a:rPr>
              <a:t>https://miem.hse.ru/clschool/the_book</a:t>
            </a:r>
            <a:endParaRPr lang="en-US" altLang="ru-RU" sz="1400"/>
          </a:p>
          <a:p>
            <a:pPr marL="838200" lvl="1" indent="-381000" eaLnBrk="1" hangingPunct="1">
              <a:lnSpc>
                <a:spcPct val="80000"/>
              </a:lnSpc>
            </a:pPr>
            <a:endParaRPr lang="en-US" altLang="ru-RU" sz="1400"/>
          </a:p>
          <a:p>
            <a:pPr marL="457200" indent="-457200" eaLnBrk="1" hangingPunct="1">
              <a:lnSpc>
                <a:spcPct val="80000"/>
              </a:lnSpc>
            </a:pPr>
            <a:r>
              <a:rPr lang="ru-RU" altLang="ru-RU" sz="1600"/>
              <a:t>Автоматическая обработка текстов на</a:t>
            </a:r>
            <a:r>
              <a:rPr lang="en-US" altLang="ru-RU" sz="1600"/>
              <a:t> </a:t>
            </a:r>
            <a:br>
              <a:rPr lang="en-US" altLang="ru-RU" sz="1600"/>
            </a:br>
            <a:r>
              <a:rPr lang="ru-RU" altLang="ru-RU" sz="1600"/>
              <a:t>естественном языке и компьютерная лингвистика: </a:t>
            </a:r>
            <a:br>
              <a:rPr lang="en-US" altLang="ru-RU" sz="1600"/>
            </a:br>
            <a:r>
              <a:rPr lang="ru-RU" altLang="ru-RU" sz="1600"/>
              <a:t>учеб. пособие / Большакова Е.И. и др. –  М.: МИЭМ, 2011</a:t>
            </a:r>
            <a:endParaRPr lang="en-US" altLang="ru-RU" sz="1600"/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ru-RU" sz="1400">
                <a:hlinkClick r:id="rId4"/>
              </a:rPr>
              <a:t>https://publications.hse.ru/mirror/pubs/share/folder/gcd5r3mn96/direct/50492942</a:t>
            </a:r>
            <a:endParaRPr lang="en-US" altLang="ru-RU" sz="1400"/>
          </a:p>
          <a:p>
            <a:pPr marL="838200" lvl="1" indent="-381000" eaLnBrk="1" hangingPunct="1">
              <a:lnSpc>
                <a:spcPct val="80000"/>
              </a:lnSpc>
            </a:pPr>
            <a:endParaRPr lang="en-US" altLang="ru-RU" sz="1400"/>
          </a:p>
          <a:p>
            <a:pPr marL="457200" indent="-457200" eaLnBrk="1" hangingPunct="1">
              <a:lnSpc>
                <a:spcPct val="80000"/>
              </a:lnSpc>
            </a:pPr>
            <a:r>
              <a:rPr lang="ru-RU" altLang="ru-RU" sz="1600"/>
              <a:t>Лукашевич Н.В. Тезаурусы в задачах информационного поиска. Изд-во Моск. ун-та, 2011.</a:t>
            </a:r>
            <a:endParaRPr lang="en-US" altLang="ru-RU" sz="1600"/>
          </a:p>
          <a:p>
            <a:pPr marL="838200" lvl="1" indent="-381000" eaLnBrk="1" hangingPunct="1">
              <a:lnSpc>
                <a:spcPct val="80000"/>
              </a:lnSpc>
            </a:pPr>
            <a:r>
              <a:rPr lang="ru-RU" altLang="ru-RU" sz="1600"/>
              <a:t>http://www.labinform.ru/pub/ruthes/book/louk_book.pdf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F0881E99-2FD4-4660-BC1A-EA83693CB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600" dirty="0"/>
              <a:t>Домашнее задание </a:t>
            </a:r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2278F6C-AD7E-4CB7-8F4A-EDF1DE33A2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r>
              <a:rPr lang="ru-RU" altLang="ru-RU" dirty="0"/>
              <a:t>Заглавная страница Википедии</a:t>
            </a:r>
          </a:p>
          <a:p>
            <a:r>
              <a:rPr lang="ru-RU" altLang="ru-RU" dirty="0"/>
              <a:t>Раздел: Знаете ли Вы?</a:t>
            </a:r>
          </a:p>
          <a:p>
            <a:r>
              <a:rPr lang="ru-RU" altLang="ru-RU" dirty="0"/>
              <a:t>(Из новых статей Википедии)</a:t>
            </a:r>
          </a:p>
          <a:p>
            <a:r>
              <a:rPr lang="ru-RU" altLang="ru-RU" b="1" dirty="0">
                <a:hlinkClick r:id="rId2" tooltip="Бертинетти, Марчелло"/>
              </a:rPr>
              <a:t>Итальянский спортсмен</a:t>
            </a:r>
            <a:r>
              <a:rPr lang="ru-RU" altLang="ru-RU" dirty="0"/>
              <a:t> в один год стал </a:t>
            </a:r>
            <a:r>
              <a:rPr lang="ru-RU" altLang="ru-RU" dirty="0">
                <a:hlinkClick r:id="rId3" tooltip="Чемпионат Италии по футболу 1908"/>
              </a:rPr>
              <a:t>чемпионом страны по футболу</a:t>
            </a:r>
            <a:r>
              <a:rPr lang="ru-RU" altLang="ru-RU" dirty="0"/>
              <a:t> и </a:t>
            </a:r>
            <a:r>
              <a:rPr lang="ru-RU" altLang="ru-RU" dirty="0">
                <a:hlinkClick r:id="rId4" tooltip="Фехтование на летних Олимпийских играх 1908"/>
              </a:rPr>
              <a:t>олимпийским призёром в фехтовании</a:t>
            </a:r>
            <a:r>
              <a:rPr lang="ru-RU" altLang="ru-RU" dirty="0"/>
              <a:t>. </a:t>
            </a:r>
          </a:p>
          <a:p>
            <a:endParaRPr lang="ru-RU" altLang="ru-RU" dirty="0"/>
          </a:p>
          <a:p>
            <a:r>
              <a:rPr lang="ru-RU" altLang="ru-RU" dirty="0"/>
              <a:t>Есть архив</a:t>
            </a:r>
          </a:p>
          <a:p>
            <a:endParaRPr lang="ru-RU" altLang="ru-RU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>
            <a:extLst>
              <a:ext uri="{FF2B5EF4-FFF2-40B4-BE49-F238E27FC236}">
                <a16:creationId xmlns:a16="http://schemas.microsoft.com/office/drawing/2014/main" id="{B32CA9C6-AF11-4822-A6C9-B03DF4FE5C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76262"/>
          </a:xfrm>
        </p:spPr>
        <p:txBody>
          <a:bodyPr/>
          <a:lstStyle/>
          <a:p>
            <a:r>
              <a:rPr lang="ru-RU" altLang="ru-RU" sz="3200"/>
              <a:t>Домашнее задание (продолжение)</a:t>
            </a:r>
          </a:p>
        </p:txBody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41C6924D-FED2-44E4-93A8-CBF6C3FF50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91513" cy="57610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dirty="0"/>
              <a:t>В архиве найти неделю, когда у вас день рожденья</a:t>
            </a:r>
          </a:p>
          <a:p>
            <a:pPr lvl="1">
              <a:lnSpc>
                <a:spcPct val="90000"/>
              </a:lnSpc>
            </a:pPr>
            <a:r>
              <a:rPr lang="ru-RU" altLang="ru-RU" sz="2400" dirty="0"/>
              <a:t>Взять три факта</a:t>
            </a:r>
          </a:p>
          <a:p>
            <a:pPr lvl="1">
              <a:lnSpc>
                <a:spcPct val="90000"/>
              </a:lnSpc>
            </a:pPr>
            <a:r>
              <a:rPr lang="ru-RU" altLang="ru-RU" sz="2400" dirty="0"/>
              <a:t>И найти соответствующие предложения, содержащие этот факт в статьях Википедии</a:t>
            </a:r>
          </a:p>
          <a:p>
            <a:pPr lvl="1">
              <a:lnSpc>
                <a:spcPct val="90000"/>
              </a:lnSpc>
            </a:pPr>
            <a:r>
              <a:rPr lang="ru-RU" altLang="ru-RU" sz="2400" dirty="0"/>
              <a:t>Записать в файл</a:t>
            </a:r>
          </a:p>
          <a:p>
            <a:pPr lvl="1">
              <a:lnSpc>
                <a:spcPct val="90000"/>
              </a:lnSpc>
            </a:pPr>
            <a:r>
              <a:rPr lang="ru-RU" altLang="ru-RU" sz="2400" dirty="0"/>
              <a:t>Сделать выводы, легко ли их бы было найти автоматически. </a:t>
            </a:r>
          </a:p>
          <a:p>
            <a:pPr>
              <a:lnSpc>
                <a:spcPct val="90000"/>
              </a:lnSpc>
            </a:pPr>
            <a:r>
              <a:rPr lang="ru-RU" altLang="ru-RU" sz="2400" dirty="0"/>
              <a:t>Легко – это когда</a:t>
            </a:r>
          </a:p>
          <a:p>
            <a:pPr lvl="1">
              <a:lnSpc>
                <a:spcPct val="90000"/>
              </a:lnSpc>
            </a:pPr>
            <a:r>
              <a:rPr lang="ru-RU" altLang="ru-RU" sz="2400" dirty="0"/>
              <a:t>Все слова запроса в одном предложении</a:t>
            </a:r>
          </a:p>
          <a:p>
            <a:pPr lvl="1">
              <a:lnSpc>
                <a:spcPct val="90000"/>
              </a:lnSpc>
            </a:pPr>
            <a:r>
              <a:rPr lang="ru-RU" altLang="ru-RU" sz="2400" dirty="0"/>
              <a:t>Большое количество совпадающих слов</a:t>
            </a:r>
          </a:p>
          <a:p>
            <a:pPr>
              <a:lnSpc>
                <a:spcPct val="90000"/>
              </a:lnSpc>
            </a:pPr>
            <a:endParaRPr lang="ru-RU" alt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D7FD4CD-EDA1-4DD4-82DD-FEE87C7BF5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850900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Что такое документ?</a:t>
            </a:r>
            <a:endParaRPr lang="en-US" altLang="ru-RU" sz="3600"/>
          </a:p>
        </p:txBody>
      </p:sp>
      <p:sp>
        <p:nvSpPr>
          <p:cNvPr id="9219" name="Text Box 3">
            <a:extLst>
              <a:ext uri="{FF2B5EF4-FFF2-40B4-BE49-F238E27FC236}">
                <a16:creationId xmlns:a16="http://schemas.microsoft.com/office/drawing/2014/main" id="{53DA4153-3322-407C-802B-1338D0FE2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68760"/>
            <a:ext cx="836295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Примеры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Интернет-страницы</a:t>
            </a: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электронные письма, книги, новости, посты форумов, патенты и многое другое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Общие свойства</a:t>
            </a: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Значительное текстовое содержание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Некоторая структура: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заголовок,автор</a:t>
            </a: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, дата - для статей;</a:t>
            </a:r>
          </a:p>
          <a:p>
            <a:pPr lvl="2" eaLnBrk="1" hangingPunct="1">
              <a:spcBef>
                <a:spcPts val="563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тема, отправитель, адресат - для писем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5">
            <a:hlinkClick r:id="" action="ppaction://media"/>
            <a:extLst>
              <a:ext uri="{FF2B5EF4-FFF2-40B4-BE49-F238E27FC236}">
                <a16:creationId xmlns:a16="http://schemas.microsoft.com/office/drawing/2014/main" id="{1C1D6B31-9C0D-43C8-BDB1-3F1049307B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06896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E40D3FAC-1E55-4841-A7B4-280C68E037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8147050" cy="863600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Документы</a:t>
            </a:r>
            <a:r>
              <a:rPr lang="en-US" altLang="ru-RU" sz="3600"/>
              <a:t> vs. </a:t>
            </a:r>
            <a:r>
              <a:rPr lang="ru-RU" altLang="ru-RU" sz="3600"/>
              <a:t>записи базы данных</a:t>
            </a:r>
            <a:endParaRPr lang="en-US" altLang="ru-RU" sz="3600"/>
          </a:p>
        </p:txBody>
      </p:sp>
      <p:sp>
        <p:nvSpPr>
          <p:cNvPr id="11267" name="Text Box 3">
            <a:extLst>
              <a:ext uri="{FF2B5EF4-FFF2-40B4-BE49-F238E27FC236}">
                <a16:creationId xmlns:a16="http://schemas.microsoft.com/office/drawing/2014/main" id="{359424E0-EF97-4CE7-9623-12BC3904B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68413"/>
            <a:ext cx="8229600" cy="505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Записи базы данных (структурированные таблицы)</a:t>
            </a:r>
            <a:r>
              <a:rPr lang="en-US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состоят из хорошо определенных полей и атрибутов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e.g., </a:t>
            </a:r>
            <a:r>
              <a:rPr lang="ru-RU" altLang="ru-RU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банковские записи балансы, номера счетов, имена, адреса, даты рождения, номера социального обеспечения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Легко сопоставлять запросы и поля таких баз данных (хорошо определенная семантика) 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Текст более сложный – неструктурированная информация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112E1AE-D1D8-4D5F-9C44-0CFA7CE299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937B6BE9-A0C1-43F9-84B4-5E55B01074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31188" cy="936625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Документы и записи базы данных</a:t>
            </a:r>
            <a:endParaRPr lang="en-US" altLang="ru-RU" sz="3600"/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442296BD-18B4-410E-9175-CF6E098FA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125538"/>
            <a:ext cx="8280400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Запрос к базе данных</a:t>
            </a: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i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Найти записи с суммами, большими </a:t>
            </a:r>
            <a:r>
              <a:rPr lang="en-US" altLang="ru-RU" sz="2400" i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$50</a:t>
            </a:r>
            <a:r>
              <a:rPr lang="ru-RU" altLang="ru-RU" sz="2400" i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тысяч рублей</a:t>
            </a:r>
            <a:endParaRPr lang="en-US" altLang="ru-RU" sz="2400" i="1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Легко сопоставить со значением определенного поля в базе данных – структурированная информация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Пример запроса</a:t>
            </a:r>
            <a:endParaRPr lang="en-US" altLang="ru-RU" sz="28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i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Банковские скандалы в США</a:t>
            </a:r>
            <a:endParaRPr lang="en-US" altLang="ru-RU" sz="2400" i="1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Этот запрос нужно сравнивать с неструктурированными текстами новостей</a:t>
            </a:r>
            <a:endParaRPr lang="en-US" altLang="ru-RU" sz="240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7">
            <a:hlinkClick r:id="" action="ppaction://media"/>
            <a:extLst>
              <a:ext uri="{FF2B5EF4-FFF2-40B4-BE49-F238E27FC236}">
                <a16:creationId xmlns:a16="http://schemas.microsoft.com/office/drawing/2014/main" id="{43B798C5-7990-43ED-BEE1-6EECE3E212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19DFD7A-6D4B-4889-B6A2-46EE3F4B9C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633412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200"/>
              <a:t>Сравнение текстов</a:t>
            </a:r>
            <a:endParaRPr lang="en-US" altLang="ru-RU" sz="3200"/>
          </a:p>
        </p:txBody>
      </p:sp>
      <p:sp>
        <p:nvSpPr>
          <p:cNvPr id="15363" name="Text Box 3">
            <a:extLst>
              <a:ext uri="{FF2B5EF4-FFF2-40B4-BE49-F238E27FC236}">
                <a16:creationId xmlns:a16="http://schemas.microsoft.com/office/drawing/2014/main" id="{43B3B33D-2EFC-4A16-B15E-AFD0B3718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981075"/>
            <a:ext cx="8291513" cy="568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Сопоставление текста запроса с текстом документа и определение того, что такое хорошее сопоставление – базовый вопрос информационного поиска 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endParaRPr lang="ru-RU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 sz="28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Точное сопоставление слов - недостаточно</a:t>
            </a:r>
            <a:endParaRPr lang="en-US" altLang="ru-RU" sz="28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Много различных способов сказать одно и то же на естественном языке</a:t>
            </a: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en-US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e.g., </a:t>
            </a: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преступность в Сибири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spcBef>
                <a:spcPts val="563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 sz="240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Некоторые документы подходят к запросу лучше, чем другие</a:t>
            </a:r>
            <a:endParaRPr lang="en-US" altLang="ru-RU" sz="2400" dirty="0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 8">
            <a:hlinkClick r:id="" action="ppaction://media"/>
            <a:extLst>
              <a:ext uri="{FF2B5EF4-FFF2-40B4-BE49-F238E27FC236}">
                <a16:creationId xmlns:a16="http://schemas.microsoft.com/office/drawing/2014/main" id="{8574498A-0F4A-4E93-B1E4-A9A66490E7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6E310F0-2F11-4B0C-8737-7C0BF02BB5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31188" cy="1144587"/>
          </a:xfrm>
        </p:spPr>
        <p:txBody>
          <a:bodyPr lIns="90000" tIns="45000" rIns="90000" bIns="45000"/>
          <a:lstStyle/>
          <a:p>
            <a:pPr defTabSz="457200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ru-RU" altLang="ru-RU" sz="3600"/>
              <a:t>Измерения информационного поиска</a:t>
            </a:r>
            <a:endParaRPr lang="en-US" altLang="ru-RU" sz="3600"/>
          </a:p>
        </p:txBody>
      </p:sp>
      <p:sp>
        <p:nvSpPr>
          <p:cNvPr id="17411" name="Text Box 3">
            <a:extLst>
              <a:ext uri="{FF2B5EF4-FFF2-40B4-BE49-F238E27FC236}">
                <a16:creationId xmlns:a16="http://schemas.microsoft.com/office/drawing/2014/main" id="{C89BBA47-0535-4881-A4D6-72F9CB8D5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764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4163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spcBef>
                <a:spcPct val="20000"/>
              </a:spcBef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spcBef>
                <a:spcPct val="20000"/>
              </a:spcBef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spcBef>
                <a:spcPct val="20000"/>
              </a:spcBef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Информационный поиск – это больше чем поиск по текстам, и больше,чем просто интернет-поиск</a:t>
            </a:r>
          </a:p>
          <a:p>
            <a:pPr lvl="1" eaLnBrk="1" hangingPunct="1">
              <a:spcBef>
                <a:spcPts val="638"/>
              </a:spcBef>
              <a:buClr>
                <a:srgbClr val="000000"/>
              </a:buClr>
              <a:buSzPct val="45000"/>
              <a:buFont typeface="Arial" panose="020B0604020202020204" pitchFamily="34" charset="0"/>
              <a:buChar char="•"/>
            </a:pPr>
            <a:r>
              <a:rPr lang="ru-RU" altLang="ru-RU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Хотя эти вопросы являются центральными</a:t>
            </a:r>
            <a:r>
              <a:rPr lang="en-US" altLang="ru-RU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l</a:t>
            </a:r>
          </a:p>
          <a:p>
            <a:pPr eaLnBrk="1" hangingPunct="1">
              <a:spcBef>
                <a:spcPts val="638"/>
              </a:spcBef>
              <a:buClr>
                <a:srgbClr val="000000"/>
              </a:buClr>
              <a:buSzPct val="45000"/>
            </a:pPr>
            <a:r>
              <a:rPr lang="ru-RU" altLang="ru-RU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Поиск осуществляется на основе разных типов данных, разных типов приложений и разных задач</a:t>
            </a:r>
            <a:endParaRPr lang="en-US" altLang="ru-RU">
              <a:solidFill>
                <a:srgbClr val="00000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slide9">
            <a:hlinkClick r:id="" action="ppaction://media"/>
            <a:extLst>
              <a:ext uri="{FF2B5EF4-FFF2-40B4-BE49-F238E27FC236}">
                <a16:creationId xmlns:a16="http://schemas.microsoft.com/office/drawing/2014/main" id="{115A1ACB-3084-4B8B-9339-55F02E51C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1551</Words>
  <Application>Microsoft Office PowerPoint</Application>
  <PresentationFormat>Экран (4:3)</PresentationFormat>
  <Paragraphs>299</Paragraphs>
  <Slides>49</Slides>
  <Notes>15</Notes>
  <HiddenSlides>0</HiddenSlides>
  <MMClips>46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7" baseType="lpstr">
      <vt:lpstr>Arial</vt:lpstr>
      <vt:lpstr>Calibri</vt:lpstr>
      <vt:lpstr>Corbel</vt:lpstr>
      <vt:lpstr>Lucida Sans</vt:lpstr>
      <vt:lpstr>Times New Roman</vt:lpstr>
      <vt:lpstr>Verdana</vt:lpstr>
      <vt:lpstr>Wingdings</vt:lpstr>
      <vt:lpstr>Оформление по умолчанию</vt:lpstr>
      <vt:lpstr>МОСКОВСКИЙ ГОСУДАРСТВЕННЫЙ УНИВЕРСИТЕТ ИМЕНИ М.В. ЛОМОНОСОВА ЦЕНТР ХРАНЕНИЯ И АНАЛИЗА БОЛЬШИХ ДАННЫХ  (ЦХАБД)  ТЕХНОЛОГИИ ХРАНЕНИЯ И АНАЛИЗА БОЛЬШИХ ДАННЫХ  Курс лекций Анализ больших текстовых данных и информационный поиск  УЧЕБНО-МЕТОДИЧЕСКИЙ КОМПЛЕКТ </vt:lpstr>
      <vt:lpstr>Большие текстовые данные</vt:lpstr>
      <vt:lpstr>Поиск информации и информационный поиск  (Information Retrieval)</vt:lpstr>
      <vt:lpstr>Информационный поиск</vt:lpstr>
      <vt:lpstr>Что такое документ?</vt:lpstr>
      <vt:lpstr>Документы vs. записи базы данных</vt:lpstr>
      <vt:lpstr>Документы и записи базы данных</vt:lpstr>
      <vt:lpstr>Сравнение текстов</vt:lpstr>
      <vt:lpstr>Измерения информационного поиска</vt:lpstr>
      <vt:lpstr>Другие исходные данные (нетексты)</vt:lpstr>
      <vt:lpstr>Задачи, связанные с поиском информации</vt:lpstr>
      <vt:lpstr>Измерения информационного поиска</vt:lpstr>
      <vt:lpstr>Важные понятия  в информационном поиске </vt:lpstr>
      <vt:lpstr>Релевантность</vt:lpstr>
      <vt:lpstr>Релевантность и модели поиска</vt:lpstr>
      <vt:lpstr>Оценка качества поиска (evaluation)</vt:lpstr>
      <vt:lpstr>Пользователи и информационная потребность</vt:lpstr>
      <vt:lpstr>Информационный поиск:  основные проблемы</vt:lpstr>
      <vt:lpstr>Конкретные приложения</vt:lpstr>
      <vt:lpstr>Интернет-поиск</vt:lpstr>
      <vt:lpstr>Подзадачи информационного поиска</vt:lpstr>
      <vt:lpstr>Диверсификация выдачи  поисковой системы</vt:lpstr>
      <vt:lpstr>Вертикальный поиск</vt:lpstr>
      <vt:lpstr>Презентация PowerPoint</vt:lpstr>
      <vt:lpstr>Расширение запросов</vt:lpstr>
      <vt:lpstr>Презентация PowerPoint</vt:lpstr>
      <vt:lpstr>Исправление опечаток в запросе</vt:lpstr>
      <vt:lpstr>Вопросно-ответный поиск </vt:lpstr>
      <vt:lpstr>Презентация PowerPoint</vt:lpstr>
      <vt:lpstr>Презентация PowerPoint</vt:lpstr>
      <vt:lpstr>Настоящее время: вопросно-ответные системы и диалоговые системы</vt:lpstr>
      <vt:lpstr>Презентация PowerPoint</vt:lpstr>
      <vt:lpstr>Учет ссылок между страницами</vt:lpstr>
      <vt:lpstr>Логи пользователей и их использование</vt:lpstr>
      <vt:lpstr>Как улучшить выдачу используя клики?</vt:lpstr>
      <vt:lpstr>Комбинирование большого числа признаков (запросов, пользователей и документов): MatrixNet от Яндекса</vt:lpstr>
      <vt:lpstr>Новые алгоритмы Яндекса:</vt:lpstr>
      <vt:lpstr>Другие задачи</vt:lpstr>
      <vt:lpstr>Классификация (рубрикация) документов</vt:lpstr>
      <vt:lpstr>Каталог Яндекс –  Фасетная классификация</vt:lpstr>
      <vt:lpstr>Положительные и отрицательные примеры: как лучше отделить</vt:lpstr>
      <vt:lpstr>Автоматическая кластеризация текстов</vt:lpstr>
      <vt:lpstr>Презентация PowerPoint</vt:lpstr>
      <vt:lpstr>Автоматическое аннотирование</vt:lpstr>
      <vt:lpstr>Контекстные аннотации: сниппеты</vt:lpstr>
      <vt:lpstr>Аннотирование новостного кластера в 2013 году</vt:lpstr>
      <vt:lpstr>Литература</vt:lpstr>
      <vt:lpstr>Домашнее задание </vt:lpstr>
      <vt:lpstr>Домашнее задание (продолжение)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01-02- Приложения автоматической обработки текстов</dc:title>
  <dc:creator>boris</dc:creator>
  <cp:lastModifiedBy>Наталья Лукашевич</cp:lastModifiedBy>
  <cp:revision>157</cp:revision>
  <dcterms:created xsi:type="dcterms:W3CDTF">2011-07-01T11:41:55Z</dcterms:created>
  <dcterms:modified xsi:type="dcterms:W3CDTF">2019-05-16T07:17:09Z</dcterms:modified>
</cp:coreProperties>
</file>